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  <p:sldMasterId id="2147484044" r:id="rId3"/>
    <p:sldMasterId id="2147484056" r:id="rId4"/>
    <p:sldMasterId id="2147484068" r:id="rId5"/>
  </p:sldMasterIdLst>
  <p:notesMasterIdLst>
    <p:notesMasterId r:id="rId28"/>
  </p:notesMasterIdLst>
  <p:handoutMasterIdLst>
    <p:handoutMasterId r:id="rId29"/>
  </p:handoutMasterIdLst>
  <p:sldIdLst>
    <p:sldId id="1002" r:id="rId6"/>
    <p:sldId id="1270" r:id="rId7"/>
    <p:sldId id="1271" r:id="rId8"/>
    <p:sldId id="1129" r:id="rId9"/>
    <p:sldId id="1113" r:id="rId10"/>
    <p:sldId id="1278" r:id="rId11"/>
    <p:sldId id="1283" r:id="rId12"/>
    <p:sldId id="1118" r:id="rId13"/>
    <p:sldId id="1132" r:id="rId14"/>
    <p:sldId id="1285" r:id="rId15"/>
    <p:sldId id="1119" r:id="rId16"/>
    <p:sldId id="1276" r:id="rId17"/>
    <p:sldId id="1277" r:id="rId18"/>
    <p:sldId id="1149" r:id="rId19"/>
    <p:sldId id="1248" r:id="rId20"/>
    <p:sldId id="1272" r:id="rId21"/>
    <p:sldId id="1281" r:id="rId22"/>
    <p:sldId id="1273" r:id="rId23"/>
    <p:sldId id="1249" r:id="rId24"/>
    <p:sldId id="1191" r:id="rId25"/>
    <p:sldId id="1193" r:id="rId26"/>
    <p:sldId id="1095" r:id="rId27"/>
  </p:sldIdLst>
  <p:sldSz cx="9144000" cy="5143500" type="screen16x9"/>
  <p:notesSz cx="9926638" cy="679767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CC"/>
    <a:srgbClr val="0066CC"/>
    <a:srgbClr val="FFFFFF"/>
    <a:srgbClr val="893BC3"/>
    <a:srgbClr val="000099"/>
    <a:srgbClr val="003399"/>
    <a:srgbClr val="0000CC"/>
    <a:srgbClr val="DBCC6F"/>
    <a:srgbClr val="BD92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5" autoAdjust="0"/>
    <p:restoredTop sz="99822" autoAdjust="0"/>
  </p:normalViewPr>
  <p:slideViewPr>
    <p:cSldViewPr>
      <p:cViewPr>
        <p:scale>
          <a:sx n="100" d="100"/>
          <a:sy n="100" d="100"/>
        </p:scale>
        <p:origin x="-612" y="-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image" Target="../media/image17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99521-EFCD-4B97-8878-8AEEAC03EF6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5D4446D-2CD8-4F2D-9C7D-AA11D316961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tr-TR" sz="1400" dirty="0" smtClean="0">
              <a:solidFill>
                <a:srgbClr val="FF0000"/>
              </a:solidFill>
              <a:latin typeface="Adobe Garamond Pro" pitchFamily="18" charset="-94"/>
            </a:rPr>
            <a:t>Silvan Jandarma Komutanlığı:</a:t>
          </a:r>
        </a:p>
        <a:p>
          <a:pPr algn="l" rtl="0"/>
          <a:r>
            <a:rPr lang="tr-TR" sz="1400" dirty="0" smtClean="0">
              <a:latin typeface="Adobe Garamond Pro" pitchFamily="18" charset="-94"/>
            </a:rPr>
            <a:t> </a:t>
          </a:r>
          <a:r>
            <a:rPr lang="tr-TR" sz="1400" b="1" dirty="0" smtClean="0">
              <a:solidFill>
                <a:schemeClr val="tx1"/>
              </a:solidFill>
              <a:latin typeface="Adobe Garamond Pro" pitchFamily="18" charset="-94"/>
            </a:rPr>
            <a:t>1-Kalorifer Ateşçiliği Kursu	2- Hijyen Eğitimi</a:t>
          </a:r>
          <a:endParaRPr lang="tr-TR" sz="1400" b="1" dirty="0">
            <a:solidFill>
              <a:schemeClr val="tx1"/>
            </a:solidFill>
            <a:latin typeface="Adobe Garamond Pro" pitchFamily="18" charset="-94"/>
          </a:endParaRPr>
        </a:p>
      </dgm:t>
    </dgm:pt>
    <dgm:pt modelId="{C8065D8B-1315-4748-B97B-9F8B2C9C1E22}" type="parTrans" cxnId="{D43952EA-34B9-4060-8019-2F76AE006DA7}">
      <dgm:prSet/>
      <dgm:spPr/>
      <dgm:t>
        <a:bodyPr/>
        <a:lstStyle/>
        <a:p>
          <a:endParaRPr lang="tr-TR"/>
        </a:p>
      </dgm:t>
    </dgm:pt>
    <dgm:pt modelId="{1C179F0C-94FE-4A84-9528-127EF0EC2D86}" type="sibTrans" cxnId="{D43952EA-34B9-4060-8019-2F76AE006DA7}">
      <dgm:prSet/>
      <dgm:spPr/>
      <dgm:t>
        <a:bodyPr/>
        <a:lstStyle/>
        <a:p>
          <a:endParaRPr lang="tr-TR"/>
        </a:p>
      </dgm:t>
    </dgm:pt>
    <dgm:pt modelId="{80225842-A3AC-477A-9C15-778C2FB0186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tr-TR" sz="1400" b="1" dirty="0" smtClean="0">
              <a:solidFill>
                <a:srgbClr val="FF0000"/>
              </a:solidFill>
              <a:latin typeface="Adobe Garamond Pro" pitchFamily="18" charset="-94"/>
            </a:rPr>
            <a:t>Aile Destek Merkezi:</a:t>
          </a:r>
        </a:p>
        <a:p>
          <a:pPr algn="l" rtl="0"/>
          <a:r>
            <a:rPr lang="tr-TR" sz="1400" b="1" dirty="0" smtClean="0">
              <a:latin typeface="Adobe Garamond Pro" pitchFamily="18" charset="-94"/>
            </a:rPr>
            <a:t>1- Nakış	2-El Sanatları	3- Giyim Üretim</a:t>
          </a:r>
        </a:p>
        <a:p>
          <a:pPr algn="l" rtl="0"/>
          <a:r>
            <a:rPr lang="tr-TR" sz="1400" b="1" dirty="0" smtClean="0">
              <a:latin typeface="Adobe Garamond Pro" pitchFamily="18" charset="-94"/>
            </a:rPr>
            <a:t>4- Dokuma	5- Aşçı		6- Voleybol</a:t>
          </a:r>
        </a:p>
        <a:p>
          <a:pPr algn="l" rtl="0"/>
          <a:r>
            <a:rPr lang="tr-TR" sz="1400" b="1" dirty="0" smtClean="0">
              <a:latin typeface="Adobe Garamond Pro" pitchFamily="18" charset="-94"/>
            </a:rPr>
            <a:t>7- Kuaför	8- Cilt Bakımı	9- Pasta</a:t>
          </a:r>
        </a:p>
        <a:p>
          <a:pPr algn="l" rtl="0"/>
          <a:r>
            <a:rPr lang="tr-TR" sz="1400" b="1" dirty="0" smtClean="0">
              <a:latin typeface="Adobe Garamond Pro" pitchFamily="18" charset="-94"/>
            </a:rPr>
            <a:t>10- Müzik	11- Şiş ve Tığ	12- İç Giyim</a:t>
          </a:r>
        </a:p>
        <a:p>
          <a:pPr algn="l" rtl="0"/>
          <a:r>
            <a:rPr lang="tr-TR" sz="1400" b="1" dirty="0" smtClean="0">
              <a:latin typeface="Adobe Garamond Pro" pitchFamily="18" charset="-94"/>
            </a:rPr>
            <a:t>13- Bebek	14- Halk Oyun	15- Oyun Odası</a:t>
          </a:r>
        </a:p>
        <a:p>
          <a:pPr algn="l" rtl="0"/>
          <a:r>
            <a:rPr lang="tr-TR" sz="1400" b="1" dirty="0" smtClean="0">
              <a:latin typeface="Adobe Garamond Pro" pitchFamily="18" charset="-94"/>
            </a:rPr>
            <a:t>16- Stilist	17- Elif-Be	18- Artistik Çizim</a:t>
          </a:r>
        </a:p>
      </dgm:t>
    </dgm:pt>
    <dgm:pt modelId="{9C2711E4-5B34-4218-97D0-2CF10DADADEA}" type="sibTrans" cxnId="{15F3EB43-38B7-42CD-8651-12E475A41F6B}">
      <dgm:prSet/>
      <dgm:spPr/>
      <dgm:t>
        <a:bodyPr/>
        <a:lstStyle/>
        <a:p>
          <a:endParaRPr lang="tr-TR"/>
        </a:p>
      </dgm:t>
    </dgm:pt>
    <dgm:pt modelId="{B4BEE14C-9D77-41AF-8412-E348A73D788F}" type="parTrans" cxnId="{15F3EB43-38B7-42CD-8651-12E475A41F6B}">
      <dgm:prSet/>
      <dgm:spPr/>
      <dgm:t>
        <a:bodyPr/>
        <a:lstStyle/>
        <a:p>
          <a:endParaRPr lang="tr-TR"/>
        </a:p>
      </dgm:t>
    </dgm:pt>
    <dgm:pt modelId="{A6B30815-9383-4172-AC33-5D6D807077FD}" type="pres">
      <dgm:prSet presAssocID="{CCF99521-EFCD-4B97-8878-8AEEAC03EF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A1EFC08-01D3-4FD8-A58E-D1FF2A1C9202}" type="pres">
      <dgm:prSet presAssocID="{80225842-A3AC-477A-9C15-778C2FB01861}" presName="composite" presStyleCnt="0"/>
      <dgm:spPr/>
    </dgm:pt>
    <dgm:pt modelId="{57B1BCD5-C866-46FD-9F53-7F9963FB209A}" type="pres">
      <dgm:prSet presAssocID="{80225842-A3AC-477A-9C15-778C2FB01861}" presName="imgShp" presStyleLbl="fgImgPlace1" presStyleIdx="0" presStyleCnt="2" custScaleX="142492" custScaleY="123335" custLinFactNeighborX="-73228" custLinFactNeighborY="50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D7DC168D-A894-4181-B700-BF2E4F9DFDCB}" type="pres">
      <dgm:prSet presAssocID="{80225842-A3AC-477A-9C15-778C2FB01861}" presName="txShp" presStyleLbl="node1" presStyleIdx="0" presStyleCnt="2" custScaleY="1989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F3042D-BF35-4ED2-8532-CE5C89FE915F}" type="pres">
      <dgm:prSet presAssocID="{9C2711E4-5B34-4218-97D0-2CF10DADADEA}" presName="spacing" presStyleCnt="0"/>
      <dgm:spPr/>
    </dgm:pt>
    <dgm:pt modelId="{303DDE42-FAD3-441E-9DBB-D2C3DA689BD9}" type="pres">
      <dgm:prSet presAssocID="{15D4446D-2CD8-4F2D-9C7D-AA11D3169611}" presName="composite" presStyleCnt="0"/>
      <dgm:spPr/>
    </dgm:pt>
    <dgm:pt modelId="{E14B08CC-4587-4E62-9D93-F9ABE4251EB9}" type="pres">
      <dgm:prSet presAssocID="{15D4446D-2CD8-4F2D-9C7D-AA11D3169611}" presName="imgShp" presStyleLbl="fgImgPlace1" presStyleIdx="1" presStyleCnt="2" custLinFactNeighborX="-8543" custLinFactNeighborY="1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3AD7A329-838B-4007-A071-26B8E2596BB4}" type="pres">
      <dgm:prSet presAssocID="{15D4446D-2CD8-4F2D-9C7D-AA11D3169611}" presName="txShp" presStyleLbl="node1" presStyleIdx="1" presStyleCnt="2" custScaleX="89747" custScaleY="62739" custLinFactNeighborX="6819" custLinFactNeighborY="8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5257F18-B6C3-49C6-AC2E-74BF462326E8}" type="presOf" srcId="{CCF99521-EFCD-4B97-8878-8AEEAC03EF67}" destId="{A6B30815-9383-4172-AC33-5D6D807077FD}" srcOrd="0" destOrd="0" presId="urn:microsoft.com/office/officeart/2005/8/layout/vList3#1"/>
    <dgm:cxn modelId="{D43952EA-34B9-4060-8019-2F76AE006DA7}" srcId="{CCF99521-EFCD-4B97-8878-8AEEAC03EF67}" destId="{15D4446D-2CD8-4F2D-9C7D-AA11D3169611}" srcOrd="1" destOrd="0" parTransId="{C8065D8B-1315-4748-B97B-9F8B2C9C1E22}" sibTransId="{1C179F0C-94FE-4A84-9528-127EF0EC2D86}"/>
    <dgm:cxn modelId="{15F3EB43-38B7-42CD-8651-12E475A41F6B}" srcId="{CCF99521-EFCD-4B97-8878-8AEEAC03EF67}" destId="{80225842-A3AC-477A-9C15-778C2FB01861}" srcOrd="0" destOrd="0" parTransId="{B4BEE14C-9D77-41AF-8412-E348A73D788F}" sibTransId="{9C2711E4-5B34-4218-97D0-2CF10DADADEA}"/>
    <dgm:cxn modelId="{665D9CD5-5DA0-4D9A-9533-37DA443A3808}" type="presOf" srcId="{15D4446D-2CD8-4F2D-9C7D-AA11D3169611}" destId="{3AD7A329-838B-4007-A071-26B8E2596BB4}" srcOrd="0" destOrd="0" presId="urn:microsoft.com/office/officeart/2005/8/layout/vList3#1"/>
    <dgm:cxn modelId="{E243CF0A-4A0C-40F0-84EE-1AA82F15C563}" type="presOf" srcId="{80225842-A3AC-477A-9C15-778C2FB01861}" destId="{D7DC168D-A894-4181-B700-BF2E4F9DFDCB}" srcOrd="0" destOrd="0" presId="urn:microsoft.com/office/officeart/2005/8/layout/vList3#1"/>
    <dgm:cxn modelId="{35F678D3-7FE0-437B-9237-597FE98C4A52}" type="presParOf" srcId="{A6B30815-9383-4172-AC33-5D6D807077FD}" destId="{0A1EFC08-01D3-4FD8-A58E-D1FF2A1C9202}" srcOrd="0" destOrd="0" presId="urn:microsoft.com/office/officeart/2005/8/layout/vList3#1"/>
    <dgm:cxn modelId="{D2752EBC-94EF-4A03-BBCF-40146FFCC392}" type="presParOf" srcId="{0A1EFC08-01D3-4FD8-A58E-D1FF2A1C9202}" destId="{57B1BCD5-C866-46FD-9F53-7F9963FB209A}" srcOrd="0" destOrd="0" presId="urn:microsoft.com/office/officeart/2005/8/layout/vList3#1"/>
    <dgm:cxn modelId="{94AA60CB-5719-4FBB-81DB-4B31EB22A060}" type="presParOf" srcId="{0A1EFC08-01D3-4FD8-A58E-D1FF2A1C9202}" destId="{D7DC168D-A894-4181-B700-BF2E4F9DFDCB}" srcOrd="1" destOrd="0" presId="urn:microsoft.com/office/officeart/2005/8/layout/vList3#1"/>
    <dgm:cxn modelId="{33C29064-3F79-4CCB-8089-D5A9A4F89075}" type="presParOf" srcId="{A6B30815-9383-4172-AC33-5D6D807077FD}" destId="{01F3042D-BF35-4ED2-8532-CE5C89FE915F}" srcOrd="1" destOrd="0" presId="urn:microsoft.com/office/officeart/2005/8/layout/vList3#1"/>
    <dgm:cxn modelId="{433E7F4D-4A6E-47C7-9F65-28944AA56535}" type="presParOf" srcId="{A6B30815-9383-4172-AC33-5D6D807077FD}" destId="{303DDE42-FAD3-441E-9DBB-D2C3DA689BD9}" srcOrd="2" destOrd="0" presId="urn:microsoft.com/office/officeart/2005/8/layout/vList3#1"/>
    <dgm:cxn modelId="{7CD498F0-1E1B-4522-AC04-81CDFD6948E1}" type="presParOf" srcId="{303DDE42-FAD3-441E-9DBB-D2C3DA689BD9}" destId="{E14B08CC-4587-4E62-9D93-F9ABE4251EB9}" srcOrd="0" destOrd="0" presId="urn:microsoft.com/office/officeart/2005/8/layout/vList3#1"/>
    <dgm:cxn modelId="{7605EE8C-7843-4841-B7E7-9F046EC467DC}" type="presParOf" srcId="{303DDE42-FAD3-441E-9DBB-D2C3DA689BD9}" destId="{3AD7A329-838B-4007-A071-26B8E2596BB4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99521-EFCD-4B97-8878-8AEEAC03EF6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C51D35-50CB-46B5-9F1D-442DA79F148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tr-TR" sz="1400" b="1" dirty="0" smtClean="0">
              <a:solidFill>
                <a:srgbClr val="FF0000"/>
              </a:solidFill>
              <a:latin typeface="Adobe Garamond Pro" pitchFamily="18" charset="-94"/>
            </a:rPr>
            <a:t>Silvan Gençlik Spor Müdürlüğü</a:t>
          </a:r>
          <a:r>
            <a:rPr lang="tr-TR" sz="1100" b="1" dirty="0" smtClean="0">
              <a:solidFill>
                <a:srgbClr val="FF0000"/>
              </a:solidFill>
              <a:latin typeface="Adobe Garamond Pro" pitchFamily="18" charset="-94"/>
            </a:rPr>
            <a:t>: </a:t>
          </a:r>
        </a:p>
        <a:p>
          <a:pPr algn="l" rtl="0"/>
          <a:r>
            <a:rPr lang="tr-TR" sz="1100" b="1" dirty="0" smtClean="0">
              <a:solidFill>
                <a:schemeClr val="tx1"/>
              </a:solidFill>
              <a:latin typeface="Adobe Garamond Pro" pitchFamily="18" charset="-94"/>
            </a:rPr>
            <a:t>1- Tenis		2- Basketbol	3- Futbol		4- Voleybol</a:t>
          </a:r>
        </a:p>
        <a:p>
          <a:pPr algn="l" rtl="0"/>
          <a:r>
            <a:rPr lang="tr-TR" sz="1100" b="1" dirty="0" smtClean="0">
              <a:solidFill>
                <a:schemeClr val="tx1"/>
              </a:solidFill>
              <a:latin typeface="Adobe Garamond Pro" pitchFamily="18" charset="-94"/>
            </a:rPr>
            <a:t>5- Yüzme		6-Zekâ Oyunları	7- Judo		8- Atletizm</a:t>
          </a:r>
        </a:p>
        <a:p>
          <a:pPr algn="l" rtl="0"/>
          <a:r>
            <a:rPr lang="tr-TR" sz="1100" b="1" dirty="0" smtClean="0">
              <a:solidFill>
                <a:schemeClr val="tx1"/>
              </a:solidFill>
              <a:latin typeface="Adobe Garamond Pro" pitchFamily="18" charset="-94"/>
            </a:rPr>
            <a:t>9-  Resim Sanat	10- </a:t>
          </a:r>
          <a:r>
            <a:rPr lang="tr-TR" sz="1100" b="1" dirty="0" err="1" smtClean="0">
              <a:solidFill>
                <a:schemeClr val="tx1"/>
              </a:solidFill>
              <a:latin typeface="Adobe Garamond Pro" pitchFamily="18" charset="-94"/>
            </a:rPr>
            <a:t>Wushu</a:t>
          </a:r>
          <a:r>
            <a:rPr lang="tr-TR" sz="1100" b="1" dirty="0" smtClean="0">
              <a:solidFill>
                <a:schemeClr val="tx1"/>
              </a:solidFill>
              <a:latin typeface="Adobe Garamond Pro" pitchFamily="18" charset="-94"/>
            </a:rPr>
            <a:t>	11-Hentbol 	12- Jimnastik</a:t>
          </a:r>
          <a:endParaRPr lang="tr-TR" sz="1200" b="1" dirty="0" smtClean="0">
            <a:solidFill>
              <a:schemeClr val="tx1"/>
            </a:solidFill>
            <a:latin typeface="Adobe Garamond Pro" pitchFamily="18" charset="-94"/>
          </a:endParaRPr>
        </a:p>
      </dgm:t>
    </dgm:pt>
    <dgm:pt modelId="{4393EBFE-8AE8-4F53-98E9-B844D08417F7}" type="parTrans" cxnId="{9515D419-8747-4723-ACC7-6008C726DADE}">
      <dgm:prSet/>
      <dgm:spPr/>
      <dgm:t>
        <a:bodyPr/>
        <a:lstStyle/>
        <a:p>
          <a:endParaRPr lang="tr-TR"/>
        </a:p>
      </dgm:t>
    </dgm:pt>
    <dgm:pt modelId="{EAB5710C-E483-4B12-B9CD-A7888CF15A4A}" type="sibTrans" cxnId="{9515D419-8747-4723-ACC7-6008C726DADE}">
      <dgm:prSet/>
      <dgm:spPr/>
      <dgm:t>
        <a:bodyPr/>
        <a:lstStyle/>
        <a:p>
          <a:endParaRPr lang="tr-TR"/>
        </a:p>
      </dgm:t>
    </dgm:pt>
    <dgm:pt modelId="{D26CA45D-848F-44D7-822F-DD674C17AC6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tr-TR" sz="1400" b="1" dirty="0" smtClean="0">
              <a:solidFill>
                <a:srgbClr val="FF0000"/>
              </a:solidFill>
              <a:latin typeface="Adobe Garamond Pro" pitchFamily="18" charset="-94"/>
            </a:rPr>
            <a:t>Silvan Kültür Merkezi</a:t>
          </a:r>
          <a:r>
            <a:rPr lang="tr-TR" sz="1400" dirty="0" smtClean="0">
              <a:solidFill>
                <a:srgbClr val="FF0000"/>
              </a:solidFill>
              <a:latin typeface="Adobe Garamond Pro" pitchFamily="18" charset="-94"/>
            </a:rPr>
            <a:t>: </a:t>
          </a:r>
        </a:p>
        <a:p>
          <a:pPr algn="l" rtl="0"/>
          <a:r>
            <a:rPr lang="tr-TR" sz="1400" b="1" dirty="0" smtClean="0">
              <a:solidFill>
                <a:schemeClr val="tx1"/>
              </a:solidFill>
              <a:latin typeface="Adobe Garamond Pro" pitchFamily="18" charset="-94"/>
            </a:rPr>
            <a:t>1-Bilgisayar,		2- Matematik Fen ve Teknoloji</a:t>
          </a:r>
        </a:p>
        <a:p>
          <a:pPr algn="l" rtl="0"/>
          <a:r>
            <a:rPr lang="tr-TR" sz="1400" b="1" dirty="0" smtClean="0">
              <a:solidFill>
                <a:schemeClr val="tx1"/>
              </a:solidFill>
              <a:latin typeface="Adobe Garamond Pro" pitchFamily="18" charset="-94"/>
            </a:rPr>
            <a:t>3-Resim Sanat 		4- Senaryo Yazarlığı</a:t>
          </a:r>
        </a:p>
        <a:p>
          <a:pPr algn="l" rtl="0"/>
          <a:r>
            <a:rPr lang="tr-TR" sz="1400" b="1" dirty="0" smtClean="0">
              <a:solidFill>
                <a:schemeClr val="tx1"/>
              </a:solidFill>
              <a:latin typeface="Adobe Garamond Pro" pitchFamily="18" charset="-94"/>
            </a:rPr>
            <a:t>5- Arapça		6- İngilizce</a:t>
          </a:r>
        </a:p>
      </dgm:t>
    </dgm:pt>
    <dgm:pt modelId="{A7B2C7B4-A642-42E8-B538-4BD7CBE3D55D}" type="parTrans" cxnId="{5E4A3E23-64B5-4A70-8DE2-5D89A716057B}">
      <dgm:prSet/>
      <dgm:spPr/>
      <dgm:t>
        <a:bodyPr/>
        <a:lstStyle/>
        <a:p>
          <a:endParaRPr lang="tr-TR"/>
        </a:p>
      </dgm:t>
    </dgm:pt>
    <dgm:pt modelId="{CD3D82FD-0E68-4476-8189-18E4926128C5}" type="sibTrans" cxnId="{5E4A3E23-64B5-4A70-8DE2-5D89A716057B}">
      <dgm:prSet/>
      <dgm:spPr/>
      <dgm:t>
        <a:bodyPr/>
        <a:lstStyle/>
        <a:p>
          <a:endParaRPr lang="tr-TR"/>
        </a:p>
      </dgm:t>
    </dgm:pt>
    <dgm:pt modelId="{DBF178D1-C78D-465A-A073-ABA9FAE20D5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tr-TR" sz="1400" b="1" dirty="0" err="1" smtClean="0">
              <a:solidFill>
                <a:srgbClr val="FF0000"/>
              </a:solidFill>
              <a:latin typeface="Adobe Garamond Pro"/>
              <a:ea typeface="Verdana" pitchFamily="34" charset="0"/>
              <a:cs typeface="Verdana" pitchFamily="34" charset="0"/>
            </a:rPr>
            <a:t>Dismek</a:t>
          </a:r>
          <a:r>
            <a:rPr lang="tr-TR" sz="1400" b="1" dirty="0" smtClean="0">
              <a:solidFill>
                <a:srgbClr val="FF0000"/>
              </a:solidFill>
              <a:latin typeface="Adobe Garamond Pro"/>
              <a:ea typeface="Verdana" pitchFamily="34" charset="0"/>
              <a:cs typeface="Verdana" pitchFamily="34" charset="0"/>
            </a:rPr>
            <a:t> Kurs Merkezi</a:t>
          </a:r>
          <a:r>
            <a:rPr lang="tr-TR" sz="12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: </a:t>
          </a:r>
        </a:p>
        <a:p>
          <a:pPr algn="l" rtl="0"/>
          <a:r>
            <a:rPr lang="tr-TR" sz="1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tr-TR" sz="14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1- El Sanatları		2- Trikotaj	3- Giyim Üretim </a:t>
          </a:r>
        </a:p>
        <a:p>
          <a:pPr algn="l" rtl="0"/>
          <a:r>
            <a:rPr lang="tr-TR" sz="14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 4- Elif-be		5- </a:t>
          </a:r>
          <a:r>
            <a:rPr lang="es-ES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Oyun Odası</a:t>
          </a:r>
          <a:r>
            <a:rPr lang="tr-TR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6-Kuaförlük</a:t>
          </a:r>
          <a:endParaRPr lang="tr-TR" sz="1400" b="1" dirty="0" smtClean="0">
            <a:solidFill>
              <a:schemeClr val="tx1"/>
            </a:solidFill>
            <a:latin typeface="Times New Roman" pitchFamily="18" charset="0"/>
            <a:ea typeface="Verdana" pitchFamily="34" charset="0"/>
            <a:cs typeface="Times New Roman" pitchFamily="18" charset="0"/>
          </a:endParaRPr>
        </a:p>
      </dgm:t>
    </dgm:pt>
    <dgm:pt modelId="{D3D155D6-32AD-46E9-A122-B9603FDE6499}" type="parTrans" cxnId="{A3A9AE01-31A8-4CC3-AFF0-FE383B1A2A7B}">
      <dgm:prSet/>
      <dgm:spPr/>
      <dgm:t>
        <a:bodyPr/>
        <a:lstStyle/>
        <a:p>
          <a:endParaRPr lang="tr-TR"/>
        </a:p>
      </dgm:t>
    </dgm:pt>
    <dgm:pt modelId="{E0D76FED-CE57-4859-8D6E-113E2F37C908}" type="sibTrans" cxnId="{A3A9AE01-31A8-4CC3-AFF0-FE383B1A2A7B}">
      <dgm:prSet/>
      <dgm:spPr/>
      <dgm:t>
        <a:bodyPr/>
        <a:lstStyle/>
        <a:p>
          <a:endParaRPr lang="tr-TR"/>
        </a:p>
      </dgm:t>
    </dgm:pt>
    <dgm:pt modelId="{A6B30815-9383-4172-AC33-5D6D807077FD}" type="pres">
      <dgm:prSet presAssocID="{CCF99521-EFCD-4B97-8878-8AEEAC03EF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17528F-80BD-4DEB-B7AD-7BE5C1B81446}" type="pres">
      <dgm:prSet presAssocID="{D7C51D35-50CB-46B5-9F1D-442DA79F148A}" presName="composite" presStyleCnt="0"/>
      <dgm:spPr/>
    </dgm:pt>
    <dgm:pt modelId="{E5852CC5-555F-407D-BBCA-10D264D83DAE}" type="pres">
      <dgm:prSet presAssocID="{D7C51D35-50CB-46B5-9F1D-442DA79F148A}" presName="imgShp" presStyleLbl="fgImgPlace1" presStyleIdx="0" presStyleCnt="3" custScaleX="258103" custScaleY="155077" custLinFactX="-60880" custLinFactNeighborX="-100000" custLinFactNeighborY="158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tr-TR"/>
        </a:p>
      </dgm:t>
    </dgm:pt>
    <dgm:pt modelId="{F032D6A6-66A0-4201-BD5C-08B0F971BEE2}" type="pres">
      <dgm:prSet presAssocID="{D7C51D35-50CB-46B5-9F1D-442DA79F148A}" presName="txShp" presStyleLbl="node1" presStyleIdx="0" presStyleCnt="3" custAng="0" custScaleX="102527" custScaleY="233864" custLinFactNeighborX="-234" custLinFactNeighborY="114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D11DED-8421-436A-BC79-C47B518F2E04}" type="pres">
      <dgm:prSet presAssocID="{EAB5710C-E483-4B12-B9CD-A7888CF15A4A}" presName="spacing" presStyleCnt="0"/>
      <dgm:spPr/>
    </dgm:pt>
    <dgm:pt modelId="{19C9EBBB-3915-44B6-8643-7F71B372145F}" type="pres">
      <dgm:prSet presAssocID="{D26CA45D-848F-44D7-822F-DD674C17AC65}" presName="composite" presStyleCnt="0"/>
      <dgm:spPr/>
    </dgm:pt>
    <dgm:pt modelId="{6DE15DF9-7F97-4F8F-8A98-960C54E6B51D}" type="pres">
      <dgm:prSet presAssocID="{D26CA45D-848F-44D7-822F-DD674C17AC65}" presName="imgShp" presStyleLbl="fgImgPlace1" presStyleIdx="1" presStyleCnt="3" custScaleX="300394" custScaleY="273681" custLinFactX="-64254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tr-TR"/>
        </a:p>
      </dgm:t>
    </dgm:pt>
    <dgm:pt modelId="{848D6E8D-2400-45C1-B926-4A3B730D39B4}" type="pres">
      <dgm:prSet presAssocID="{D26CA45D-848F-44D7-822F-DD674C17AC65}" presName="txShp" presStyleLbl="node1" presStyleIdx="1" presStyleCnt="3" custScaleY="3112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5182B9-BB6D-404A-8C50-15801E7BE591}" type="pres">
      <dgm:prSet presAssocID="{CD3D82FD-0E68-4476-8189-18E4926128C5}" presName="spacing" presStyleCnt="0"/>
      <dgm:spPr/>
    </dgm:pt>
    <dgm:pt modelId="{80B6C075-498E-4129-A6E4-6D42519A5B4E}" type="pres">
      <dgm:prSet presAssocID="{DBF178D1-C78D-465A-A073-ABA9FAE20D50}" presName="composite" presStyleCnt="0"/>
      <dgm:spPr/>
    </dgm:pt>
    <dgm:pt modelId="{A498E6FC-2467-4CB1-A2A4-0251A8DDD840}" type="pres">
      <dgm:prSet presAssocID="{DBF178D1-C78D-465A-A073-ABA9FAE20D50}" presName="imgShp" presStyleLbl="fgImgPlace1" presStyleIdx="2" presStyleCnt="3" custScaleX="218147" custScaleY="129555" custLinFactNeighborX="-8845" custLinFactNeighborY="-66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tr-TR"/>
        </a:p>
      </dgm:t>
    </dgm:pt>
    <dgm:pt modelId="{3E616FCF-9AD4-4D77-A230-1636B8193E1B}" type="pres">
      <dgm:prSet presAssocID="{DBF178D1-C78D-465A-A073-ABA9FAE20D50}" presName="txShp" presStyleLbl="node1" presStyleIdx="2" presStyleCnt="3" custAng="0" custScaleX="97016" custScaleY="157373" custLinFactNeighborX="8062" custLinFactNeighborY="117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4B081F-2095-4423-8C30-FF5356855CEB}" type="presOf" srcId="{D26CA45D-848F-44D7-822F-DD674C17AC65}" destId="{848D6E8D-2400-45C1-B926-4A3B730D39B4}" srcOrd="0" destOrd="0" presId="urn:microsoft.com/office/officeart/2005/8/layout/vList3#1"/>
    <dgm:cxn modelId="{A3A9AE01-31A8-4CC3-AFF0-FE383B1A2A7B}" srcId="{CCF99521-EFCD-4B97-8878-8AEEAC03EF67}" destId="{DBF178D1-C78D-465A-A073-ABA9FAE20D50}" srcOrd="2" destOrd="0" parTransId="{D3D155D6-32AD-46E9-A122-B9603FDE6499}" sibTransId="{E0D76FED-CE57-4859-8D6E-113E2F37C908}"/>
    <dgm:cxn modelId="{99FAB36B-0386-4C2D-9C75-72ABFB5B2932}" type="presOf" srcId="{D7C51D35-50CB-46B5-9F1D-442DA79F148A}" destId="{F032D6A6-66A0-4201-BD5C-08B0F971BEE2}" srcOrd="0" destOrd="0" presId="urn:microsoft.com/office/officeart/2005/8/layout/vList3#1"/>
    <dgm:cxn modelId="{AFDD4867-468F-473F-A89D-9E5852B85041}" type="presOf" srcId="{CCF99521-EFCD-4B97-8878-8AEEAC03EF67}" destId="{A6B30815-9383-4172-AC33-5D6D807077FD}" srcOrd="0" destOrd="0" presId="urn:microsoft.com/office/officeart/2005/8/layout/vList3#1"/>
    <dgm:cxn modelId="{E44FFAAF-25C1-407B-9D68-70B39CEA40DF}" type="presOf" srcId="{DBF178D1-C78D-465A-A073-ABA9FAE20D50}" destId="{3E616FCF-9AD4-4D77-A230-1636B8193E1B}" srcOrd="0" destOrd="0" presId="urn:microsoft.com/office/officeart/2005/8/layout/vList3#1"/>
    <dgm:cxn modelId="{9515D419-8747-4723-ACC7-6008C726DADE}" srcId="{CCF99521-EFCD-4B97-8878-8AEEAC03EF67}" destId="{D7C51D35-50CB-46B5-9F1D-442DA79F148A}" srcOrd="0" destOrd="0" parTransId="{4393EBFE-8AE8-4F53-98E9-B844D08417F7}" sibTransId="{EAB5710C-E483-4B12-B9CD-A7888CF15A4A}"/>
    <dgm:cxn modelId="{5E4A3E23-64B5-4A70-8DE2-5D89A716057B}" srcId="{CCF99521-EFCD-4B97-8878-8AEEAC03EF67}" destId="{D26CA45D-848F-44D7-822F-DD674C17AC65}" srcOrd="1" destOrd="0" parTransId="{A7B2C7B4-A642-42E8-B538-4BD7CBE3D55D}" sibTransId="{CD3D82FD-0E68-4476-8189-18E4926128C5}"/>
    <dgm:cxn modelId="{BD110346-7375-4E17-9CCD-4CB9A5133F58}" type="presParOf" srcId="{A6B30815-9383-4172-AC33-5D6D807077FD}" destId="{7817528F-80BD-4DEB-B7AD-7BE5C1B81446}" srcOrd="0" destOrd="0" presId="urn:microsoft.com/office/officeart/2005/8/layout/vList3#1"/>
    <dgm:cxn modelId="{5D29E1A6-0F18-4867-9D83-7F4E50BF9CD7}" type="presParOf" srcId="{7817528F-80BD-4DEB-B7AD-7BE5C1B81446}" destId="{E5852CC5-555F-407D-BBCA-10D264D83DAE}" srcOrd="0" destOrd="0" presId="urn:microsoft.com/office/officeart/2005/8/layout/vList3#1"/>
    <dgm:cxn modelId="{E388E5F6-1CD5-4953-8AAB-CA26C04C458B}" type="presParOf" srcId="{7817528F-80BD-4DEB-B7AD-7BE5C1B81446}" destId="{F032D6A6-66A0-4201-BD5C-08B0F971BEE2}" srcOrd="1" destOrd="0" presId="urn:microsoft.com/office/officeart/2005/8/layout/vList3#1"/>
    <dgm:cxn modelId="{920FB937-AF12-43B6-9D04-7157D259EA8C}" type="presParOf" srcId="{A6B30815-9383-4172-AC33-5D6D807077FD}" destId="{5AD11DED-8421-436A-BC79-C47B518F2E04}" srcOrd="1" destOrd="0" presId="urn:microsoft.com/office/officeart/2005/8/layout/vList3#1"/>
    <dgm:cxn modelId="{87677576-20A1-41B9-ADCE-86FDEBF13C9B}" type="presParOf" srcId="{A6B30815-9383-4172-AC33-5D6D807077FD}" destId="{19C9EBBB-3915-44B6-8643-7F71B372145F}" srcOrd="2" destOrd="0" presId="urn:microsoft.com/office/officeart/2005/8/layout/vList3#1"/>
    <dgm:cxn modelId="{5B576A38-D71B-46D0-8966-9DABE41372F3}" type="presParOf" srcId="{19C9EBBB-3915-44B6-8643-7F71B372145F}" destId="{6DE15DF9-7F97-4F8F-8A98-960C54E6B51D}" srcOrd="0" destOrd="0" presId="urn:microsoft.com/office/officeart/2005/8/layout/vList3#1"/>
    <dgm:cxn modelId="{B36E611A-E144-4AC1-922B-88A9C2CC09D9}" type="presParOf" srcId="{19C9EBBB-3915-44B6-8643-7F71B372145F}" destId="{848D6E8D-2400-45C1-B926-4A3B730D39B4}" srcOrd="1" destOrd="0" presId="urn:microsoft.com/office/officeart/2005/8/layout/vList3#1"/>
    <dgm:cxn modelId="{B5CF9618-7A51-4FE8-9E64-F354AA289AB1}" type="presParOf" srcId="{A6B30815-9383-4172-AC33-5D6D807077FD}" destId="{2A5182B9-BB6D-404A-8C50-15801E7BE591}" srcOrd="3" destOrd="0" presId="urn:microsoft.com/office/officeart/2005/8/layout/vList3#1"/>
    <dgm:cxn modelId="{DF937ABB-8185-4C52-8429-21066207CC16}" type="presParOf" srcId="{A6B30815-9383-4172-AC33-5D6D807077FD}" destId="{80B6C075-498E-4129-A6E4-6D42519A5B4E}" srcOrd="4" destOrd="0" presId="urn:microsoft.com/office/officeart/2005/8/layout/vList3#1"/>
    <dgm:cxn modelId="{71134E66-2027-416D-ABEF-DEAA5179454D}" type="presParOf" srcId="{80B6C075-498E-4129-A6E4-6D42519A5B4E}" destId="{A498E6FC-2467-4CB1-A2A4-0251A8DDD840}" srcOrd="0" destOrd="0" presId="urn:microsoft.com/office/officeart/2005/8/layout/vList3#1"/>
    <dgm:cxn modelId="{E311396C-5E90-47E6-9910-930D9866B4E2}" type="presParOf" srcId="{80B6C075-498E-4129-A6E4-6D42519A5B4E}" destId="{3E616FCF-9AD4-4D77-A230-1636B8193E1B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99521-EFCD-4B97-8878-8AEEAC03EF6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C51D35-50CB-46B5-9F1D-442DA79F148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tr-TR" sz="1400" b="1" dirty="0" smtClean="0">
              <a:solidFill>
                <a:srgbClr val="FF0000"/>
              </a:solidFill>
              <a:latin typeface="Adobe Garamond Pro" pitchFamily="18" charset="-94"/>
            </a:rPr>
            <a:t>Silvan Avcılar ve Atıcılar Derneği Başkanlığı</a:t>
          </a:r>
        </a:p>
        <a:p>
          <a:pPr algn="l" rtl="0"/>
          <a:r>
            <a:rPr lang="tr-TR" sz="1200" b="1" dirty="0" smtClean="0">
              <a:solidFill>
                <a:schemeClr val="tx1"/>
              </a:solidFill>
              <a:latin typeface="Adobe Garamond Pro" pitchFamily="18" charset="-94"/>
            </a:rPr>
            <a:t>1- Avcılık Kursu</a:t>
          </a:r>
        </a:p>
      </dgm:t>
    </dgm:pt>
    <dgm:pt modelId="{4393EBFE-8AE8-4F53-98E9-B844D08417F7}" type="parTrans" cxnId="{9515D419-8747-4723-ACC7-6008C726DADE}">
      <dgm:prSet/>
      <dgm:spPr/>
      <dgm:t>
        <a:bodyPr/>
        <a:lstStyle/>
        <a:p>
          <a:endParaRPr lang="tr-TR"/>
        </a:p>
      </dgm:t>
    </dgm:pt>
    <dgm:pt modelId="{EAB5710C-E483-4B12-B9CD-A7888CF15A4A}" type="sibTrans" cxnId="{9515D419-8747-4723-ACC7-6008C726DADE}">
      <dgm:prSet/>
      <dgm:spPr/>
      <dgm:t>
        <a:bodyPr/>
        <a:lstStyle/>
        <a:p>
          <a:endParaRPr lang="tr-TR"/>
        </a:p>
      </dgm:t>
    </dgm:pt>
    <dgm:pt modelId="{D26CA45D-848F-44D7-822F-DD674C17AC6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tr-TR" sz="1400" b="1" dirty="0" smtClean="0">
              <a:solidFill>
                <a:srgbClr val="FF0000"/>
              </a:solidFill>
              <a:latin typeface="Adobe Garamond Pro" pitchFamily="18" charset="-94"/>
            </a:rPr>
            <a:t>Silvan Sanat Akademi</a:t>
          </a:r>
          <a:r>
            <a:rPr lang="tr-TR" sz="1400" dirty="0" smtClean="0">
              <a:solidFill>
                <a:srgbClr val="FF0000"/>
              </a:solidFill>
              <a:latin typeface="Adobe Garamond Pro" pitchFamily="18" charset="-94"/>
            </a:rPr>
            <a:t>: </a:t>
          </a:r>
        </a:p>
        <a:p>
          <a:pPr algn="l" rtl="0"/>
          <a:r>
            <a:rPr lang="tr-TR" sz="1400" dirty="0" smtClean="0">
              <a:solidFill>
                <a:schemeClr val="tx1"/>
              </a:solidFill>
              <a:latin typeface="Adobe Garamond Pro" pitchFamily="18" charset="-94"/>
            </a:rPr>
            <a:t>1- Keman		2- Gitar		3- Piyano</a:t>
          </a:r>
        </a:p>
        <a:p>
          <a:pPr algn="l" rtl="0"/>
          <a:r>
            <a:rPr lang="tr-TR" sz="1400" dirty="0" smtClean="0">
              <a:solidFill>
                <a:schemeClr val="tx1"/>
              </a:solidFill>
              <a:latin typeface="Adobe Garamond Pro" pitchFamily="18" charset="-94"/>
            </a:rPr>
            <a:t>4- Halk Oyunları	5-Bendir	6- Badminton</a:t>
          </a:r>
        </a:p>
        <a:p>
          <a:pPr algn="l" rtl="0"/>
          <a:r>
            <a:rPr lang="tr-TR" sz="1400" dirty="0" smtClean="0">
              <a:solidFill>
                <a:schemeClr val="tx1"/>
              </a:solidFill>
              <a:latin typeface="Adobe Garamond Pro" pitchFamily="18" charset="-94"/>
            </a:rPr>
            <a:t>7- Resim Sanat		8- Oyun Odası	9- Tiyatro</a:t>
          </a:r>
          <a:endParaRPr lang="tr-TR" sz="1400" dirty="0" smtClean="0">
            <a:solidFill>
              <a:schemeClr val="tx1"/>
            </a:solidFill>
            <a:latin typeface="Trebuchet MS (Gövde)"/>
          </a:endParaRPr>
        </a:p>
      </dgm:t>
    </dgm:pt>
    <dgm:pt modelId="{A7B2C7B4-A642-42E8-B538-4BD7CBE3D55D}" type="parTrans" cxnId="{5E4A3E23-64B5-4A70-8DE2-5D89A716057B}">
      <dgm:prSet/>
      <dgm:spPr/>
      <dgm:t>
        <a:bodyPr/>
        <a:lstStyle/>
        <a:p>
          <a:endParaRPr lang="tr-TR"/>
        </a:p>
      </dgm:t>
    </dgm:pt>
    <dgm:pt modelId="{CD3D82FD-0E68-4476-8189-18E4926128C5}" type="sibTrans" cxnId="{5E4A3E23-64B5-4A70-8DE2-5D89A716057B}">
      <dgm:prSet/>
      <dgm:spPr/>
      <dgm:t>
        <a:bodyPr/>
        <a:lstStyle/>
        <a:p>
          <a:endParaRPr lang="tr-TR"/>
        </a:p>
      </dgm:t>
    </dgm:pt>
    <dgm:pt modelId="{A6B30815-9383-4172-AC33-5D6D807077FD}" type="pres">
      <dgm:prSet presAssocID="{CCF99521-EFCD-4B97-8878-8AEEAC03EF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17528F-80BD-4DEB-B7AD-7BE5C1B81446}" type="pres">
      <dgm:prSet presAssocID="{D7C51D35-50CB-46B5-9F1D-442DA79F148A}" presName="composite" presStyleCnt="0"/>
      <dgm:spPr/>
    </dgm:pt>
    <dgm:pt modelId="{E5852CC5-555F-407D-BBCA-10D264D83DAE}" type="pres">
      <dgm:prSet presAssocID="{D7C51D35-50CB-46B5-9F1D-442DA79F148A}" presName="imgShp" presStyleLbl="fgImgPlace1" presStyleIdx="0" presStyleCnt="2" custScaleX="226439" custScaleY="254328" custLinFactX="-33845" custLinFactNeighborX="-100000" custLinFactNeighborY="86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F032D6A6-66A0-4201-BD5C-08B0F971BEE2}" type="pres">
      <dgm:prSet presAssocID="{D7C51D35-50CB-46B5-9F1D-442DA79F148A}" presName="txShp" presStyleLbl="node1" presStyleIdx="0" presStyleCnt="2" custAng="0" custScaleX="102527" custScaleY="233864" custLinFactNeighborX="-234" custLinFactNeighborY="114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D11DED-8421-436A-BC79-C47B518F2E04}" type="pres">
      <dgm:prSet presAssocID="{EAB5710C-E483-4B12-B9CD-A7888CF15A4A}" presName="spacing" presStyleCnt="0"/>
      <dgm:spPr/>
    </dgm:pt>
    <dgm:pt modelId="{19C9EBBB-3915-44B6-8643-7F71B372145F}" type="pres">
      <dgm:prSet presAssocID="{D26CA45D-848F-44D7-822F-DD674C17AC65}" presName="composite" presStyleCnt="0"/>
      <dgm:spPr/>
    </dgm:pt>
    <dgm:pt modelId="{6DE15DF9-7F97-4F8F-8A98-960C54E6B51D}" type="pres">
      <dgm:prSet presAssocID="{D26CA45D-848F-44D7-822F-DD674C17AC65}" presName="imgShp" presStyleLbl="fgImgPlace1" presStyleIdx="1" presStyleCnt="2" custScaleX="281940" custScaleY="144359" custLinFactX="-49610" custLinFactNeighborX="-100000" custLinFactNeighborY="59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48D6E8D-2400-45C1-B926-4A3B730D39B4}" type="pres">
      <dgm:prSet presAssocID="{D26CA45D-848F-44D7-822F-DD674C17AC65}" presName="txShp" presStyleLbl="node1" presStyleIdx="1" presStyleCnt="2" custScaleY="3112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E797D5-4CF0-42DA-9FD6-F1AC97671D0B}" type="presOf" srcId="{D26CA45D-848F-44D7-822F-DD674C17AC65}" destId="{848D6E8D-2400-45C1-B926-4A3B730D39B4}" srcOrd="0" destOrd="0" presId="urn:microsoft.com/office/officeart/2005/8/layout/vList3#1"/>
    <dgm:cxn modelId="{7948620D-C1FB-4C93-847E-31E93DD55276}" type="presOf" srcId="{D7C51D35-50CB-46B5-9F1D-442DA79F148A}" destId="{F032D6A6-66A0-4201-BD5C-08B0F971BEE2}" srcOrd="0" destOrd="0" presId="urn:microsoft.com/office/officeart/2005/8/layout/vList3#1"/>
    <dgm:cxn modelId="{741C4216-049B-4335-94D5-5E7A80F0A31A}" type="presOf" srcId="{CCF99521-EFCD-4B97-8878-8AEEAC03EF67}" destId="{A6B30815-9383-4172-AC33-5D6D807077FD}" srcOrd="0" destOrd="0" presId="urn:microsoft.com/office/officeart/2005/8/layout/vList3#1"/>
    <dgm:cxn modelId="{9515D419-8747-4723-ACC7-6008C726DADE}" srcId="{CCF99521-EFCD-4B97-8878-8AEEAC03EF67}" destId="{D7C51D35-50CB-46B5-9F1D-442DA79F148A}" srcOrd="0" destOrd="0" parTransId="{4393EBFE-8AE8-4F53-98E9-B844D08417F7}" sibTransId="{EAB5710C-E483-4B12-B9CD-A7888CF15A4A}"/>
    <dgm:cxn modelId="{5E4A3E23-64B5-4A70-8DE2-5D89A716057B}" srcId="{CCF99521-EFCD-4B97-8878-8AEEAC03EF67}" destId="{D26CA45D-848F-44D7-822F-DD674C17AC65}" srcOrd="1" destOrd="0" parTransId="{A7B2C7B4-A642-42E8-B538-4BD7CBE3D55D}" sibTransId="{CD3D82FD-0E68-4476-8189-18E4926128C5}"/>
    <dgm:cxn modelId="{9520C99A-A628-4B80-B6A4-8D90A2432CBF}" type="presParOf" srcId="{A6B30815-9383-4172-AC33-5D6D807077FD}" destId="{7817528F-80BD-4DEB-B7AD-7BE5C1B81446}" srcOrd="0" destOrd="0" presId="urn:microsoft.com/office/officeart/2005/8/layout/vList3#1"/>
    <dgm:cxn modelId="{5EAAAA62-7B15-41B0-BC68-F42F518F3775}" type="presParOf" srcId="{7817528F-80BD-4DEB-B7AD-7BE5C1B81446}" destId="{E5852CC5-555F-407D-BBCA-10D264D83DAE}" srcOrd="0" destOrd="0" presId="urn:microsoft.com/office/officeart/2005/8/layout/vList3#1"/>
    <dgm:cxn modelId="{14F86C3C-77E6-4325-8496-0B250DB68EB3}" type="presParOf" srcId="{7817528F-80BD-4DEB-B7AD-7BE5C1B81446}" destId="{F032D6A6-66A0-4201-BD5C-08B0F971BEE2}" srcOrd="1" destOrd="0" presId="urn:microsoft.com/office/officeart/2005/8/layout/vList3#1"/>
    <dgm:cxn modelId="{0718DBDA-524F-433F-A701-D58A080C8113}" type="presParOf" srcId="{A6B30815-9383-4172-AC33-5D6D807077FD}" destId="{5AD11DED-8421-436A-BC79-C47B518F2E04}" srcOrd="1" destOrd="0" presId="urn:microsoft.com/office/officeart/2005/8/layout/vList3#1"/>
    <dgm:cxn modelId="{01608001-173C-429E-8F00-A55D31C72F3F}" type="presParOf" srcId="{A6B30815-9383-4172-AC33-5D6D807077FD}" destId="{19C9EBBB-3915-44B6-8643-7F71B372145F}" srcOrd="2" destOrd="0" presId="urn:microsoft.com/office/officeart/2005/8/layout/vList3#1"/>
    <dgm:cxn modelId="{E2DC99ED-29D7-420F-BBA1-282C3474BC3C}" type="presParOf" srcId="{19C9EBBB-3915-44B6-8643-7F71B372145F}" destId="{6DE15DF9-7F97-4F8F-8A98-960C54E6B51D}" srcOrd="0" destOrd="0" presId="urn:microsoft.com/office/officeart/2005/8/layout/vList3#1"/>
    <dgm:cxn modelId="{C16F23A5-5464-4FDB-99C0-CF4A238DFA5A}" type="presParOf" srcId="{19C9EBBB-3915-44B6-8643-7F71B372145F}" destId="{848D6E8D-2400-45C1-B926-4A3B730D39B4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F99521-EFCD-4B97-8878-8AEEAC03EF6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C51D35-50CB-46B5-9F1D-442DA79F148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tr-TR" sz="1400" b="1" dirty="0" smtClean="0">
              <a:solidFill>
                <a:srgbClr val="FF0000"/>
              </a:solidFill>
              <a:latin typeface="Adobe Garamond Pro" pitchFamily="18" charset="-94"/>
            </a:rPr>
            <a:t>Silvan ÇATOM ve Kadın Lokali</a:t>
          </a:r>
        </a:p>
        <a:p>
          <a:pPr algn="l" rtl="0"/>
          <a:r>
            <a:rPr lang="tr-TR" sz="1200" b="1" dirty="0" smtClean="0">
              <a:solidFill>
                <a:schemeClr val="tx1"/>
              </a:solidFill>
              <a:latin typeface="Arial Black" pitchFamily="34" charset="0"/>
            </a:rPr>
            <a:t>1- Şiş Örücülüğü  </a:t>
          </a:r>
        </a:p>
        <a:p>
          <a:pPr algn="l" rtl="0"/>
          <a:r>
            <a:rPr lang="tr-TR" sz="1200" b="1" dirty="0" smtClean="0">
              <a:solidFill>
                <a:schemeClr val="tx1"/>
              </a:solidFill>
              <a:latin typeface="Arial Black" pitchFamily="34" charset="0"/>
            </a:rPr>
            <a:t>2- Oyun Odası  </a:t>
          </a:r>
        </a:p>
        <a:p>
          <a:pPr algn="l" rtl="0"/>
          <a:r>
            <a:rPr lang="tr-TR" sz="1200" b="1" dirty="0" smtClean="0">
              <a:solidFill>
                <a:schemeClr val="tx1"/>
              </a:solidFill>
              <a:latin typeface="Arial Black" pitchFamily="34" charset="0"/>
            </a:rPr>
            <a:t>3- Nakış  </a:t>
          </a:r>
        </a:p>
        <a:p>
          <a:pPr algn="l" rtl="0"/>
          <a:r>
            <a:rPr lang="tr-TR" sz="1200" b="1" dirty="0" smtClean="0">
              <a:solidFill>
                <a:schemeClr val="tx1"/>
              </a:solidFill>
              <a:latin typeface="Arial Black" pitchFamily="34" charset="0"/>
            </a:rPr>
            <a:t>4- Voleybol  </a:t>
          </a:r>
        </a:p>
        <a:p>
          <a:pPr algn="l" rtl="0"/>
          <a:r>
            <a:rPr lang="tr-TR" sz="1200" b="1" dirty="0" smtClean="0">
              <a:solidFill>
                <a:schemeClr val="tx1"/>
              </a:solidFill>
              <a:latin typeface="Arial Black" pitchFamily="34" charset="0"/>
            </a:rPr>
            <a:t>5- Elif-Be</a:t>
          </a:r>
        </a:p>
      </dgm:t>
    </dgm:pt>
    <dgm:pt modelId="{4393EBFE-8AE8-4F53-98E9-B844D08417F7}" type="parTrans" cxnId="{9515D419-8747-4723-ACC7-6008C726DADE}">
      <dgm:prSet/>
      <dgm:spPr/>
      <dgm:t>
        <a:bodyPr/>
        <a:lstStyle/>
        <a:p>
          <a:endParaRPr lang="tr-TR"/>
        </a:p>
      </dgm:t>
    </dgm:pt>
    <dgm:pt modelId="{EAB5710C-E483-4B12-B9CD-A7888CF15A4A}" type="sibTrans" cxnId="{9515D419-8747-4723-ACC7-6008C726DADE}">
      <dgm:prSet/>
      <dgm:spPr/>
      <dgm:t>
        <a:bodyPr/>
        <a:lstStyle/>
        <a:p>
          <a:endParaRPr lang="tr-TR"/>
        </a:p>
      </dgm:t>
    </dgm:pt>
    <dgm:pt modelId="{BD50387C-5A33-4623-917A-857B57B8226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tr-TR" sz="1600" b="1" dirty="0" smtClean="0">
              <a:solidFill>
                <a:srgbClr val="FF0000"/>
              </a:solidFill>
              <a:latin typeface="Adobe Garamond Pro" pitchFamily="18" charset="-94"/>
            </a:rPr>
            <a:t>Silvan TÜGVA</a:t>
          </a:r>
        </a:p>
        <a:p>
          <a:pPr algn="l" rtl="0"/>
          <a:r>
            <a:rPr lang="tr-TR" sz="1600" b="1" dirty="0" smtClean="0">
              <a:solidFill>
                <a:schemeClr val="tx1"/>
              </a:solidFill>
              <a:latin typeface="Arial Black" pitchFamily="34" charset="0"/>
            </a:rPr>
            <a:t>1- </a:t>
          </a:r>
          <a:r>
            <a:rPr lang="tr-TR" sz="1200" b="0" i="0" dirty="0" smtClean="0">
              <a:solidFill>
                <a:schemeClr val="tx1"/>
              </a:solidFill>
              <a:latin typeface="Arial Black" pitchFamily="34" charset="0"/>
            </a:rPr>
            <a:t>Kuran-ı Kerim (Elifba) Okuma</a:t>
          </a:r>
        </a:p>
        <a:p>
          <a:pPr algn="l" rtl="0"/>
          <a:r>
            <a:rPr lang="tr-TR" sz="1200" b="1" dirty="0" smtClean="0">
              <a:solidFill>
                <a:schemeClr val="tx1"/>
              </a:solidFill>
              <a:latin typeface="Arial Black" pitchFamily="34" charset="0"/>
            </a:rPr>
            <a:t>2-   </a:t>
          </a:r>
          <a:r>
            <a:rPr lang="tr-TR" sz="1200" b="0" i="0" dirty="0" smtClean="0">
              <a:solidFill>
                <a:schemeClr val="tx1"/>
              </a:solidFill>
              <a:latin typeface="Arial Black" pitchFamily="34" charset="0"/>
            </a:rPr>
            <a:t>Kuran-ı Kerim (</a:t>
          </a:r>
          <a:r>
            <a:rPr lang="tr-TR" sz="1200" b="0" i="0" dirty="0" err="1" smtClean="0">
              <a:solidFill>
                <a:schemeClr val="tx1"/>
              </a:solidFill>
              <a:latin typeface="Arial Black" pitchFamily="34" charset="0"/>
            </a:rPr>
            <a:t>Tecvidli</a:t>
          </a:r>
          <a:r>
            <a:rPr lang="tr-TR" sz="1200" b="0" i="0" dirty="0" smtClean="0">
              <a:solidFill>
                <a:schemeClr val="tx1"/>
              </a:solidFill>
              <a:latin typeface="Arial Black" pitchFamily="34" charset="0"/>
            </a:rPr>
            <a:t>) Okuma</a:t>
          </a:r>
          <a:endParaRPr lang="tr-TR" sz="1600" b="1" dirty="0" smtClean="0">
            <a:solidFill>
              <a:schemeClr val="tx1"/>
            </a:solidFill>
            <a:latin typeface="Adobe Garamond Pro" pitchFamily="18" charset="-94"/>
          </a:endParaRPr>
        </a:p>
      </dgm:t>
    </dgm:pt>
    <dgm:pt modelId="{FD68E4AB-86D8-4730-9946-C1CFDB1CBA95}" type="parTrans" cxnId="{B00308E9-9E7E-4AC8-8169-71948C55EA58}">
      <dgm:prSet/>
      <dgm:spPr/>
      <dgm:t>
        <a:bodyPr/>
        <a:lstStyle/>
        <a:p>
          <a:endParaRPr lang="tr-TR"/>
        </a:p>
      </dgm:t>
    </dgm:pt>
    <dgm:pt modelId="{DB18B407-6ADD-42BA-811C-49B1EE9C3207}" type="sibTrans" cxnId="{B00308E9-9E7E-4AC8-8169-71948C55EA58}">
      <dgm:prSet/>
      <dgm:spPr/>
      <dgm:t>
        <a:bodyPr/>
        <a:lstStyle/>
        <a:p>
          <a:endParaRPr lang="tr-TR"/>
        </a:p>
      </dgm:t>
    </dgm:pt>
    <dgm:pt modelId="{A6B30815-9383-4172-AC33-5D6D807077FD}" type="pres">
      <dgm:prSet presAssocID="{CCF99521-EFCD-4B97-8878-8AEEAC03EF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17528F-80BD-4DEB-B7AD-7BE5C1B81446}" type="pres">
      <dgm:prSet presAssocID="{D7C51D35-50CB-46B5-9F1D-442DA79F148A}" presName="composite" presStyleCnt="0"/>
      <dgm:spPr/>
    </dgm:pt>
    <dgm:pt modelId="{E5852CC5-555F-407D-BBCA-10D264D83DAE}" type="pres">
      <dgm:prSet presAssocID="{D7C51D35-50CB-46B5-9F1D-442DA79F148A}" presName="imgShp" presStyleLbl="fgImgPlace1" presStyleIdx="0" presStyleCnt="2" custScaleX="118527" custScaleY="155586" custLinFactNeighborX="-87787" custLinFactNeighborY="64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tr-TR"/>
        </a:p>
      </dgm:t>
    </dgm:pt>
    <dgm:pt modelId="{F032D6A6-66A0-4201-BD5C-08B0F971BEE2}" type="pres">
      <dgm:prSet presAssocID="{D7C51D35-50CB-46B5-9F1D-442DA79F148A}" presName="txShp" presStyleLbl="node1" presStyleIdx="0" presStyleCnt="2" custAng="0" custScaleX="102527" custScaleY="233864" custLinFactNeighborX="1426" custLinFactNeighborY="66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D11DED-8421-436A-BC79-C47B518F2E04}" type="pres">
      <dgm:prSet presAssocID="{EAB5710C-E483-4B12-B9CD-A7888CF15A4A}" presName="spacing" presStyleCnt="0"/>
      <dgm:spPr/>
    </dgm:pt>
    <dgm:pt modelId="{0FFE5D79-DBAB-489D-8CCE-272F93EA759F}" type="pres">
      <dgm:prSet presAssocID="{BD50387C-5A33-4623-917A-857B57B82264}" presName="composite" presStyleCnt="0"/>
      <dgm:spPr/>
    </dgm:pt>
    <dgm:pt modelId="{D582F79F-31D4-49C8-BD02-A4201E4ABA85}" type="pres">
      <dgm:prSet presAssocID="{BD50387C-5A33-4623-917A-857B57B82264}" presName="imgShp" presStyleLbl="fgImgPlace1" presStyleIdx="1" presStyleCnt="2" custScaleX="132058" custScaleY="159876" custLinFactNeighborX="-8903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tr-TR"/>
        </a:p>
      </dgm:t>
    </dgm:pt>
    <dgm:pt modelId="{5713A863-7870-49FD-9F75-4084102A0992}" type="pres">
      <dgm:prSet presAssocID="{BD50387C-5A33-4623-917A-857B57B82264}" presName="txShp" presStyleLbl="node1" presStyleIdx="1" presStyleCnt="2" custAng="0" custScaleX="102527" custScaleY="233864" custLinFactNeighborX="319" custLinFactNeighborY="231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EED529-D7FE-4C4B-8242-F364EEB6DCBB}" type="presOf" srcId="{BD50387C-5A33-4623-917A-857B57B82264}" destId="{5713A863-7870-49FD-9F75-4084102A0992}" srcOrd="0" destOrd="0" presId="urn:microsoft.com/office/officeart/2005/8/layout/vList3#1"/>
    <dgm:cxn modelId="{676F7DDF-FAFB-498B-903E-ED7AE9D1834A}" type="presOf" srcId="{D7C51D35-50CB-46B5-9F1D-442DA79F148A}" destId="{F032D6A6-66A0-4201-BD5C-08B0F971BEE2}" srcOrd="0" destOrd="0" presId="urn:microsoft.com/office/officeart/2005/8/layout/vList3#1"/>
    <dgm:cxn modelId="{9515D419-8747-4723-ACC7-6008C726DADE}" srcId="{CCF99521-EFCD-4B97-8878-8AEEAC03EF67}" destId="{D7C51D35-50CB-46B5-9F1D-442DA79F148A}" srcOrd="0" destOrd="0" parTransId="{4393EBFE-8AE8-4F53-98E9-B844D08417F7}" sibTransId="{EAB5710C-E483-4B12-B9CD-A7888CF15A4A}"/>
    <dgm:cxn modelId="{E3523748-F4AF-4873-BEB2-F14D8A6D03BF}" type="presOf" srcId="{CCF99521-EFCD-4B97-8878-8AEEAC03EF67}" destId="{A6B30815-9383-4172-AC33-5D6D807077FD}" srcOrd="0" destOrd="0" presId="urn:microsoft.com/office/officeart/2005/8/layout/vList3#1"/>
    <dgm:cxn modelId="{B00308E9-9E7E-4AC8-8169-71948C55EA58}" srcId="{CCF99521-EFCD-4B97-8878-8AEEAC03EF67}" destId="{BD50387C-5A33-4623-917A-857B57B82264}" srcOrd="1" destOrd="0" parTransId="{FD68E4AB-86D8-4730-9946-C1CFDB1CBA95}" sibTransId="{DB18B407-6ADD-42BA-811C-49B1EE9C3207}"/>
    <dgm:cxn modelId="{6C822BA2-08C4-4199-A1AF-B899C35E5C2E}" type="presParOf" srcId="{A6B30815-9383-4172-AC33-5D6D807077FD}" destId="{7817528F-80BD-4DEB-B7AD-7BE5C1B81446}" srcOrd="0" destOrd="0" presId="urn:microsoft.com/office/officeart/2005/8/layout/vList3#1"/>
    <dgm:cxn modelId="{50F0AE5F-3B71-4764-ADC4-96A8CC66534E}" type="presParOf" srcId="{7817528F-80BD-4DEB-B7AD-7BE5C1B81446}" destId="{E5852CC5-555F-407D-BBCA-10D264D83DAE}" srcOrd="0" destOrd="0" presId="urn:microsoft.com/office/officeart/2005/8/layout/vList3#1"/>
    <dgm:cxn modelId="{8932894F-4E6B-4301-80C3-29DEA2ACF47F}" type="presParOf" srcId="{7817528F-80BD-4DEB-B7AD-7BE5C1B81446}" destId="{F032D6A6-66A0-4201-BD5C-08B0F971BEE2}" srcOrd="1" destOrd="0" presId="urn:microsoft.com/office/officeart/2005/8/layout/vList3#1"/>
    <dgm:cxn modelId="{5C42C343-54E1-4990-8197-6CDFAD6D93FD}" type="presParOf" srcId="{A6B30815-9383-4172-AC33-5D6D807077FD}" destId="{5AD11DED-8421-436A-BC79-C47B518F2E04}" srcOrd="1" destOrd="0" presId="urn:microsoft.com/office/officeart/2005/8/layout/vList3#1"/>
    <dgm:cxn modelId="{791FF6FA-C41F-4073-9BB8-EACF08AB0CE6}" type="presParOf" srcId="{A6B30815-9383-4172-AC33-5D6D807077FD}" destId="{0FFE5D79-DBAB-489D-8CCE-272F93EA759F}" srcOrd="2" destOrd="0" presId="urn:microsoft.com/office/officeart/2005/8/layout/vList3#1"/>
    <dgm:cxn modelId="{ABE4DB53-D97D-402E-BBA9-99B039C5E41E}" type="presParOf" srcId="{0FFE5D79-DBAB-489D-8CCE-272F93EA759F}" destId="{D582F79F-31D4-49C8-BD02-A4201E4ABA85}" srcOrd="0" destOrd="0" presId="urn:microsoft.com/office/officeart/2005/8/layout/vList3#1"/>
    <dgm:cxn modelId="{7673A496-75A0-4366-885F-DFE466F83377}" type="presParOf" srcId="{0FFE5D79-DBAB-489D-8CCE-272F93EA759F}" destId="{5713A863-7870-49FD-9F75-4084102A0992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C168D-A894-4181-B700-BF2E4F9DFDCB}">
      <dsp:nvSpPr>
        <dsp:cNvPr id="0" name=""/>
        <dsp:cNvSpPr/>
      </dsp:nvSpPr>
      <dsp:spPr>
        <a:xfrm rot="10800000">
          <a:off x="1940515" y="2067"/>
          <a:ext cx="5618602" cy="2306626"/>
        </a:xfrm>
        <a:prstGeom prst="homePlate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11322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  <a:latin typeface="Adobe Garamond Pro" pitchFamily="18" charset="-94"/>
            </a:rPr>
            <a:t>Aile Eğitimi ve Destek Merkezi: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Adobe Garamond Pro" pitchFamily="18" charset="-94"/>
            </a:rPr>
            <a:t>1- Nakış	2-El Sanatları	3- Giyim Üretim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Adobe Garamond Pro" pitchFamily="18" charset="-94"/>
            </a:rPr>
            <a:t>4- Dokuma	5- Aşçı		6- Voleybol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Adobe Garamond Pro" pitchFamily="18" charset="-94"/>
            </a:rPr>
            <a:t>7- Kuaför	8- Cilt Bakımı	9- Pasta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Adobe Garamond Pro" pitchFamily="18" charset="-94"/>
            </a:rPr>
            <a:t>10- Müzik	11- Şiş ve Tığ	12- İç Giyim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Adobe Garamond Pro" pitchFamily="18" charset="-94"/>
            </a:rPr>
            <a:t>13- Bebek	14- Halk Oyun	15- Oyun Odası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Adobe Garamond Pro" pitchFamily="18" charset="-94"/>
            </a:rPr>
            <a:t>16- Stilist	17- Elif-Be	18- Artistik Çizim</a:t>
          </a:r>
        </a:p>
      </dsp:txBody>
      <dsp:txXfrm rot="10800000">
        <a:off x="2517171" y="2067"/>
        <a:ext cx="5041946" cy="2306626"/>
      </dsp:txXfrm>
    </dsp:sp>
    <dsp:sp modelId="{57B1BCD5-C866-46FD-9F53-7F9963FB209A}">
      <dsp:nvSpPr>
        <dsp:cNvPr id="0" name=""/>
        <dsp:cNvSpPr/>
      </dsp:nvSpPr>
      <dsp:spPr>
        <a:xfrm>
          <a:off x="936683" y="0"/>
          <a:ext cx="2101214" cy="19989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7A329-838B-4007-A071-26B8E2596BB4}">
      <dsp:nvSpPr>
        <dsp:cNvPr id="0" name=""/>
        <dsp:cNvSpPr/>
      </dsp:nvSpPr>
      <dsp:spPr>
        <a:xfrm rot="10800000">
          <a:off x="2520284" y="2880323"/>
          <a:ext cx="5042526" cy="727479"/>
        </a:xfrm>
        <a:prstGeom prst="homePlate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11322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FF0000"/>
              </a:solidFill>
              <a:latin typeface="Adobe Garamond Pro" pitchFamily="18" charset="-94"/>
            </a:rPr>
            <a:t>Silvan Jandarma Komutanlığı: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Adobe Garamond Pro" pitchFamily="18" charset="-94"/>
            </a:rPr>
            <a:t> </a:t>
          </a:r>
          <a:r>
            <a:rPr lang="tr-TR" sz="1400" b="1" kern="1200" dirty="0" smtClean="0">
              <a:solidFill>
                <a:schemeClr val="tx1"/>
              </a:solidFill>
              <a:latin typeface="Adobe Garamond Pro" pitchFamily="18" charset="-94"/>
            </a:rPr>
            <a:t>1-Kalorifer Ateşçiliği Kursu	2- Hijyen Eğitimi</a:t>
          </a:r>
          <a:endParaRPr lang="tr-TR" sz="1400" b="1" kern="1200" dirty="0">
            <a:solidFill>
              <a:schemeClr val="tx1"/>
            </a:solidFill>
            <a:latin typeface="Adobe Garamond Pro" pitchFamily="18" charset="-94"/>
          </a:endParaRPr>
        </a:p>
      </dsp:txBody>
      <dsp:txXfrm rot="10800000">
        <a:off x="2702154" y="2880323"/>
        <a:ext cx="4860656" cy="727479"/>
      </dsp:txXfrm>
    </dsp:sp>
    <dsp:sp modelId="{E14B08CC-4587-4E62-9D93-F9ABE4251EB9}">
      <dsp:nvSpPr>
        <dsp:cNvPr id="0" name=""/>
        <dsp:cNvSpPr/>
      </dsp:nvSpPr>
      <dsp:spPr>
        <a:xfrm>
          <a:off x="1440158" y="2656890"/>
          <a:ext cx="1159533" cy="11595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2D6A6-66A0-4201-BD5C-08B0F971BEE2}">
      <dsp:nvSpPr>
        <dsp:cNvPr id="0" name=""/>
        <dsp:cNvSpPr/>
      </dsp:nvSpPr>
      <dsp:spPr>
        <a:xfrm rot="10800000">
          <a:off x="1623568" y="60642"/>
          <a:ext cx="5764689" cy="1185409"/>
        </a:xfrm>
        <a:prstGeom prst="homePlate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35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  <a:latin typeface="Adobe Garamond Pro" pitchFamily="18" charset="-94"/>
            </a:rPr>
            <a:t>Silvan Gençlik Spor Müdürlüğü</a:t>
          </a:r>
          <a:r>
            <a:rPr lang="tr-TR" sz="1100" b="1" kern="1200" dirty="0" smtClean="0">
              <a:solidFill>
                <a:srgbClr val="FF0000"/>
              </a:solidFill>
              <a:latin typeface="Adobe Garamond Pro" pitchFamily="18" charset="-94"/>
            </a:rPr>
            <a:t>: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Adobe Garamond Pro" pitchFamily="18" charset="-94"/>
            </a:rPr>
            <a:t>1- Tenis		2- Basketbol	3- Futbol		4- Voleybol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Adobe Garamond Pro" pitchFamily="18" charset="-94"/>
            </a:rPr>
            <a:t>5- Yüzme		6-Zekâ Oyunları	7- Judo		8- Atletizm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tx1"/>
              </a:solidFill>
              <a:latin typeface="Adobe Garamond Pro" pitchFamily="18" charset="-94"/>
            </a:rPr>
            <a:t>9-  Resim Sanat	10- </a:t>
          </a:r>
          <a:r>
            <a:rPr lang="tr-TR" sz="1100" b="1" kern="1200" dirty="0" err="1" smtClean="0">
              <a:solidFill>
                <a:schemeClr val="tx1"/>
              </a:solidFill>
              <a:latin typeface="Adobe Garamond Pro" pitchFamily="18" charset="-94"/>
            </a:rPr>
            <a:t>Wushu</a:t>
          </a:r>
          <a:r>
            <a:rPr lang="tr-TR" sz="1100" b="1" kern="1200" dirty="0" smtClean="0">
              <a:solidFill>
                <a:schemeClr val="tx1"/>
              </a:solidFill>
              <a:latin typeface="Adobe Garamond Pro" pitchFamily="18" charset="-94"/>
            </a:rPr>
            <a:t>	11-Hentbol 	12- Jimnastik</a:t>
          </a:r>
          <a:endParaRPr lang="tr-TR" sz="1200" b="1" kern="1200" dirty="0" smtClean="0">
            <a:solidFill>
              <a:schemeClr val="tx1"/>
            </a:solidFill>
            <a:latin typeface="Adobe Garamond Pro" pitchFamily="18" charset="-94"/>
          </a:endParaRPr>
        </a:p>
      </dsp:txBody>
      <dsp:txXfrm rot="10800000">
        <a:off x="1919920" y="60642"/>
        <a:ext cx="5468337" cy="1185409"/>
      </dsp:txXfrm>
    </dsp:sp>
    <dsp:sp modelId="{E5852CC5-555F-407D-BBCA-10D264D83DAE}">
      <dsp:nvSpPr>
        <dsp:cNvPr id="0" name=""/>
        <dsp:cNvSpPr/>
      </dsp:nvSpPr>
      <dsp:spPr>
        <a:xfrm>
          <a:off x="238163" y="282349"/>
          <a:ext cx="1308271" cy="7860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D6E8D-2400-45C1-B926-4A3B730D39B4}">
      <dsp:nvSpPr>
        <dsp:cNvPr id="0" name=""/>
        <dsp:cNvSpPr/>
      </dsp:nvSpPr>
      <dsp:spPr>
        <a:xfrm rot="10800000">
          <a:off x="1796879" y="1339139"/>
          <a:ext cx="5622606" cy="1577911"/>
        </a:xfrm>
        <a:prstGeom prst="homePlate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35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  <a:latin typeface="Adobe Garamond Pro" pitchFamily="18" charset="-94"/>
            </a:rPr>
            <a:t>Silvan El </a:t>
          </a:r>
          <a:r>
            <a:rPr lang="tr-TR" sz="1400" b="1" kern="1200" dirty="0" err="1" smtClean="0">
              <a:solidFill>
                <a:srgbClr val="FF0000"/>
              </a:solidFill>
              <a:latin typeface="Adobe Garamond Pro" pitchFamily="18" charset="-94"/>
            </a:rPr>
            <a:t>Cezeri</a:t>
          </a:r>
          <a:r>
            <a:rPr lang="tr-TR" sz="1400" b="1" kern="1200" dirty="0" smtClean="0">
              <a:solidFill>
                <a:srgbClr val="FF0000"/>
              </a:solidFill>
              <a:latin typeface="Adobe Garamond Pro" pitchFamily="18" charset="-94"/>
            </a:rPr>
            <a:t> Akademi Lise</a:t>
          </a:r>
          <a:r>
            <a:rPr lang="tr-TR" sz="1400" kern="1200" dirty="0" smtClean="0">
              <a:solidFill>
                <a:srgbClr val="FF0000"/>
              </a:solidFill>
              <a:latin typeface="Adobe Garamond Pro" pitchFamily="18" charset="-94"/>
            </a:rPr>
            <a:t>: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Adobe Garamond Pro" pitchFamily="18" charset="-94"/>
            </a:rPr>
            <a:t>1-Bilgisayar,		2- Matematik Fen ve Teknoloji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Adobe Garamond Pro" pitchFamily="18" charset="-94"/>
            </a:rPr>
            <a:t>3-Resim Sanat 		4- Senaryo Yazarlığı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Adobe Garamond Pro" pitchFamily="18" charset="-94"/>
            </a:rPr>
            <a:t>5- Arapça		6- İngilizce</a:t>
          </a:r>
        </a:p>
      </dsp:txBody>
      <dsp:txXfrm rot="10800000">
        <a:off x="2191357" y="1339139"/>
        <a:ext cx="5228128" cy="1577911"/>
      </dsp:txXfrm>
    </dsp:sp>
    <dsp:sp modelId="{6DE15DF9-7F97-4F8F-8A98-960C54E6B51D}">
      <dsp:nvSpPr>
        <dsp:cNvPr id="0" name=""/>
        <dsp:cNvSpPr/>
      </dsp:nvSpPr>
      <dsp:spPr>
        <a:xfrm>
          <a:off x="202991" y="1434478"/>
          <a:ext cx="1522636" cy="138723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16FCF-9AD4-4D77-A230-1636B8193E1B}">
      <dsp:nvSpPr>
        <dsp:cNvPr id="0" name=""/>
        <dsp:cNvSpPr/>
      </dsp:nvSpPr>
      <dsp:spPr>
        <a:xfrm rot="10800000">
          <a:off x="2271784" y="3070780"/>
          <a:ext cx="5454827" cy="797691"/>
        </a:xfrm>
        <a:prstGeom prst="homePlate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3520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srgbClr val="FF0000"/>
              </a:solidFill>
              <a:latin typeface="Adobe Garamond Pro"/>
              <a:ea typeface="Verdana" pitchFamily="34" charset="0"/>
              <a:cs typeface="Verdana" pitchFamily="34" charset="0"/>
            </a:rPr>
            <a:t>Dismek</a:t>
          </a:r>
          <a:r>
            <a:rPr lang="tr-TR" sz="1400" b="1" kern="1200" dirty="0" smtClean="0">
              <a:solidFill>
                <a:srgbClr val="FF0000"/>
              </a:solidFill>
              <a:latin typeface="Adobe Garamond Pro"/>
              <a:ea typeface="Verdana" pitchFamily="34" charset="0"/>
              <a:cs typeface="Verdana" pitchFamily="34" charset="0"/>
            </a:rPr>
            <a:t> Kurs Merkezi</a:t>
          </a:r>
          <a:r>
            <a:rPr lang="tr-TR" sz="1200" b="1" kern="1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: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tr-TR" sz="1400" b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1- El Sanatları		2- Trikotaj	3- Giyim Üretim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 4- Elif-be		5- </a:t>
          </a:r>
          <a:r>
            <a:rPr lang="es-ES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Oyun Odası</a:t>
          </a:r>
          <a:r>
            <a:rPr lang="tr-TR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6-Kuaförlük</a:t>
          </a:r>
          <a:endParaRPr lang="tr-TR" sz="1400" b="1" kern="1200" dirty="0" smtClean="0">
            <a:solidFill>
              <a:schemeClr val="tx1"/>
            </a:solidFill>
            <a:latin typeface="Times New Roman" pitchFamily="18" charset="0"/>
            <a:ea typeface="Verdana" pitchFamily="34" charset="0"/>
            <a:cs typeface="Times New Roman" pitchFamily="18" charset="0"/>
          </a:endParaRPr>
        </a:p>
      </dsp:txBody>
      <dsp:txXfrm rot="10800000">
        <a:off x="2471207" y="3070780"/>
        <a:ext cx="5255404" cy="797691"/>
      </dsp:txXfrm>
    </dsp:sp>
    <dsp:sp modelId="{A498E6FC-2467-4CB1-A2A4-0251A8DDD840}">
      <dsp:nvSpPr>
        <dsp:cNvPr id="0" name=""/>
        <dsp:cNvSpPr/>
      </dsp:nvSpPr>
      <dsp:spPr>
        <a:xfrm>
          <a:off x="1136895" y="3135514"/>
          <a:ext cx="1105742" cy="6566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2D6A6-66A0-4201-BD5C-08B0F971BEE2}">
      <dsp:nvSpPr>
        <dsp:cNvPr id="0" name=""/>
        <dsp:cNvSpPr/>
      </dsp:nvSpPr>
      <dsp:spPr>
        <a:xfrm rot="10800000">
          <a:off x="1643062" y="141184"/>
          <a:ext cx="5670515" cy="1519197"/>
        </a:xfrm>
        <a:prstGeom prst="homePlate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6459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  <a:latin typeface="Adobe Garamond Pro" pitchFamily="18" charset="-94"/>
            </a:rPr>
            <a:t>Silvan Avcılar ve Atıcılar Derneği Başkanlığı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Adobe Garamond Pro" pitchFamily="18" charset="-94"/>
            </a:rPr>
            <a:t>1- Avcılık Kursu</a:t>
          </a:r>
        </a:p>
      </dsp:txBody>
      <dsp:txXfrm rot="10800000">
        <a:off x="2022861" y="141184"/>
        <a:ext cx="5290716" cy="1519197"/>
      </dsp:txXfrm>
    </dsp:sp>
    <dsp:sp modelId="{E5852CC5-555F-407D-BBCA-10D264D83DAE}">
      <dsp:nvSpPr>
        <dsp:cNvPr id="0" name=""/>
        <dsp:cNvSpPr/>
      </dsp:nvSpPr>
      <dsp:spPr>
        <a:xfrm>
          <a:off x="120936" y="56001"/>
          <a:ext cx="1470964" cy="16521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D6E8D-2400-45C1-B926-4A3B730D39B4}">
      <dsp:nvSpPr>
        <dsp:cNvPr id="0" name=""/>
        <dsp:cNvSpPr/>
      </dsp:nvSpPr>
      <dsp:spPr>
        <a:xfrm rot="10800000">
          <a:off x="1555140" y="1846148"/>
          <a:ext cx="5530753" cy="2022221"/>
        </a:xfrm>
        <a:prstGeom prst="homePlate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6459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  <a:latin typeface="Adobe Garamond Pro" pitchFamily="18" charset="-94"/>
            </a:rPr>
            <a:t>Silvan Sanat Akademi</a:t>
          </a:r>
          <a:r>
            <a:rPr lang="tr-TR" sz="1400" kern="1200" dirty="0" smtClean="0">
              <a:solidFill>
                <a:srgbClr val="FF0000"/>
              </a:solidFill>
              <a:latin typeface="Adobe Garamond Pro" pitchFamily="18" charset="-94"/>
            </a:rPr>
            <a:t>: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  <a:latin typeface="Adobe Garamond Pro" pitchFamily="18" charset="-94"/>
            </a:rPr>
            <a:t>1- Keman		2- Gitar		3- Piyano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  <a:latin typeface="Adobe Garamond Pro" pitchFamily="18" charset="-94"/>
            </a:rPr>
            <a:t>4- Halk Oyunları		5-Bendir	6- Badminton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  <a:latin typeface="Adobe Garamond Pro" pitchFamily="18" charset="-94"/>
            </a:rPr>
            <a:t>7- Resim Sanat		8- Oyun Odası	9- Tiyatro</a:t>
          </a:r>
          <a:endParaRPr lang="tr-TR" sz="1400" kern="1200" dirty="0" smtClean="0">
            <a:solidFill>
              <a:schemeClr val="tx1"/>
            </a:solidFill>
            <a:latin typeface="Trebuchet MS (Gövde)"/>
          </a:endParaRPr>
        </a:p>
      </dsp:txBody>
      <dsp:txXfrm rot="10800000">
        <a:off x="2060695" y="1846148"/>
        <a:ext cx="5025198" cy="2022221"/>
      </dsp:txXfrm>
    </dsp:sp>
    <dsp:sp modelId="{6DE15DF9-7F97-4F8F-8A98-960C54E6B51D}">
      <dsp:nvSpPr>
        <dsp:cNvPr id="0" name=""/>
        <dsp:cNvSpPr/>
      </dsp:nvSpPr>
      <dsp:spPr>
        <a:xfrm>
          <a:off x="840725" y="2427261"/>
          <a:ext cx="648223" cy="9377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2D6A6-66A0-4201-BD5C-08B0F971BEE2}">
      <dsp:nvSpPr>
        <dsp:cNvPr id="0" name=""/>
        <dsp:cNvSpPr/>
      </dsp:nvSpPr>
      <dsp:spPr>
        <a:xfrm rot="10800000">
          <a:off x="1620152" y="52047"/>
          <a:ext cx="5764689" cy="1817735"/>
        </a:xfrm>
        <a:prstGeom prst="homePlate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751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  <a:latin typeface="Adobe Garamond Pro" pitchFamily="18" charset="-94"/>
            </a:rPr>
            <a:t>Silvan ÇATOM ve Kadın Lokali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Arial Black" pitchFamily="34" charset="0"/>
            </a:rPr>
            <a:t>1- Şiş Örücülüğü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Arial Black" pitchFamily="34" charset="0"/>
            </a:rPr>
            <a:t>2- Oyun Odası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Arial Black" pitchFamily="34" charset="0"/>
            </a:rPr>
            <a:t>3- Nakış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Arial Black" pitchFamily="34" charset="0"/>
            </a:rPr>
            <a:t>4- Voleybol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Arial Black" pitchFamily="34" charset="0"/>
            </a:rPr>
            <a:t>5- Elif-Be</a:t>
          </a:r>
        </a:p>
      </dsp:txBody>
      <dsp:txXfrm rot="10800000">
        <a:off x="2074586" y="52047"/>
        <a:ext cx="5310255" cy="1817735"/>
      </dsp:txXfrm>
    </dsp:sp>
    <dsp:sp modelId="{E5852CC5-555F-407D-BBCA-10D264D83DAE}">
      <dsp:nvSpPr>
        <dsp:cNvPr id="0" name=""/>
        <dsp:cNvSpPr/>
      </dsp:nvSpPr>
      <dsp:spPr>
        <a:xfrm>
          <a:off x="468048" y="354907"/>
          <a:ext cx="921264" cy="12093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3A863-7870-49FD-9F75-4084102A0992}">
      <dsp:nvSpPr>
        <dsp:cNvPr id="0" name=""/>
        <dsp:cNvSpPr/>
      </dsp:nvSpPr>
      <dsp:spPr>
        <a:xfrm rot="10800000">
          <a:off x="1584203" y="2050736"/>
          <a:ext cx="5764689" cy="1817735"/>
        </a:xfrm>
        <a:prstGeom prst="homePlate">
          <a:avLst/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751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0000"/>
              </a:solidFill>
              <a:latin typeface="Adobe Garamond Pro" pitchFamily="18" charset="-94"/>
            </a:rPr>
            <a:t>Silvan TÜGVA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  <a:latin typeface="Arial Black" pitchFamily="34" charset="0"/>
            </a:rPr>
            <a:t>1- </a:t>
          </a:r>
          <a:r>
            <a:rPr lang="tr-TR" sz="1200" b="0" i="0" kern="1200" dirty="0" smtClean="0">
              <a:solidFill>
                <a:schemeClr val="tx1"/>
              </a:solidFill>
              <a:latin typeface="Arial Black" pitchFamily="34" charset="0"/>
            </a:rPr>
            <a:t>Kuran-ı Kerim (Elifba) Okuma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Arial Black" pitchFamily="34" charset="0"/>
            </a:rPr>
            <a:t>2- Matematik Fen ve Teknoloji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Arial Black" pitchFamily="34" charset="0"/>
            </a:rPr>
            <a:t>3- Osmanlı Türkçesi 		4- Anten Sistemleri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Arial Black" pitchFamily="34" charset="0"/>
            </a:rPr>
            <a:t>5- Resim Sanat Eğitimi		6- Senaryo Yazarlığı</a:t>
          </a:r>
          <a:endParaRPr lang="tr-TR" sz="1600" b="1" kern="1200" dirty="0" smtClean="0">
            <a:solidFill>
              <a:schemeClr val="tx1"/>
            </a:solidFill>
            <a:latin typeface="Adobe Garamond Pro" pitchFamily="18" charset="-94"/>
          </a:endParaRPr>
        </a:p>
      </dsp:txBody>
      <dsp:txXfrm rot="10800000">
        <a:off x="2038637" y="2050736"/>
        <a:ext cx="5310255" cy="1817735"/>
      </dsp:txXfrm>
    </dsp:sp>
    <dsp:sp modelId="{D582F79F-31D4-49C8-BD02-A4201E4ABA85}">
      <dsp:nvSpPr>
        <dsp:cNvPr id="0" name=""/>
        <dsp:cNvSpPr/>
      </dsp:nvSpPr>
      <dsp:spPr>
        <a:xfrm>
          <a:off x="432047" y="2337785"/>
          <a:ext cx="1026436" cy="12426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F026D7-AC9F-4530-9D20-BDB992AA09CD}" type="datetimeFigureOut">
              <a:rPr lang="tr-TR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5C90E9-BF95-4B53-AE99-B53117B255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3372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8FC21E-8F09-493C-92C9-6E5F1C611AB2}" type="datetimeFigureOut">
              <a:rPr lang="tr-TR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BEB930-CE36-4D1F-BC58-F661449DF2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20564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B930-CE36-4D1F-BC58-F661449DF2A8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4562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42144-A2B5-44C2-BF58-BC7FC40A5682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>
              <a:defRPr/>
            </a:pPr>
            <a:fld id="{B2B2DC33-7CCB-45A0-9095-18F0C2DC454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8FF2-24F6-444D-9593-B66CBCBADE2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9AC60-E905-4D70-8B56-2A7C031BC1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CFBEE-D8DF-44EB-98AB-23D79A7F589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820F6-AB2C-448B-A7A1-2F88E598B7E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42144-A2B5-44C2-BF58-BC7FC40A5682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DC33-7CCB-45A0-9095-18F0C2DC454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F3B19-5C5E-4B12-ACE6-07B5081A5584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E5760-27D6-477F-9396-587EAA6CFA9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36C5C-36E3-44EA-95D7-5F86ECB8497F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80D5-6F7F-4B56-AB3E-D49BC63073D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4D7D6-49F9-4EAD-9531-5177FB293693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0D4F3-B334-4C36-93F3-428FC6BADC3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96205-18DF-4477-8B85-9B42BE0B765A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0CDBA-EB0E-448B-96E8-04644D6B71D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397AA-376A-45B5-9809-074C3EDE94B9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55A17-618F-4B06-999E-9DD133E8D83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75EF3-508A-4F29-81C6-D8DA5C50A5F4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747A3-350F-4BF5-97C7-5412F2E3BE1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14A1F-C419-433C-9B46-D9C6F2690479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45DDB-390D-4D61-AE95-975749FDED9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F3B19-5C5E-4B12-ACE6-07B5081A5584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>
              <a:defRPr/>
            </a:pPr>
            <a:fld id="{531E5760-27D6-477F-9396-587EAA6CFA9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8A344-C78A-473C-A30C-DD650902B768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>
              <a:defRPr/>
            </a:pPr>
            <a:fld id="{B710A753-8E54-414F-A731-4CF4804900E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8FF2-24F6-444D-9593-B66CBCBADE2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9AC60-E905-4D70-8B56-2A7C031BC1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CFBEE-D8DF-44EB-98AB-23D79A7F589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820F6-AB2C-448B-A7A1-2F88E598B7E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B42144-A2B5-44C2-BF58-BC7FC40A5682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B2DC33-7CCB-45A0-9095-18F0C2DC454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BF3B19-5C5E-4B12-ACE6-07B5081A5584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1E5760-27D6-477F-9396-587EAA6CFA9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B336C5C-36E3-44EA-95D7-5F86ECB8497F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pPr>
              <a:defRPr/>
            </a:pPr>
            <a:fld id="{336980D5-6F7F-4B56-AB3E-D49BC63073D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E4D7D6-49F9-4EAD-9531-5177FB293693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F0D4F3-B334-4C36-93F3-428FC6BADC3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696205-18DF-4477-8B85-9B42BE0B765A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80CDBA-EB0E-448B-96E8-04644D6B71D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9397AA-376A-45B5-9809-074C3EDE94B9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F55A17-618F-4B06-999E-9DD133E8D83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8475EF3-508A-4F29-81C6-D8DA5C50A5F4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3747A3-350F-4BF5-97C7-5412F2E3BE1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36C5C-36E3-44EA-95D7-5F86ECB8497F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80D5-6F7F-4B56-AB3E-D49BC63073D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B14A1F-C419-433C-9B46-D9C6F2690479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D45DDB-390D-4D61-AE95-975749FDED9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F8A344-C78A-473C-A30C-DD650902B768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0A753-8E54-414F-A731-4CF4804900E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3E8FF2-24F6-444D-9593-B66CBCBADE2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49AC60-E905-4D70-8B56-2A7C031BC1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pPr>
              <a:defRPr/>
            </a:pPr>
            <a:fld id="{69ACFBEE-D8DF-44EB-98AB-23D79A7F589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44820F6-AB2C-448B-A7A1-2F88E598B7E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42144-A2B5-44C2-BF58-BC7FC40A5682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B2DC33-7CCB-45A0-9095-18F0C2DC454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F3B19-5C5E-4B12-ACE6-07B5081A5584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E5760-27D6-477F-9396-587EAA6CFA9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36C5C-36E3-44EA-95D7-5F86ECB8497F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pPr>
              <a:defRPr/>
            </a:pPr>
            <a:fld id="{336980D5-6F7F-4B56-AB3E-D49BC63073D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4D7D6-49F9-4EAD-9531-5177FB293693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0D4F3-B334-4C36-93F3-428FC6BADC3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96205-18DF-4477-8B85-9B42BE0B765A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0CDBA-EB0E-448B-96E8-04644D6B71D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397AA-376A-45B5-9809-074C3EDE94B9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55A17-618F-4B06-999E-9DD133E8D83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4D7D6-49F9-4EAD-9531-5177FB293693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0D4F3-B334-4C36-93F3-428FC6BADC3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75EF3-508A-4F29-81C6-D8DA5C50A5F4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747A3-350F-4BF5-97C7-5412F2E3BE1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14A1F-C419-433C-9B46-D9C6F2690479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45DDB-390D-4D61-AE95-975749FDED9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8A344-C78A-473C-A30C-DD650902B768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pPr>
              <a:defRPr/>
            </a:pPr>
            <a:fld id="{B710A753-8E54-414F-A731-4CF4804900E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8FF2-24F6-444D-9593-B66CBCBADE2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9AC60-E905-4D70-8B56-2A7C031BC1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CFBEE-D8DF-44EB-98AB-23D79A7F589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820F6-AB2C-448B-A7A1-2F88E598B7E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42144-A2B5-44C2-BF58-BC7FC40A5682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DC33-7CCB-45A0-9095-18F0C2DC454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F3B19-5C5E-4B12-ACE6-07B5081A5584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E5760-27D6-477F-9396-587EAA6CFA9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36C5C-36E3-44EA-95D7-5F86ECB8497F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80D5-6F7F-4B56-AB3E-D49BC63073D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4D7D6-49F9-4EAD-9531-5177FB293693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0D4F3-B334-4C36-93F3-428FC6BADC3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96205-18DF-4477-8B85-9B42BE0B765A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0CDBA-EB0E-448B-96E8-04644D6B71D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96205-18DF-4477-8B85-9B42BE0B765A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pPr>
              <a:defRPr/>
            </a:pPr>
            <a:fld id="{EF80CDBA-EB0E-448B-96E8-04644D6B71D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397AA-376A-45B5-9809-074C3EDE94B9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F55A17-618F-4B06-999E-9DD133E8D83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75EF3-508A-4F29-81C6-D8DA5C50A5F4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747A3-350F-4BF5-97C7-5412F2E3BE1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14A1F-C419-433C-9B46-D9C6F2690479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pPr>
              <a:defRPr/>
            </a:pPr>
            <a:fld id="{C9D45DDB-390D-4D61-AE95-975749FDED9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pPr>
              <a:defRPr/>
            </a:pPr>
            <a:fld id="{60F8A344-C78A-473C-A30C-DD650902B768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0A753-8E54-414F-A731-4CF4804900E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8FF2-24F6-444D-9593-B66CBCBADE2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9AC60-E905-4D70-8B56-2A7C031BC1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CFBEE-D8DF-44EB-98AB-23D79A7F589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820F6-AB2C-448B-A7A1-2F88E598B7E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397AA-376A-45B5-9809-074C3EDE94B9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55A17-618F-4B06-999E-9DD133E8D83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75EF3-508A-4F29-81C6-D8DA5C50A5F4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747A3-350F-4BF5-97C7-5412F2E3BE1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14A1F-C419-433C-9B46-D9C6F2690479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45DDB-390D-4D61-AE95-975749FDED9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8A344-C78A-473C-A30C-DD650902B768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0A753-8E54-414F-A731-4CF4804900E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36099C9-61D9-4D15-B443-61C20CE61B8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33B8FE0-A95C-4A07-8990-E2EEDBE50A3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36099C9-61D9-4D15-B443-61C20CE61B8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33B8FE0-A95C-4A07-8990-E2EEDBE50A3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36099C9-61D9-4D15-B443-61C20CE61B8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33B8FE0-A95C-4A07-8990-E2EEDBE50A3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6099C9-61D9-4D15-B443-61C20CE61B8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33B8FE0-A95C-4A07-8990-E2EEDBE50A3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36099C9-61D9-4D15-B443-61C20CE61B8D}" type="datetimeFigureOut">
              <a:rPr lang="tr-TR" smtClean="0"/>
              <a:pPr>
                <a:defRPr/>
              </a:pPr>
              <a:t>4.08.2025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33B8FE0-A95C-4A07-8990-E2EEDBE50A3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159 Dikdörtgen"/>
          <p:cNvSpPr/>
          <p:nvPr/>
        </p:nvSpPr>
        <p:spPr>
          <a:xfrm>
            <a:off x="0" y="4143375"/>
            <a:ext cx="9144000" cy="796925"/>
          </a:xfrm>
          <a:prstGeom prst="rect">
            <a:avLst/>
          </a:prstGeom>
          <a:solidFill>
            <a:schemeClr val="bg2">
              <a:lumMod val="10000"/>
              <a:alpha val="4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1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İLÇE  HAYATBOYU  ÖĞRENME  HALK  EĞİTİMİ  PLANLAMA  VE  İŞBİRLİĞİ </a:t>
            </a:r>
          </a:p>
          <a:p>
            <a:pPr algn="ctr"/>
            <a:r>
              <a:rPr lang="tr-TR" sz="1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TEMMUZ 2025 TOPLANTISI</a:t>
            </a:r>
            <a:endParaRPr lang="tr-TR" sz="16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3" name="Rectangle 1"/>
          <p:cNvSpPr/>
          <p:nvPr/>
        </p:nvSpPr>
        <p:spPr>
          <a:xfrm>
            <a:off x="1682" y="1222349"/>
            <a:ext cx="9118600" cy="954107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+mn-cs"/>
              </a:rPr>
              <a:t>HALK EĞİTİM MERKEZİ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+mn-cs"/>
              </a:rPr>
              <a:t>MÜDÜRLÜĞÜ</a:t>
            </a:r>
            <a:endParaRPr kumimoji="1" lang="tr-T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orte" pitchFamily="66" charset="0"/>
              <a:cs typeface="+mn-cs"/>
            </a:endParaRPr>
          </a:p>
        </p:txBody>
      </p:sp>
      <p:sp>
        <p:nvSpPr>
          <p:cNvPr id="134" name="133 Dikdörtgen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2">
              <a:lumMod val="10000"/>
              <a:alpha val="4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pic>
        <p:nvPicPr>
          <p:cNvPr id="15367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2595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Text Box 10"/>
          <p:cNvSpPr txBox="1">
            <a:spLocks noChangeArrowheads="1"/>
          </p:cNvSpPr>
          <p:nvPr/>
        </p:nvSpPr>
        <p:spPr bwMode="auto">
          <a:xfrm>
            <a:off x="755576" y="0"/>
            <a:ext cx="7308897" cy="953114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0454" tIns="45228" rIns="90454" bIns="45228">
            <a:spAutoFit/>
          </a:bodyPr>
          <a:lstStyle>
            <a:lvl1pPr defTabSz="904875" eaLnBrk="0" hangingPunct="0">
              <a:defRPr sz="1600">
                <a:solidFill>
                  <a:schemeClr val="bg1"/>
                </a:solidFill>
                <a:latin typeface="Tahoma" pitchFamily="34" charset="0"/>
              </a:defRPr>
            </a:lvl1pPr>
            <a:lvl2pPr marL="735013" indent="-282575" defTabSz="904875" eaLnBrk="0" hangingPunct="0">
              <a:defRPr sz="1600">
                <a:solidFill>
                  <a:schemeClr val="bg1"/>
                </a:solidFill>
                <a:latin typeface="Tahoma" pitchFamily="34" charset="0"/>
              </a:defRPr>
            </a:lvl2pPr>
            <a:lvl3pPr marL="1131888" indent="-227013" defTabSz="904875" eaLnBrk="0" hangingPunct="0">
              <a:defRPr sz="1600">
                <a:solidFill>
                  <a:schemeClr val="bg1"/>
                </a:solidFill>
                <a:latin typeface="Tahoma" pitchFamily="34" charset="0"/>
              </a:defRPr>
            </a:lvl3pPr>
            <a:lvl4pPr marL="1581150" indent="-223838" defTabSz="904875" eaLnBrk="0" hangingPunct="0">
              <a:defRPr sz="1600">
                <a:solidFill>
                  <a:schemeClr val="bg1"/>
                </a:solidFill>
                <a:latin typeface="Tahoma" pitchFamily="34" charset="0"/>
              </a:defRPr>
            </a:lvl4pPr>
            <a:lvl5pPr marL="2035175" indent="-225425" defTabSz="904875" eaLnBrk="0" hangingPunct="0">
              <a:defRPr sz="1600">
                <a:solidFill>
                  <a:schemeClr val="bg1"/>
                </a:solidFill>
                <a:latin typeface="Tahoma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ahoma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ahoma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ahoma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T.C.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</a:rPr>
              <a:t>SİLVAN KAYMAKAMLIĞI</a:t>
            </a:r>
          </a:p>
        </p:txBody>
      </p:sp>
      <p:sp>
        <p:nvSpPr>
          <p:cNvPr id="15369" name="1 Başlık"/>
          <p:cNvSpPr txBox="1">
            <a:spLocks/>
          </p:cNvSpPr>
          <p:nvPr/>
        </p:nvSpPr>
        <p:spPr bwMode="auto">
          <a:xfrm rot="5400000">
            <a:off x="4553743" y="-43894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5370" name="1 Başlık"/>
          <p:cNvSpPr txBox="1">
            <a:spLocks/>
          </p:cNvSpPr>
          <p:nvPr/>
        </p:nvSpPr>
        <p:spPr bwMode="auto">
          <a:xfrm rot="5400000">
            <a:off x="4553744" y="375444"/>
            <a:ext cx="36512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5371" name="1 Başlık"/>
          <p:cNvSpPr txBox="1">
            <a:spLocks/>
          </p:cNvSpPr>
          <p:nvPr/>
        </p:nvSpPr>
        <p:spPr bwMode="auto">
          <a:xfrm rot="5400000">
            <a:off x="4553743" y="-35694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pic>
        <p:nvPicPr>
          <p:cNvPr id="22" name="Resim 2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2" y="2352414"/>
            <a:ext cx="252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H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98368"/>
            <a:ext cx="2402101" cy="1548092"/>
          </a:xfrm>
          <a:prstGeom prst="rect">
            <a:avLst/>
          </a:prstGeom>
          <a:noFill/>
        </p:spPr>
      </p:pic>
      <p:pic>
        <p:nvPicPr>
          <p:cNvPr id="16" name="Picture 4" descr="100_16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298367"/>
            <a:ext cx="2531290" cy="1494047"/>
          </a:xfrm>
          <a:prstGeom prst="rect">
            <a:avLst/>
          </a:prstGeom>
          <a:noFill/>
        </p:spPr>
      </p:pic>
      <p:pic>
        <p:nvPicPr>
          <p:cNvPr id="18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98" y="0"/>
            <a:ext cx="1198491" cy="98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459816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767800" y="131722"/>
            <a:ext cx="36000" cy="1571606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233332" y="582119"/>
            <a:ext cx="7363004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SOSYAL VE KÜLTÜREL (GENEL) KURSLAR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9" name="23 Dikdörtgen"/>
          <p:cNvSpPr/>
          <p:nvPr/>
        </p:nvSpPr>
        <p:spPr>
          <a:xfrm>
            <a:off x="233332" y="1059582"/>
            <a:ext cx="8659148" cy="3600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2024-2025 EĞİTİM ÖĞRETİM YILI (01.09.2024-30.06.2025) AÇILAN KURSLAR</a:t>
            </a:r>
            <a:endParaRPr lang="tr-TR" sz="1600" b="1" i="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6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0455534"/>
              </p:ext>
            </p:extLst>
          </p:nvPr>
        </p:nvGraphicFramePr>
        <p:xfrm>
          <a:off x="45871" y="1419621"/>
          <a:ext cx="8026590" cy="3741261"/>
        </p:xfrm>
        <a:graphic>
          <a:graphicData uri="http://schemas.openxmlformats.org/drawingml/2006/table">
            <a:tbl>
              <a:tblPr/>
              <a:tblGrid>
                <a:gridCol w="683113"/>
                <a:gridCol w="2049341"/>
                <a:gridCol w="1186777"/>
                <a:gridCol w="1374901"/>
                <a:gridCol w="1366229"/>
                <a:gridCol w="1366229"/>
              </a:tblGrid>
              <a:tr h="296705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SIRA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AÇILAN KURSUN ADI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AÇILAN KURS SAYISI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KATILAN KURSİYER SAYISI</a:t>
                      </a:r>
                    </a:p>
                  </a:txBody>
                  <a:tcPr marL="8106" marR="8106" marT="108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11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KADIN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ERKEK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TOPLAM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9580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Öğretmenlik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ve Öğretim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39580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Pazarlama</a:t>
                      </a:r>
                      <a:r>
                        <a:rPr lang="tr-TR" sz="1000" b="1" kern="12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 ve Perakende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5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39580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Sağlık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29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39580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14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Tarım Teknolojisi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39580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15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Tekstil Teknolojisi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3958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Tesisat Teknolojisi</a:t>
                      </a:r>
                      <a:r>
                        <a:rPr lang="tr-TR" sz="1000" b="1" kern="12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 ve İklimlendirme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14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39580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Yiyecek İçecek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Hizmetleri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382780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959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209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1.168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2898055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1291030" y="-401228"/>
            <a:ext cx="45719" cy="262778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233332" y="582119"/>
            <a:ext cx="5130756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MESLEKİ VE TEKNİK KURSLAR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8" name="2 İçerik Yer Tutucusu"/>
          <p:cNvSpPr>
            <a:spLocks noGrp="1"/>
          </p:cNvSpPr>
          <p:nvPr>
            <p:ph idx="1"/>
          </p:nvPr>
        </p:nvSpPr>
        <p:spPr>
          <a:xfrm>
            <a:off x="251520" y="1131590"/>
            <a:ext cx="4846312" cy="38164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1900" b="1" dirty="0" smtClean="0">
                <a:latin typeface="Comic Sans MS" pitchFamily="66" charset="0"/>
              </a:rPr>
              <a:t>	Yapılan </a:t>
            </a:r>
            <a:r>
              <a:rPr lang="tr-TR" sz="1900" b="1" dirty="0">
                <a:latin typeface="Comic Sans MS" pitchFamily="66" charset="0"/>
              </a:rPr>
              <a:t>Çalışmalar: </a:t>
            </a:r>
            <a:r>
              <a:rPr lang="tr-TR" sz="1900" dirty="0">
                <a:latin typeface="Comic Sans MS" pitchFamily="66" charset="0"/>
              </a:rPr>
              <a:t>İlçemizde en çok ihtiyaç bulunduğunu düşündüğümüz mesleki ve teknik kurslarla ilgili imkanlar dahilinde özellikle Kadınlara yönelik </a:t>
            </a:r>
            <a:r>
              <a:rPr lang="tr-TR" sz="1900" b="1" dirty="0">
                <a:latin typeface="Comic Sans MS" pitchFamily="66" charset="0"/>
              </a:rPr>
              <a:t>Aile </a:t>
            </a:r>
            <a:r>
              <a:rPr lang="tr-TR" sz="1900" b="1" dirty="0" smtClean="0">
                <a:latin typeface="Comic Sans MS" pitchFamily="66" charset="0"/>
              </a:rPr>
              <a:t>Destek Merkezleri</a:t>
            </a:r>
            <a:r>
              <a:rPr lang="tr-TR" sz="1900" dirty="0" smtClean="0">
                <a:latin typeface="Comic Sans MS" pitchFamily="66" charset="0"/>
              </a:rPr>
              <a:t> ile işbirliği </a:t>
            </a:r>
            <a:r>
              <a:rPr lang="tr-TR" sz="1900" dirty="0">
                <a:latin typeface="Comic Sans MS" pitchFamily="66" charset="0"/>
              </a:rPr>
              <a:t>halinde kurs faaliyetlerini gerçekleştirdik</a:t>
            </a:r>
            <a:r>
              <a:rPr lang="tr-TR" sz="1900" dirty="0" smtClean="0">
                <a:latin typeface="Comic Sans MS" pitchFamily="66" charset="0"/>
              </a:rPr>
              <a:t>.</a:t>
            </a:r>
          </a:p>
          <a:p>
            <a:pPr algn="just">
              <a:buNone/>
            </a:pPr>
            <a:endParaRPr lang="tr-TR" sz="1900" dirty="0">
              <a:latin typeface="Comic Sans MS" pitchFamily="66" charset="0"/>
            </a:endParaRPr>
          </a:p>
          <a:p>
            <a:pPr algn="just">
              <a:buNone/>
            </a:pPr>
            <a:r>
              <a:rPr lang="tr-TR" sz="1900" b="1" dirty="0" smtClean="0">
                <a:latin typeface="Comic Sans MS" pitchFamily="66" charset="0"/>
              </a:rPr>
              <a:t>	Hedefimiz:</a:t>
            </a:r>
          </a:p>
          <a:p>
            <a:pPr algn="just">
              <a:buNone/>
            </a:pPr>
            <a:r>
              <a:rPr lang="tr-TR" sz="1900" dirty="0" smtClean="0">
                <a:latin typeface="Comic Sans MS" pitchFamily="66" charset="0"/>
              </a:rPr>
              <a:t>	İstihdamı </a:t>
            </a:r>
            <a:r>
              <a:rPr lang="tr-TR" sz="1900" dirty="0">
                <a:latin typeface="Comic Sans MS" pitchFamily="66" charset="0"/>
              </a:rPr>
              <a:t>kolaylaştıran, gelir getirici kurs programlarını açmak</a:t>
            </a:r>
            <a:r>
              <a:rPr lang="tr-TR" sz="1900" dirty="0" smtClean="0">
                <a:latin typeface="Comic Sans MS" pitchFamily="66" charset="0"/>
              </a:rPr>
              <a:t>, Bu bağlamda </a:t>
            </a:r>
            <a:r>
              <a:rPr lang="tr-TR" sz="1900" b="1" dirty="0" smtClean="0">
                <a:latin typeface="Comic Sans MS" pitchFamily="66" charset="0"/>
              </a:rPr>
              <a:t>olabildiğince kurs sayısını artırmak.</a:t>
            </a:r>
            <a:endParaRPr lang="tr-TR" sz="1900" dirty="0">
              <a:latin typeface="Comic Sans MS" pitchFamily="66" charset="0"/>
            </a:endParaRPr>
          </a:p>
          <a:p>
            <a:endParaRPr lang="tr-TR" dirty="0">
              <a:latin typeface="Baskerville Old Face" pitchFamily="18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3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90477"/>
            <a:ext cx="4139952" cy="22802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70716"/>
            <a:ext cx="4067943" cy="2269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66203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1291030" y="-401228"/>
            <a:ext cx="45719" cy="262778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233332" y="582119"/>
            <a:ext cx="8515132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2025-2026 EĞİTİM ÖĞRETİM YILINDA PLANLANAN FAALİYETLER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3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1305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1305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4811080"/>
              </p:ext>
            </p:extLst>
          </p:nvPr>
        </p:nvGraphicFramePr>
        <p:xfrm>
          <a:off x="201614" y="951450"/>
          <a:ext cx="8546849" cy="4064458"/>
        </p:xfrm>
        <a:graphic>
          <a:graphicData uri="http://schemas.openxmlformats.org/drawingml/2006/table">
            <a:tbl>
              <a:tblPr firstRow="1" firstCol="1" bandRow="1"/>
              <a:tblGrid>
                <a:gridCol w="470126"/>
                <a:gridCol w="897094"/>
                <a:gridCol w="1468496"/>
                <a:gridCol w="1875898"/>
                <a:gridCol w="734247"/>
                <a:gridCol w="1141652"/>
                <a:gridCol w="1959336"/>
              </a:tblGrid>
              <a:tr h="26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S.N.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İlçe Adı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Faaliyetin Adı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İşbirliğine Gidilecek Kurum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Katılımcı Sayısı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Yapılacak Tarih Ay Olarak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Faaliyetin Yapılacağı Yer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Kalorifer Ateşçiliği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İlçe Jandarma Komutanlığı,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METEM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Eylül-Ekim-Kasım </a:t>
                      </a: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İlçe Jandarma Komutanlığı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Elifba</a:t>
                      </a:r>
                      <a:r>
                        <a:rPr lang="tr-TR" sz="900" baseline="0" dirty="0" smtClean="0">
                          <a:effectLst/>
                          <a:latin typeface="Times New Roman"/>
                          <a:ea typeface="Times New Roman"/>
                        </a:rPr>
                        <a:t> Okuma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İlçe Müftülüğü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Aralık-2025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Mayıs-2026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Malabadi Anadolu Lisesi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Atletizm, Hentbol, Futbol, Masa Tenisi, Basketbol, </a:t>
                      </a:r>
                      <a:r>
                        <a:rPr lang="tr-TR" sz="900" dirty="0" err="1">
                          <a:effectLst/>
                          <a:latin typeface="Times New Roman"/>
                          <a:ea typeface="Times New Roman"/>
                        </a:rPr>
                        <a:t>Wushu</a:t>
                      </a: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, Voleybol, </a:t>
                      </a:r>
                      <a:r>
                        <a:rPr lang="tr-TR" sz="900" dirty="0" err="1">
                          <a:effectLst/>
                          <a:latin typeface="Times New Roman"/>
                          <a:ea typeface="Times New Roman"/>
                        </a:rPr>
                        <a:t>BESYO,Badminton</a:t>
                      </a: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, Müzik Kursları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İlçe Gençlik Spor Müdürlüğü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350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Eylül-2025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Ağustos-2026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Kapalı Spor Salonu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Wushu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Halk Eğitimi Merkezi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Eylül-2025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Kültür Merkezi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Bilgisayar İşletmenliği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Ekim-2025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İngilizce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Ekim-2025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Kuaförlük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Ekim-2025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Satranç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İlçe MEM,ADEM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Ekim-2025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Nakış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Ekim-2025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Giyim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Ekim-2025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Bayan Terzisi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Halk Eğitim Merkezi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Ekim-2025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Halk Eğitim Merkezi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Bilgisayar Programlama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Halk Eğitim Merkezi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Eylül-2025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Halk Eğitim Merkezi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68533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1291030" y="-401228"/>
            <a:ext cx="45719" cy="262778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233332" y="582119"/>
            <a:ext cx="8515132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2025-2026 EĞİTİM ÖĞRETİM YILINDA PLANLANAN FAALİYETLER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3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1305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1305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0898335"/>
              </p:ext>
            </p:extLst>
          </p:nvPr>
        </p:nvGraphicFramePr>
        <p:xfrm>
          <a:off x="201614" y="959660"/>
          <a:ext cx="8690865" cy="3988352"/>
        </p:xfrm>
        <a:graphic>
          <a:graphicData uri="http://schemas.openxmlformats.org/drawingml/2006/table">
            <a:tbl>
              <a:tblPr firstRow="1" firstCol="1" bandRow="1"/>
              <a:tblGrid>
                <a:gridCol w="478047"/>
                <a:gridCol w="912211"/>
                <a:gridCol w="1493240"/>
                <a:gridCol w="1907509"/>
                <a:gridCol w="746619"/>
                <a:gridCol w="1160888"/>
                <a:gridCol w="1992351"/>
              </a:tblGrid>
              <a:tr h="319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S.N.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İlçe Adı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Faaliyetin Adı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İşbirliğine Gidilecek Kurum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Katılımcı Sayısı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Yapılacak Tarih Ay Olarak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Times New Roman"/>
                          <a:ea typeface="Times New Roman"/>
                        </a:rPr>
                        <a:t>Faaliyetin Yapılacağı Yer</a:t>
                      </a:r>
                    </a:p>
                  </a:txBody>
                  <a:tcPr marL="44552" marR="44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Okuma-Yazma Kursları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İlçe MEM 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Eylül-2025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İlkokullar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Halk Oyunları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İlçe MEM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Eylül-2025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Tüm Okullar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Biçki-Dikiş-Nakış-Trikotaj-Kuaför-Okuma Yazma-Yabancı Dil Kursları-Kur’an Kursu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El Sanatları - Gıda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Eylül </a:t>
                      </a: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Temmuz 2026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aseline="0" dirty="0" smtClean="0">
                          <a:effectLst/>
                          <a:latin typeface="Times New Roman"/>
                          <a:ea typeface="Times New Roman"/>
                        </a:rPr>
                        <a:t>ADEM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Türkiye Bağımlılıkla Mücadele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İlçe MEM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600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Ekim-2025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İlkokul, Ortaokul ve Liseler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Muhasebe Kursları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Halk Eğitim Merkezi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Eylül-2025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Temmuz-2026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Halk Eğitim Merkezi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Aile Eğitimi (0-18Yaş)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Tüm Okullar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Eylül-2025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Tüm Okullar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Hasta ve Yaşlı Bakımı Kursu, Hasta Kabul Kursu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Yeşil Silvan Anadolu Sağlık Meslek Lisesi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Eylül-2025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Haziran-2026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Yeşil Silvan Anadolu Sağlık Meslek Lisesi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Silvan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Hijyen Eğitimi, Girişimcilik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Esnaf </a:t>
                      </a:r>
                      <a:r>
                        <a:rPr lang="tr-TR" sz="1000" dirty="0" err="1">
                          <a:effectLst/>
                          <a:latin typeface="Times New Roman"/>
                          <a:ea typeface="Times New Roman"/>
                        </a:rPr>
                        <a:t>Sanatlarlar</a:t>
                      </a: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 Kefalet </a:t>
                      </a:r>
                      <a:r>
                        <a:rPr lang="tr-TR" sz="1000" dirty="0" err="1">
                          <a:effectLst/>
                          <a:latin typeface="Times New Roman"/>
                          <a:ea typeface="Times New Roman"/>
                        </a:rPr>
                        <a:t>Kooperatifliği</a:t>
                      </a: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 Başkanlığı-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Esnaf Sanatkarlar Odası Başkanlığı 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Eylül </a:t>
                      </a: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  <a:latin typeface="Times New Roman"/>
                          <a:ea typeface="Times New Roman"/>
                        </a:rPr>
                        <a:t>Haziran 2026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Halk Eğitim Merkezi</a:t>
                      </a:r>
                    </a:p>
                  </a:txBody>
                  <a:tcPr marL="55245" marR="5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7676474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7236328" cy="364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tx1"/>
                </a:solidFill>
                <a:latin typeface="Arial Narrow" pitchFamily="34" charset="0"/>
              </a:rPr>
              <a:t>DİĞER KURUMLARLA İŞBİRLİĞİ HALİNDE AÇILABİLECEK KURSLAR</a:t>
            </a:r>
            <a:endParaRPr lang="tr-TR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1291030" y="-401228"/>
            <a:ext cx="45719" cy="262778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graphicFrame>
        <p:nvGraphicFramePr>
          <p:cNvPr id="1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1056545"/>
              </p:ext>
            </p:extLst>
          </p:nvPr>
        </p:nvGraphicFramePr>
        <p:xfrm>
          <a:off x="-90812" y="1071552"/>
          <a:ext cx="844902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4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7852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1291030" y="-401228"/>
            <a:ext cx="45719" cy="262778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graphicFrame>
        <p:nvGraphicFramePr>
          <p:cNvPr id="17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6370091"/>
              </p:ext>
            </p:extLst>
          </p:nvPr>
        </p:nvGraphicFramePr>
        <p:xfrm>
          <a:off x="223317" y="849242"/>
          <a:ext cx="8455047" cy="386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129 Dikdörtgen"/>
          <p:cNvSpPr/>
          <p:nvPr/>
        </p:nvSpPr>
        <p:spPr>
          <a:xfrm>
            <a:off x="-32" y="571486"/>
            <a:ext cx="7236328" cy="364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latin typeface="Arial Narrow" pitchFamily="34" charset="0"/>
              </a:rPr>
              <a:t>DİĞER KURUMLARLA İŞBİRLİĞİ HALİNDE AÇILABİLECEK KURSLAR</a:t>
            </a:r>
            <a:endParaRPr lang="tr-TR" b="1" dirty="0">
              <a:latin typeface="Arial Narrow" pitchFamily="34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1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4828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1291030" y="-401228"/>
            <a:ext cx="45719" cy="262778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graphicFrame>
        <p:nvGraphicFramePr>
          <p:cNvPr id="17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2604605"/>
              </p:ext>
            </p:extLst>
          </p:nvPr>
        </p:nvGraphicFramePr>
        <p:xfrm>
          <a:off x="179512" y="935526"/>
          <a:ext cx="8316923" cy="386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129 Dikdörtgen"/>
          <p:cNvSpPr/>
          <p:nvPr/>
        </p:nvSpPr>
        <p:spPr>
          <a:xfrm>
            <a:off x="-32" y="571486"/>
            <a:ext cx="7236328" cy="364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latin typeface="Arial Narrow" pitchFamily="34" charset="0"/>
              </a:rPr>
              <a:t>DİĞER KURUMLARLA İŞBİRLİĞİ HALİNDE AÇILABİLECEK KURSLAR</a:t>
            </a:r>
            <a:endParaRPr lang="tr-TR" b="1" dirty="0">
              <a:latin typeface="Arial Narrow" pitchFamily="34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1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12123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1291030" y="-401228"/>
            <a:ext cx="45719" cy="262778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graphicFrame>
        <p:nvGraphicFramePr>
          <p:cNvPr id="17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6206777"/>
              </p:ext>
            </p:extLst>
          </p:nvPr>
        </p:nvGraphicFramePr>
        <p:xfrm>
          <a:off x="323528" y="935526"/>
          <a:ext cx="8455047" cy="386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129 Dikdörtgen"/>
          <p:cNvSpPr/>
          <p:nvPr/>
        </p:nvSpPr>
        <p:spPr>
          <a:xfrm>
            <a:off x="-32" y="571486"/>
            <a:ext cx="7236328" cy="364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latin typeface="Arial Narrow" pitchFamily="34" charset="0"/>
              </a:rPr>
              <a:t>DİĞER KURUMLARLA İŞBİRLİĞİ HALİNDE AÇILABİLECEK KURSLAR</a:t>
            </a:r>
            <a:endParaRPr lang="tr-TR" b="1" dirty="0">
              <a:latin typeface="Arial Narrow" pitchFamily="34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1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silvan belediyesi logo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512123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1291030" y="-401228"/>
            <a:ext cx="45719" cy="262778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6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201613" y="1203598"/>
            <a:ext cx="3938339" cy="3672408"/>
          </a:xfrm>
        </p:spPr>
        <p:txBody>
          <a:bodyPr>
            <a:normAutofit fontScale="85000" lnSpcReduction="20000"/>
          </a:bodyPr>
          <a:lstStyle/>
          <a:p>
            <a:r>
              <a:rPr lang="tr-TR" sz="1800" dirty="0" smtClean="0">
                <a:solidFill>
                  <a:srgbClr val="FF0000"/>
                </a:solidFill>
              </a:rPr>
              <a:t>İLÇE SAĞLIK GRUP BAŞKANLIĞI</a:t>
            </a:r>
          </a:p>
          <a:p>
            <a:pPr marL="0" indent="0">
              <a:buNone/>
            </a:pPr>
            <a:r>
              <a:rPr lang="tr-TR" sz="1800" dirty="0" smtClean="0"/>
              <a:t>İlçe Sağlık Grup başkanlığı işbirliğinde Usta Öğreticilerimize ve kursiyerlerine hem görsel hem uygulamalı olarak, </a:t>
            </a:r>
          </a:p>
          <a:p>
            <a:r>
              <a:rPr lang="tr-TR" sz="1800" dirty="0" smtClean="0"/>
              <a:t>Kanser Türleri</a:t>
            </a:r>
          </a:p>
          <a:p>
            <a:r>
              <a:rPr lang="tr-TR" sz="1800" dirty="0" smtClean="0"/>
              <a:t>Anne Sütü ve Önemi</a:t>
            </a:r>
          </a:p>
          <a:p>
            <a:r>
              <a:rPr lang="tr-TR" sz="1800" dirty="0" smtClean="0"/>
              <a:t>Hijyen</a:t>
            </a:r>
          </a:p>
          <a:p>
            <a:r>
              <a:rPr lang="tr-TR" sz="1800" dirty="0" err="1" smtClean="0"/>
              <a:t>Obezite</a:t>
            </a:r>
            <a:r>
              <a:rPr lang="tr-TR" sz="1800" dirty="0" smtClean="0"/>
              <a:t> </a:t>
            </a:r>
          </a:p>
          <a:p>
            <a:r>
              <a:rPr lang="tr-TR" sz="1800" dirty="0" smtClean="0"/>
              <a:t>Aile Planlaması ve Üreme</a:t>
            </a:r>
          </a:p>
          <a:p>
            <a:r>
              <a:rPr lang="tr-TR" sz="1800" dirty="0" smtClean="0"/>
              <a:t>Kadına Yönelik Şiddet</a:t>
            </a:r>
          </a:p>
          <a:p>
            <a:r>
              <a:rPr lang="tr-TR" sz="1800" dirty="0" smtClean="0"/>
              <a:t>Sigara ve Alkollü İçkiler</a:t>
            </a:r>
          </a:p>
          <a:p>
            <a:r>
              <a:rPr lang="tr-TR" sz="1800" dirty="0" smtClean="0"/>
              <a:t>Madde Bağımlılığı </a:t>
            </a:r>
          </a:p>
          <a:p>
            <a:pPr marL="0" indent="0">
              <a:buNone/>
            </a:pPr>
            <a:r>
              <a:rPr lang="tr-TR" sz="1800" dirty="0"/>
              <a:t>g</a:t>
            </a:r>
            <a:r>
              <a:rPr lang="tr-TR" sz="1800" dirty="0" smtClean="0"/>
              <a:t>ibi alanlarında hekimler tarafından seminer çalışmaları yapıldı.</a:t>
            </a:r>
            <a:endParaRPr lang="tr-TR" sz="1800" dirty="0"/>
          </a:p>
        </p:txBody>
      </p:sp>
      <p:sp>
        <p:nvSpPr>
          <p:cNvPr id="18" name="129 Dikdörtgen"/>
          <p:cNvSpPr/>
          <p:nvPr/>
        </p:nvSpPr>
        <p:spPr>
          <a:xfrm>
            <a:off x="434974" y="442570"/>
            <a:ext cx="7665418" cy="4929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latin typeface="Arial Narrow" pitchFamily="34" charset="0"/>
              </a:rPr>
              <a:t>DİĞER KURUMLARLA İŞBİRLİĞİ HALİNDE YAPILAN SOSYAL ETKİNLİK VE  SEMİNER ÇALIŞMALARI</a:t>
            </a:r>
            <a:endParaRPr lang="tr-TR" b="1" dirty="0">
              <a:latin typeface="Arial Narrow" pitchFamily="34" charset="0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9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9822"/>
            <a:ext cx="4932040" cy="192367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35526"/>
            <a:ext cx="5004048" cy="228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09158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1291030" y="-401228"/>
            <a:ext cx="45719" cy="262778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4" name="23 Dikdörtgen"/>
          <p:cNvSpPr/>
          <p:nvPr/>
        </p:nvSpPr>
        <p:spPr>
          <a:xfrm>
            <a:off x="2298" y="1131590"/>
            <a:ext cx="9141702" cy="3600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AÇILMASI PLANLANAN KURSLAR</a:t>
            </a:r>
            <a:endParaRPr lang="tr-TR" sz="1600" b="1" i="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2 İçerik Yer Tutucusu"/>
          <p:cNvSpPr>
            <a:spLocks noGrp="1"/>
          </p:cNvSpPr>
          <p:nvPr>
            <p:ph idx="1"/>
          </p:nvPr>
        </p:nvSpPr>
        <p:spPr>
          <a:xfrm>
            <a:off x="434975" y="1600200"/>
            <a:ext cx="8331073" cy="3059782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tr-TR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Milli Eğitim Müdürlüğü: </a:t>
            </a:r>
          </a:p>
          <a:p>
            <a:pPr algn="just">
              <a:buNone/>
            </a:pPr>
            <a:r>
              <a:rPr lang="tr-TR" sz="2500" b="1" dirty="0" smtClean="0">
                <a:latin typeface="Times New Roman" pitchFamily="18" charset="0"/>
                <a:cs typeface="Times New Roman" pitchFamily="18" charset="0"/>
              </a:rPr>
              <a:t>Okuma Yazma Kursları, Aile İçi İletişim, Çocuk İstismarı ve İhmalini Önleme, </a:t>
            </a:r>
          </a:p>
          <a:p>
            <a:pPr algn="just">
              <a:buNone/>
            </a:pPr>
            <a:r>
              <a:rPr lang="tr-TR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Tarım Müdürlüğü</a:t>
            </a:r>
            <a:r>
              <a:rPr lang="tr-TR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tr-TR" sz="2500" b="1" dirty="0" smtClean="0">
                <a:latin typeface="Times New Roman" pitchFamily="18" charset="0"/>
                <a:cs typeface="Times New Roman" pitchFamily="18" charset="0"/>
              </a:rPr>
              <a:t>Biçer Döver Operatörlüğü, Bahçe Yetiştiriciliği, Seracılık, Meyvecilik, Arıcılık , Kırım Kanamalı Kongo Hastalığı, Bitki Zararlıları ile Mücadele</a:t>
            </a:r>
            <a:endParaRPr lang="tr-TR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Sağlık Grup Başkanlığı:</a:t>
            </a:r>
          </a:p>
          <a:p>
            <a:pPr algn="just">
              <a:buNone/>
            </a:pPr>
            <a:r>
              <a:rPr lang="tr-TR" sz="2500" b="1" dirty="0" smtClean="0">
                <a:latin typeface="Times New Roman" pitchFamily="18" charset="0"/>
                <a:cs typeface="Times New Roman" pitchFamily="18" charset="0"/>
              </a:rPr>
              <a:t>Aile Sağlığı, Bebek-Çocuk-Ergen Beslenmesi, </a:t>
            </a:r>
            <a:r>
              <a:rPr lang="tr-TR" sz="2500" b="1" dirty="0" err="1" smtClean="0">
                <a:latin typeface="Times New Roman" pitchFamily="18" charset="0"/>
                <a:cs typeface="Times New Roman" pitchFamily="18" charset="0"/>
              </a:rPr>
              <a:t>Obezite</a:t>
            </a:r>
            <a:r>
              <a:rPr lang="tr-TR" sz="2500" b="1" dirty="0" smtClean="0">
                <a:latin typeface="Times New Roman" pitchFamily="18" charset="0"/>
                <a:cs typeface="Times New Roman" pitchFamily="18" charset="0"/>
              </a:rPr>
              <a:t> İle Mücadele,Sigara Bağımlılığından Korunma, Yaşlılık Dönemi Problemleri, </a:t>
            </a:r>
            <a:endParaRPr lang="tr-T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5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Müftülüğü: </a:t>
            </a:r>
          </a:p>
          <a:p>
            <a:pPr>
              <a:buNone/>
            </a:pPr>
            <a:r>
              <a:rPr lang="tr-TR" sz="2500" b="1" kern="0" dirty="0" smtClean="0">
                <a:latin typeface="Times New Roman" pitchFamily="18" charset="0"/>
                <a:cs typeface="Times New Roman" pitchFamily="18" charset="0"/>
              </a:rPr>
              <a:t>Aile Olma, Arapça Kursları,</a:t>
            </a:r>
            <a:endParaRPr lang="tr-T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5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Emniyet Müdürlüğü</a:t>
            </a:r>
            <a:r>
              <a:rPr lang="tr-TR" sz="2500" b="1" kern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tr-TR" sz="2500" b="1" kern="0" dirty="0" smtClean="0">
                <a:latin typeface="Times New Roman" pitchFamily="18" charset="0"/>
                <a:cs typeface="Times New Roman" pitchFamily="18" charset="0"/>
              </a:rPr>
              <a:t>Güvenli İnternet Kullanımı, Şiddet ve Vandalizm ile Mücadele, Uyuşturucu Bağımlılığından Korunma, Sokakta çalışan </a:t>
            </a:r>
            <a:r>
              <a:rPr lang="tr-TR" sz="2500" b="1" kern="0" dirty="0" err="1" smtClean="0">
                <a:latin typeface="Times New Roman" pitchFamily="18" charset="0"/>
                <a:cs typeface="Times New Roman" pitchFamily="18" charset="0"/>
              </a:rPr>
              <a:t>cocukların</a:t>
            </a:r>
            <a:r>
              <a:rPr lang="tr-TR" sz="2500" b="1" kern="0" dirty="0" smtClean="0">
                <a:latin typeface="Times New Roman" pitchFamily="18" charset="0"/>
                <a:cs typeface="Times New Roman" pitchFamily="18" charset="0"/>
              </a:rPr>
              <a:t> okullaştırılması eğitimi </a:t>
            </a:r>
          </a:p>
          <a:p>
            <a:pPr>
              <a:buNone/>
            </a:pPr>
            <a:r>
              <a:rPr lang="tr-TR" sz="25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Rehberlik ve Araştırma Merkezi: </a:t>
            </a:r>
          </a:p>
          <a:p>
            <a:pPr>
              <a:buNone/>
            </a:pPr>
            <a:r>
              <a:rPr lang="tr-TR" sz="2500" b="1" kern="0" dirty="0" smtClean="0">
                <a:latin typeface="Times New Roman" pitchFamily="18" charset="0"/>
                <a:cs typeface="Times New Roman" pitchFamily="18" charset="0"/>
              </a:rPr>
              <a:t>Çocukluk ve Gençlik Dönemi Gelişimleri, Sınav Stresi-Not Kaygısı, Stres Yönetimi, Sosyal Uyum Çalışmaları</a:t>
            </a:r>
          </a:p>
          <a:p>
            <a:pPr>
              <a:buNone/>
            </a:pPr>
            <a:r>
              <a:rPr lang="tr-TR" sz="25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Esnaf ve Sanatkarlar Kooperatif Başkanlığı:</a:t>
            </a:r>
          </a:p>
          <a:p>
            <a:pPr>
              <a:buNone/>
            </a:pPr>
            <a:r>
              <a:rPr lang="tr-TR" sz="2500" b="1" kern="0" dirty="0" smtClean="0">
                <a:latin typeface="Times New Roman" pitchFamily="18" charset="0"/>
                <a:cs typeface="Times New Roman" pitchFamily="18" charset="0"/>
              </a:rPr>
              <a:t>Hijyen Kursu, Girişimcilik Kursu,</a:t>
            </a:r>
          </a:p>
          <a:p>
            <a:pPr algn="just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18" name="129 Dikdörtgen"/>
          <p:cNvSpPr/>
          <p:nvPr/>
        </p:nvSpPr>
        <p:spPr>
          <a:xfrm>
            <a:off x="-32" y="571486"/>
            <a:ext cx="7236328" cy="3640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smtClean="0">
                <a:latin typeface="Arial Narrow" pitchFamily="34" charset="0"/>
              </a:rPr>
              <a:t>DİĞER KURUMLARLA İŞBİRLİĞİ HALİNDE AÇILMASI PLANLANAN KURSLAR</a:t>
            </a:r>
            <a:endParaRPr lang="tr-TR" b="1" dirty="0">
              <a:latin typeface="Arial Narrow" pitchFamily="34" charset="0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9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62765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129 Dikdörtgen"/>
          <p:cNvSpPr/>
          <p:nvPr/>
        </p:nvSpPr>
        <p:spPr>
          <a:xfrm>
            <a:off x="-32" y="571486"/>
            <a:ext cx="4000528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3" name="Rectangle 1"/>
          <p:cNvSpPr/>
          <p:nvPr/>
        </p:nvSpPr>
        <p:spPr>
          <a:xfrm>
            <a:off x="233331" y="582119"/>
            <a:ext cx="4508837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GÜNDEM MADDELERİ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6391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29" name="1 Başlık"/>
          <p:cNvSpPr txBox="1">
            <a:spLocks/>
          </p:cNvSpPr>
          <p:nvPr/>
        </p:nvSpPr>
        <p:spPr bwMode="auto">
          <a:xfrm rot="5400000">
            <a:off x="1625056" y="-715816"/>
            <a:ext cx="36000" cy="328611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3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301752" y="1059582"/>
            <a:ext cx="8503920" cy="352839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2024-2025 Eğitim Öğretim yılında Açılan Kurslar ve Bu Kurslara Ait İstatistikler,</a:t>
            </a:r>
          </a:p>
          <a:p>
            <a:pPr lvl="0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2025-2026 Eğitim Öğretim Yılında Planlanan Faaliyetler</a:t>
            </a:r>
          </a:p>
          <a:p>
            <a:pPr lvl="0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1. ve 2. Kademe Okuma Yazma Kurslarının Yaygınlaştırılması,</a:t>
            </a:r>
          </a:p>
          <a:p>
            <a:pPr lvl="0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2024-2025 Eğitim Öğretim Yılında Diğer Kamu Kurum Ve Kuruluşları, Sivil Toplum Örgütleri ile işbirliği halinde Yapılan Kurs ve Seminer Çalışmaları,</a:t>
            </a:r>
          </a:p>
          <a:p>
            <a:pPr lvl="0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İş-Kur İl Müdürlüğü ile işbirliği halinde temrinlikli ve temrinliksiz kursların açılması ile ilgili proje çalışmalarının yapılması,</a:t>
            </a:r>
          </a:p>
          <a:p>
            <a:pPr lvl="0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Girişimcilik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Açık Öğretim İş ve İşlemleri,</a:t>
            </a:r>
          </a:p>
          <a:p>
            <a:pPr lvl="0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Açılan kurslarla ilgili yıl sonu sergisi</a:t>
            </a:r>
          </a:p>
          <a:p>
            <a:pPr lvl="0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Dilek ve temenniler.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78524918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233332" y="582119"/>
            <a:ext cx="29289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AÇIKÖĞRETİM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1291030" y="-401228"/>
            <a:ext cx="45719" cy="262778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4" name="23 Dikdörtgen"/>
          <p:cNvSpPr/>
          <p:nvPr/>
        </p:nvSpPr>
        <p:spPr>
          <a:xfrm>
            <a:off x="2298" y="1239602"/>
            <a:ext cx="9141702" cy="3600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2024-2025 YILI AÇIKÖĞRETİM OKULLARI ÖĞRENCİ SAYILARI</a:t>
            </a:r>
            <a:endParaRPr lang="tr-TR" sz="1600" b="1" i="1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5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79082567"/>
              </p:ext>
            </p:extLst>
          </p:nvPr>
        </p:nvGraphicFramePr>
        <p:xfrm>
          <a:off x="321030" y="1851670"/>
          <a:ext cx="850423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4733388"/>
                <a:gridCol w="2834746"/>
              </a:tblGrid>
              <a:tr h="60137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S.NO: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OKUL TÜRÜ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ÖĞRENCİ SAYISI</a:t>
                      </a:r>
                      <a:endParaRPr lang="tr-TR" dirty="0"/>
                    </a:p>
                  </a:txBody>
                  <a:tcPr/>
                </a:tc>
              </a:tr>
              <a:tr h="7022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AÇIKÖĞRETİM ORTAOKULU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</a:tr>
              <a:tr h="72425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AÇIKÖĞRETİM</a:t>
                      </a:r>
                      <a:r>
                        <a:rPr lang="tr-TR" baseline="0" dirty="0" smtClean="0"/>
                        <a:t> LİSESİ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364</a:t>
                      </a:r>
                      <a:endParaRPr lang="tr-TR" dirty="0"/>
                    </a:p>
                  </a:txBody>
                  <a:tcPr/>
                </a:tc>
              </a:tr>
              <a:tr h="636382">
                <a:tc gridSpan="2"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TOPLAM</a:t>
                      </a:r>
                      <a:endParaRPr lang="tr-TR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394</a:t>
                      </a:r>
                      <a:endParaRPr lang="tr-TR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9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830368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3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4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24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25" name="Rectangle 1"/>
          <p:cNvSpPr/>
          <p:nvPr/>
        </p:nvSpPr>
        <p:spPr>
          <a:xfrm>
            <a:off x="857224" y="582119"/>
            <a:ext cx="3498752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YIL SONU SERGİSİ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6" name="1 Başlık"/>
          <p:cNvSpPr txBox="1">
            <a:spLocks/>
          </p:cNvSpPr>
          <p:nvPr/>
        </p:nvSpPr>
        <p:spPr bwMode="auto">
          <a:xfrm rot="5400000">
            <a:off x="767800" y="131722"/>
            <a:ext cx="36000" cy="1571606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4" name="İçerik Yer Tutucusu 2"/>
          <p:cNvSpPr>
            <a:spLocks noGrp="1"/>
          </p:cNvSpPr>
          <p:nvPr>
            <p:ph idx="1"/>
          </p:nvPr>
        </p:nvSpPr>
        <p:spPr>
          <a:xfrm>
            <a:off x="-32" y="987574"/>
            <a:ext cx="3635928" cy="3960440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None/>
            </a:pPr>
            <a:r>
              <a:rPr lang="tr-TR" dirty="0" smtClean="0">
                <a:latin typeface="Footlight MT Light" pitchFamily="18" charset="0"/>
              </a:rPr>
              <a:t>            </a:t>
            </a:r>
            <a:r>
              <a:rPr lang="tr-TR" sz="2400" dirty="0" smtClean="0">
                <a:latin typeface="Footlight MT Light" pitchFamily="18" charset="0"/>
              </a:rPr>
              <a:t>Eğitim </a:t>
            </a:r>
            <a:r>
              <a:rPr lang="tr-TR" sz="2400" dirty="0">
                <a:latin typeface="Footlight MT Light" pitchFamily="18" charset="0"/>
              </a:rPr>
              <a:t>Öğretim Yılı </a:t>
            </a:r>
            <a:r>
              <a:rPr lang="tr-TR" sz="2400" dirty="0" smtClean="0">
                <a:latin typeface="Footlight MT Light" pitchFamily="18" charset="0"/>
              </a:rPr>
              <a:t>boyunca açtığımız </a:t>
            </a:r>
            <a:r>
              <a:rPr lang="tr-TR" sz="2400" dirty="0">
                <a:latin typeface="Footlight MT Light" pitchFamily="18" charset="0"/>
              </a:rPr>
              <a:t>kurslara </a:t>
            </a:r>
            <a:r>
              <a:rPr lang="tr-TR" sz="2400" dirty="0" smtClean="0">
                <a:latin typeface="Footlight MT Light" pitchFamily="18" charset="0"/>
              </a:rPr>
              <a:t>ait ürünlerin </a:t>
            </a:r>
            <a:r>
              <a:rPr lang="tr-TR" sz="2400" dirty="0">
                <a:latin typeface="Footlight MT Light" pitchFamily="18" charset="0"/>
              </a:rPr>
              <a:t>teşhir edileceği sergiler düzenlenmekte olup</a:t>
            </a:r>
            <a:r>
              <a:rPr lang="tr-TR" sz="2400" dirty="0" smtClean="0">
                <a:latin typeface="Footlight MT Light" pitchFamily="18" charset="0"/>
              </a:rPr>
              <a:t>,        </a:t>
            </a:r>
            <a:endParaRPr lang="tr-TR" sz="2400" dirty="0">
              <a:latin typeface="Footlight MT Light" pitchFamily="18" charset="0"/>
            </a:endParaRPr>
          </a:p>
          <a:p>
            <a:pPr marL="514350" indent="-514350" algn="just">
              <a:buNone/>
            </a:pPr>
            <a:r>
              <a:rPr lang="tr-TR" sz="2400" dirty="0">
                <a:latin typeface="Footlight MT Light" pitchFamily="18" charset="0"/>
              </a:rPr>
              <a:t>        </a:t>
            </a:r>
            <a:r>
              <a:rPr lang="tr-TR" sz="2400" dirty="0" smtClean="0">
                <a:latin typeface="Footlight MT Light" pitchFamily="18" charset="0"/>
              </a:rPr>
              <a:t>2024-2025 </a:t>
            </a:r>
            <a:r>
              <a:rPr lang="tr-TR" sz="2400" dirty="0">
                <a:latin typeface="Footlight MT Light" pitchFamily="18" charset="0"/>
              </a:rPr>
              <a:t>Eğitim Öğretim </a:t>
            </a:r>
            <a:r>
              <a:rPr lang="tr-TR" sz="2400" dirty="0" smtClean="0">
                <a:latin typeface="Footlight MT Light" pitchFamily="18" charset="0"/>
              </a:rPr>
              <a:t>yılı sonunda </a:t>
            </a:r>
            <a:r>
              <a:rPr lang="tr-TR" sz="2400" dirty="0">
                <a:latin typeface="Footlight MT Light" pitchFamily="18" charset="0"/>
              </a:rPr>
              <a:t>Müdürlüğümüz </a:t>
            </a:r>
            <a:r>
              <a:rPr lang="tr-TR" sz="2400" dirty="0" smtClean="0">
                <a:latin typeface="Footlight MT Light" pitchFamily="18" charset="0"/>
              </a:rPr>
              <a:t>bünyesinde Malabadi Köprüsünde Resim kursumuzda üretilen ürünlerle ilgili yılsonu sergisi yapıldı. Yapılan sergimize ilgi gösterilerek yoğun bir katılım gerçekleşti.</a:t>
            </a:r>
            <a:endParaRPr lang="tr-TR" dirty="0">
              <a:latin typeface="Footlight MT Light" pitchFamily="18" charset="0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8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L\Desktop\2025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714362"/>
            <a:ext cx="5500694" cy="2214578"/>
          </a:xfrm>
          <a:prstGeom prst="rect">
            <a:avLst/>
          </a:prstGeom>
          <a:noFill/>
        </p:spPr>
      </p:pic>
      <p:pic>
        <p:nvPicPr>
          <p:cNvPr id="1027" name="Picture 3" descr="C:\Users\DELL\Desktop\2025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4290" y="2928940"/>
            <a:ext cx="5519710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191280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28 Dikdörtgen"/>
          <p:cNvSpPr/>
          <p:nvPr/>
        </p:nvSpPr>
        <p:spPr>
          <a:xfrm>
            <a:off x="0" y="4132279"/>
            <a:ext cx="9144000" cy="796925"/>
          </a:xfrm>
          <a:prstGeom prst="rect">
            <a:avLst/>
          </a:prstGeom>
          <a:solidFill>
            <a:schemeClr val="bg2">
              <a:lumMod val="10000"/>
              <a:alpha val="4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i="1" dirty="0" smtClean="0">
                <a:latin typeface="Arial Narrow" pitchFamily="34" charset="0"/>
              </a:rPr>
              <a:t>Şükrü GÜZEL</a:t>
            </a:r>
            <a:endParaRPr lang="tr-TR" sz="2200" b="1" i="1" dirty="0"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i="1" dirty="0" smtClean="0">
                <a:latin typeface="Arial Narrow" pitchFamily="34" charset="0"/>
              </a:rPr>
              <a:t>SİLVAN HEM MÜDÜRÜ</a:t>
            </a:r>
            <a:endParaRPr lang="tr-TR" b="1" i="1" dirty="0">
              <a:latin typeface="Arial Narrow" pitchFamily="34" charset="0"/>
            </a:endParaRPr>
          </a:p>
        </p:txBody>
      </p:sp>
      <p:sp>
        <p:nvSpPr>
          <p:cNvPr id="160775" name="1 Başlık"/>
          <p:cNvSpPr txBox="1">
            <a:spLocks/>
          </p:cNvSpPr>
          <p:nvPr/>
        </p:nvSpPr>
        <p:spPr bwMode="auto">
          <a:xfrm rot="5400000">
            <a:off x="4553744" y="375444"/>
            <a:ext cx="36512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60777" name="1 Başlık"/>
          <p:cNvSpPr txBox="1">
            <a:spLocks/>
          </p:cNvSpPr>
          <p:nvPr/>
        </p:nvSpPr>
        <p:spPr bwMode="auto">
          <a:xfrm rot="5400000">
            <a:off x="4553743" y="-43894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22" name="Text Box 10"/>
          <p:cNvSpPr txBox="1">
            <a:spLocks noChangeArrowheads="1"/>
          </p:cNvSpPr>
          <p:nvPr/>
        </p:nvSpPr>
        <p:spPr bwMode="auto">
          <a:xfrm>
            <a:off x="2357422" y="2857502"/>
            <a:ext cx="3429024" cy="5837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wrap="square" lIns="144000" tIns="45228" rIns="90454" bIns="45228">
            <a:spAutoFit/>
          </a:bodyPr>
          <a:lstStyle>
            <a:lvl1pPr defTabSz="904875" eaLnBrk="0" hangingPunct="0">
              <a:defRPr sz="1600">
                <a:solidFill>
                  <a:schemeClr val="bg1"/>
                </a:solidFill>
                <a:latin typeface="Tahoma" pitchFamily="34" charset="0"/>
              </a:defRPr>
            </a:lvl1pPr>
            <a:lvl2pPr marL="735013" indent="-282575" defTabSz="904875" eaLnBrk="0" hangingPunct="0">
              <a:defRPr sz="1600">
                <a:solidFill>
                  <a:schemeClr val="bg1"/>
                </a:solidFill>
                <a:latin typeface="Tahoma" pitchFamily="34" charset="0"/>
              </a:defRPr>
            </a:lvl2pPr>
            <a:lvl3pPr marL="1131888" indent="-227013" defTabSz="904875" eaLnBrk="0" hangingPunct="0">
              <a:defRPr sz="1600">
                <a:solidFill>
                  <a:schemeClr val="bg1"/>
                </a:solidFill>
                <a:latin typeface="Tahoma" pitchFamily="34" charset="0"/>
              </a:defRPr>
            </a:lvl3pPr>
            <a:lvl4pPr marL="1581150" indent="-223838" defTabSz="904875" eaLnBrk="0" hangingPunct="0">
              <a:defRPr sz="1600">
                <a:solidFill>
                  <a:schemeClr val="bg1"/>
                </a:solidFill>
                <a:latin typeface="Tahoma" pitchFamily="34" charset="0"/>
              </a:defRPr>
            </a:lvl4pPr>
            <a:lvl5pPr marL="2035175" indent="-225425" defTabSz="904875" eaLnBrk="0" hangingPunct="0">
              <a:defRPr sz="1600">
                <a:solidFill>
                  <a:schemeClr val="bg1"/>
                </a:solidFill>
                <a:latin typeface="Tahoma" pitchFamily="34" charset="0"/>
              </a:defRPr>
            </a:lvl5pPr>
            <a:lvl6pPr marL="24923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ahoma" pitchFamily="34" charset="0"/>
              </a:defRPr>
            </a:lvl6pPr>
            <a:lvl7pPr marL="29495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ahoma" pitchFamily="34" charset="0"/>
              </a:defRPr>
            </a:lvl7pPr>
            <a:lvl8pPr marL="34067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ahoma" pitchFamily="34" charset="0"/>
              </a:defRPr>
            </a:lvl8pPr>
            <a:lvl9pPr marL="3863975" indent="-225425" defTabSz="9048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ARZ EDERİM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96122"/>
            <a:ext cx="252028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Metin kutusu"/>
          <p:cNvSpPr txBox="1"/>
          <p:nvPr/>
        </p:nvSpPr>
        <p:spPr>
          <a:xfrm>
            <a:off x="5929322" y="257175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 smtClean="0"/>
              <a:t>Sunumu indirmek için </a:t>
            </a:r>
            <a:r>
              <a:rPr lang="tr-TR" sz="1000" b="1" dirty="0" err="1" smtClean="0"/>
              <a:t>karekodu</a:t>
            </a:r>
            <a:r>
              <a:rPr lang="tr-TR" sz="1000" b="1" dirty="0" smtClean="0"/>
              <a:t> </a:t>
            </a:r>
            <a:r>
              <a:rPr lang="tr-TR" sz="1000" b="1" dirty="0" smtClean="0"/>
              <a:t>okutun.</a:t>
            </a:r>
            <a:endParaRPr lang="tr-TR" sz="1000" b="1" dirty="0"/>
          </a:p>
        </p:txBody>
      </p:sp>
      <p:pic>
        <p:nvPicPr>
          <p:cNvPr id="2" name="Picture 2" descr="C:\Users\DELL\Desktop\temmuztoplantısunu202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5" y="500048"/>
            <a:ext cx="2071702" cy="2019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48972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129 Dikdörtgen"/>
          <p:cNvSpPr/>
          <p:nvPr/>
        </p:nvSpPr>
        <p:spPr>
          <a:xfrm>
            <a:off x="-32" y="571486"/>
            <a:ext cx="4000528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3" name="Rectangle 1"/>
          <p:cNvSpPr/>
          <p:nvPr/>
        </p:nvSpPr>
        <p:spPr>
          <a:xfrm>
            <a:off x="233331" y="582119"/>
            <a:ext cx="8011077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2024-2025 YILI KURS İSTATİSTİKLERİ (01.09.2024-30.06.2025</a:t>
            </a:r>
          </a:p>
        </p:txBody>
      </p:sp>
      <p:pic>
        <p:nvPicPr>
          <p:cNvPr id="16391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29" name="1 Başlık"/>
          <p:cNvSpPr txBox="1">
            <a:spLocks/>
          </p:cNvSpPr>
          <p:nvPr/>
        </p:nvSpPr>
        <p:spPr bwMode="auto">
          <a:xfrm rot="5400000">
            <a:off x="1625056" y="-715816"/>
            <a:ext cx="36000" cy="328611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3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177257"/>
              </p:ext>
            </p:extLst>
          </p:nvPr>
        </p:nvGraphicFramePr>
        <p:xfrm>
          <a:off x="434975" y="1707653"/>
          <a:ext cx="8169475" cy="27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817"/>
                <a:gridCol w="1080120"/>
                <a:gridCol w="1556748"/>
                <a:gridCol w="1633895"/>
                <a:gridCol w="1633895"/>
              </a:tblGrid>
              <a:tr h="455983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KURS</a:t>
                      </a:r>
                      <a:r>
                        <a:rPr lang="tr-TR" baseline="0" dirty="0" smtClean="0"/>
                        <a:t> TÜRLERİ</a:t>
                      </a:r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AÇILAN KURS SAYISI</a:t>
                      </a:r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KURSİYER SAYISI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0907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KADIN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ERKEK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TOPLAM</a:t>
                      </a:r>
                      <a:endParaRPr lang="tr-TR" b="1" dirty="0"/>
                    </a:p>
                  </a:txBody>
                  <a:tcPr/>
                </a:tc>
              </a:tr>
              <a:tr h="592781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OKUMA YAZMA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17</a:t>
                      </a:r>
                      <a:endParaRPr lang="tr-TR" sz="2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96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44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140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</a:tr>
              <a:tr h="592781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MESLEKİ VE TEKNİK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78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959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209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1.168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</a:tr>
              <a:tr h="592781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VE KÜLTÜREL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81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574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564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1.138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14" name="23 Dikdörtgen"/>
          <p:cNvSpPr/>
          <p:nvPr/>
        </p:nvSpPr>
        <p:spPr>
          <a:xfrm>
            <a:off x="35496" y="1131590"/>
            <a:ext cx="8712967" cy="47761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2024-2025 EĞİTİM ÖĞRETİM YILI KURS TÜRLERİNE GÖRE KURS-KURSİYER SAYILARI</a:t>
            </a:r>
            <a:endParaRPr lang="tr-TR" sz="1600" b="1" i="1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0141713"/>
              </p:ext>
            </p:extLst>
          </p:nvPr>
        </p:nvGraphicFramePr>
        <p:xfrm>
          <a:off x="434975" y="4443958"/>
          <a:ext cx="81694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817"/>
                <a:gridCol w="1080120"/>
                <a:gridCol w="1584176"/>
                <a:gridCol w="1606464"/>
                <a:gridCol w="16338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TOPLAM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1.629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2.446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51251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767800" y="131722"/>
            <a:ext cx="36000" cy="1571606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233332" y="582119"/>
            <a:ext cx="5130756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OKUMA YAZMA KURSLARI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9" name="23 Dikdörtgen"/>
          <p:cNvSpPr/>
          <p:nvPr/>
        </p:nvSpPr>
        <p:spPr>
          <a:xfrm>
            <a:off x="233332" y="1059582"/>
            <a:ext cx="8659148" cy="3600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2024-2025 EĞİTİM ÖĞRETİM YILI (01.09.2024 -30.06.2025 ) AÇILAN KURSLAR</a:t>
            </a:r>
            <a:endParaRPr lang="tr-TR" sz="1600" b="1" i="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6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4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1266952"/>
              </p:ext>
            </p:extLst>
          </p:nvPr>
        </p:nvGraphicFramePr>
        <p:xfrm>
          <a:off x="107504" y="1686502"/>
          <a:ext cx="8861778" cy="2901754"/>
        </p:xfrm>
        <a:graphic>
          <a:graphicData uri="http://schemas.openxmlformats.org/drawingml/2006/table">
            <a:tbl>
              <a:tblPr/>
              <a:tblGrid>
                <a:gridCol w="729502"/>
                <a:gridCol w="1240896"/>
                <a:gridCol w="619450"/>
                <a:gridCol w="581701"/>
                <a:gridCol w="674058"/>
                <a:gridCol w="694881"/>
                <a:gridCol w="694881"/>
                <a:gridCol w="694881"/>
                <a:gridCol w="694881"/>
                <a:gridCol w="694881"/>
                <a:gridCol w="694881"/>
                <a:gridCol w="846885"/>
              </a:tblGrid>
              <a:tr h="168972">
                <a:tc gridSpan="12">
                  <a:txBody>
                    <a:bodyPr/>
                    <a:lstStyle/>
                    <a:p>
                      <a:pPr algn="ctr" fontAlgn="b"/>
                      <a:endParaRPr lang="tr-TR" sz="800" b="1" i="0" u="none" strike="noStrike" dirty="0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9224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latin typeface="Arial"/>
                        </a:rPr>
                        <a:t>AÇILAN KURSUN ADI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latin typeface="Arial"/>
                        </a:rPr>
                        <a:t>AÇILAN KURS SAYISI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latin typeface="Arial"/>
                        </a:rPr>
                        <a:t>KURSİYER </a:t>
                      </a:r>
                      <a:r>
                        <a:rPr lang="tr-TR" sz="1200" b="1" i="0" u="none" strike="noStrike" dirty="0">
                          <a:latin typeface="Arial"/>
                        </a:rPr>
                        <a:t>SAYISI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8972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Arial"/>
                        </a:rPr>
                        <a:t>KÖY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Arial"/>
                        </a:rPr>
                        <a:t>MERKEZ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latin typeface="Arial"/>
                        </a:rPr>
                        <a:t>KÖY + MERKEZ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Arial"/>
                        </a:rPr>
                        <a:t>TOPLAM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72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latin typeface="Arial"/>
                        </a:rPr>
                        <a:t>MERKEZ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Arial"/>
                        </a:rPr>
                        <a:t>KÖY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Arial"/>
                        </a:rPr>
                        <a:t>TOPLAM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Arial"/>
                        </a:rPr>
                        <a:t>KADIN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Arial"/>
                        </a:rPr>
                        <a:t>ERKEK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Arial"/>
                        </a:rPr>
                        <a:t>KADIN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Arial"/>
                        </a:rPr>
                        <a:t>ERKEK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KADIN 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latin typeface="Arial"/>
                        </a:rPr>
                        <a:t>ERKEK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079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latin typeface="Arial"/>
                        </a:rPr>
                        <a:t>1</a:t>
                      </a:r>
                      <a:r>
                        <a:rPr lang="tr-TR" sz="1000" b="1" i="0" u="none" strike="noStrike" dirty="0" smtClean="0">
                          <a:latin typeface="Arial"/>
                        </a:rPr>
                        <a:t>. KAD. OKUMA-YAZMA</a:t>
                      </a:r>
                      <a:endParaRPr lang="tr-TR" sz="1000" b="1" i="0" u="none" strike="noStrike" dirty="0"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29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29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latin typeface="Arial"/>
                        </a:rPr>
                        <a:t>2</a:t>
                      </a:r>
                      <a:r>
                        <a:rPr lang="tr-TR" sz="1000" b="1" i="0" u="none" strike="noStrike" dirty="0" smtClean="0">
                          <a:latin typeface="Arial"/>
                        </a:rPr>
                        <a:t>. KAD. OKUMA-YAZMA</a:t>
                      </a:r>
                      <a:endParaRPr lang="tr-TR" sz="1000" b="1" i="0" u="none" strike="noStrike" dirty="0"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23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425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latin typeface="Arial"/>
                        </a:rPr>
                        <a:t>1.KAD.SEV.TESPİT SINAVI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24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914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latin typeface="Arial"/>
                        </a:rPr>
                        <a:t>2.KAD.SEV.TESPİT SINAVI</a:t>
                      </a: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32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52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578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latin typeface="Arial"/>
                        </a:rPr>
                        <a:t>TOPLAM</a:t>
                      </a:r>
                    </a:p>
                  </a:txBody>
                  <a:tcPr marL="7495" marR="7495" marT="74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96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44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140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495" marR="7495" marT="7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8972"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latin typeface="Arial"/>
                      </a:endParaRPr>
                    </a:p>
                  </a:txBody>
                  <a:tcPr marL="7495" marR="7495" marT="749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8106921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129 Dikdörtgen"/>
          <p:cNvSpPr/>
          <p:nvPr/>
        </p:nvSpPr>
        <p:spPr>
          <a:xfrm>
            <a:off x="-32" y="571486"/>
            <a:ext cx="4356008" cy="280052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pic>
        <p:nvPicPr>
          <p:cNvPr id="16391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20" name="139 Dikdörtgen"/>
          <p:cNvSpPr/>
          <p:nvPr/>
        </p:nvSpPr>
        <p:spPr>
          <a:xfrm>
            <a:off x="137014" y="3507855"/>
            <a:ext cx="3960440" cy="151216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2 İçerik Yer Tutucusu"/>
          <p:cNvSpPr>
            <a:spLocks noGrp="1"/>
          </p:cNvSpPr>
          <p:nvPr>
            <p:ph idx="1"/>
          </p:nvPr>
        </p:nvSpPr>
        <p:spPr>
          <a:xfrm>
            <a:off x="179512" y="1635646"/>
            <a:ext cx="8629034" cy="28083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tr-TR" sz="1800" b="1" dirty="0" smtClean="0">
              <a:latin typeface="Adobe Garamond Pro" pitchFamily="18" charset="-94"/>
            </a:endParaRPr>
          </a:p>
          <a:p>
            <a:pPr algn="just">
              <a:buNone/>
            </a:pPr>
            <a:r>
              <a:rPr lang="tr-TR" sz="1800" b="1" dirty="0" smtClean="0">
                <a:solidFill>
                  <a:srgbClr val="FF0000"/>
                </a:solidFill>
                <a:latin typeface="Arial Rounded MT Bold" pitchFamily="34" charset="0"/>
              </a:rPr>
              <a:t>Yapılan Çalışmalar: </a:t>
            </a:r>
            <a:r>
              <a:rPr lang="tr-TR" sz="1800" b="1" dirty="0" smtClean="0">
                <a:latin typeface="Arial Rounded MT Bold" pitchFamily="34" charset="0"/>
              </a:rPr>
              <a:t>İlçe genelinde 96’ sı kadın, 44’ ü erkek olmak üzere toplam 140 vatandaşımız okuma yazma bilmemekteydi. Okuma yazma seferberliği kapsamında yapılan çalışmalar neticesinde 57 kursiyer sertifikalandırılmıştır.</a:t>
            </a:r>
          </a:p>
          <a:p>
            <a:pPr algn="just">
              <a:buNone/>
            </a:pPr>
            <a:r>
              <a:rPr lang="tr-TR" sz="1800" b="1" dirty="0" smtClean="0">
                <a:solidFill>
                  <a:srgbClr val="FF0000"/>
                </a:solidFill>
                <a:latin typeface="Arial Rounded MT Bold" pitchFamily="34" charset="0"/>
              </a:rPr>
              <a:t>Hedefimiz: </a:t>
            </a:r>
            <a:r>
              <a:rPr lang="tr-TR" sz="1800" b="1" dirty="0" smtClean="0">
                <a:latin typeface="Arial Rounded MT Bold" pitchFamily="34" charset="0"/>
              </a:rPr>
              <a:t>Okur Yazar durumuna getirdiğimiz vatandaşlarımıza başta 2. kademe belgesi vermek ve sonrasında Açık öğretim okullarına kaydederek İlçemizin eğitim seviyesini yükseltmektir.</a:t>
            </a:r>
          </a:p>
          <a:p>
            <a:pPr algn="just">
              <a:buNone/>
            </a:pPr>
            <a:r>
              <a:rPr lang="tr-TR" sz="1800" b="1" dirty="0" smtClean="0">
                <a:solidFill>
                  <a:srgbClr val="FF0000"/>
                </a:solidFill>
                <a:latin typeface="Arial Rounded MT Bold" pitchFamily="34" charset="0"/>
              </a:rPr>
              <a:t>Karşılaşılan Sorunlar: </a:t>
            </a:r>
            <a:r>
              <a:rPr lang="tr-TR" sz="1800" b="1" dirty="0" smtClean="0">
                <a:latin typeface="Arial Rounded MT Bold" pitchFamily="34" charset="0"/>
              </a:rPr>
              <a:t>Kursiyerlerin kursa devamları konusunda sıkıntı yaşanmaktadır</a:t>
            </a:r>
            <a:r>
              <a:rPr lang="tr-TR" sz="1800" b="1" dirty="0" smtClean="0">
                <a:latin typeface="Bookman Old Style" pitchFamily="18" charset="0"/>
              </a:rPr>
              <a:t>.</a:t>
            </a:r>
          </a:p>
          <a:p>
            <a:pPr algn="just">
              <a:buNone/>
            </a:pPr>
            <a:endParaRPr lang="tr-TR" sz="2300" dirty="0" smtClean="0">
              <a:latin typeface="Adobe Garamond Pro" pitchFamily="18" charset="-94"/>
            </a:endParaRPr>
          </a:p>
          <a:p>
            <a:pPr algn="just">
              <a:buNone/>
            </a:pPr>
            <a:endParaRPr lang="tr-TR" sz="2300" dirty="0" smtClean="0">
              <a:latin typeface="Adobe Garamond Pro" pitchFamily="18" charset="-94"/>
            </a:endParaRPr>
          </a:p>
          <a:p>
            <a:endParaRPr lang="tr-TR" dirty="0" smtClean="0">
              <a:latin typeface="Adobe Garamond Pro" pitchFamily="18" charset="-94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2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/>
          <p:nvPr/>
        </p:nvSpPr>
        <p:spPr>
          <a:xfrm>
            <a:off x="137014" y="582119"/>
            <a:ext cx="6883257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2024-2025 YILI KURSLARIN YAYGINLAŞTIRILMASI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23 Dikdörtgen"/>
          <p:cNvSpPr/>
          <p:nvPr/>
        </p:nvSpPr>
        <p:spPr>
          <a:xfrm>
            <a:off x="1115616" y="1275606"/>
            <a:ext cx="6048672" cy="3600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OKUMA YAZMA KURSLARI</a:t>
            </a:r>
            <a:endParaRPr lang="tr-TR" sz="1600" b="1" i="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07117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767800" y="131722"/>
            <a:ext cx="36000" cy="1571606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233332" y="582119"/>
            <a:ext cx="7363004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SOSYAL VE KÜLTÜREL (GENEL) KURSLAR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9" name="23 Dikdörtgen"/>
          <p:cNvSpPr/>
          <p:nvPr/>
        </p:nvSpPr>
        <p:spPr>
          <a:xfrm>
            <a:off x="233332" y="1059582"/>
            <a:ext cx="8659148" cy="3600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2024-2025 EĞİTİM ÖĞRETİM YILI (01.09.2024-30.06.2025) AÇILAN KURSLAR</a:t>
            </a:r>
            <a:endParaRPr lang="tr-TR" sz="1600" b="1" i="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6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2892250"/>
              </p:ext>
            </p:extLst>
          </p:nvPr>
        </p:nvGraphicFramePr>
        <p:xfrm>
          <a:off x="293814" y="1419621"/>
          <a:ext cx="8526657" cy="3561006"/>
        </p:xfrm>
        <a:graphic>
          <a:graphicData uri="http://schemas.openxmlformats.org/drawingml/2006/table">
            <a:tbl>
              <a:tblPr/>
              <a:tblGrid>
                <a:gridCol w="725672"/>
                <a:gridCol w="2177017"/>
                <a:gridCol w="1260715"/>
                <a:gridCol w="1460559"/>
                <a:gridCol w="1451347"/>
                <a:gridCol w="1451347"/>
              </a:tblGrid>
              <a:tr h="296705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SIRA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AÇILAN KURSUN ADI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AÇILAN KURS SAYISI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KATILAN KURSİYER SAYISI</a:t>
                      </a:r>
                    </a:p>
                  </a:txBody>
                  <a:tcPr marL="8106" marR="8106" marT="108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11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KADIN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ERKEK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TOPLAM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958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Aile Okulu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50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113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3958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</a:t>
                      </a: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Çocuk Gelişimi ve Eğitimi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2967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</a:t>
                      </a: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Din Eğitimi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141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201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2967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</a:t>
                      </a: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Kişisel Gelişim ve Eğitim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29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38646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5</a:t>
                      </a: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Müzik ve Gösteri</a:t>
                      </a:r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Sanatları</a:t>
                      </a:r>
                      <a:endParaRPr lang="tr-TR" sz="1000" b="1" i="0" u="none" strike="noStrike" dirty="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34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54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37088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</a:t>
                      </a: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Ormancılık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41539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</a:t>
                      </a: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Öğretmenlik ve Öğretim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53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131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41539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Sanat</a:t>
                      </a:r>
                      <a:r>
                        <a:rPr lang="tr-TR" sz="1000" b="1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ve Tasarım</a:t>
                      </a:r>
                      <a:endParaRPr lang="tr-TR" sz="1000" b="1" i="0" u="none" strike="noStrike" dirty="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39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5618515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767800" y="131722"/>
            <a:ext cx="36000" cy="1571606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233332" y="582119"/>
            <a:ext cx="7363004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SOSYAL VE KÜLTÜREL (GENEL) KURSLAR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9" name="23 Dikdörtgen"/>
          <p:cNvSpPr/>
          <p:nvPr/>
        </p:nvSpPr>
        <p:spPr>
          <a:xfrm>
            <a:off x="233332" y="1059582"/>
            <a:ext cx="8659148" cy="3600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2024-2025 EĞİTİM ÖĞRETİM YILI (01.09.2024-30.06.2025) AÇILAN KURSLAR</a:t>
            </a:r>
            <a:endParaRPr lang="tr-TR" sz="1600" b="1" i="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6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9145257"/>
              </p:ext>
            </p:extLst>
          </p:nvPr>
        </p:nvGraphicFramePr>
        <p:xfrm>
          <a:off x="293814" y="1419621"/>
          <a:ext cx="8526657" cy="1370119"/>
        </p:xfrm>
        <a:graphic>
          <a:graphicData uri="http://schemas.openxmlformats.org/drawingml/2006/table">
            <a:tbl>
              <a:tblPr/>
              <a:tblGrid>
                <a:gridCol w="725672"/>
                <a:gridCol w="2177017"/>
                <a:gridCol w="1260715"/>
                <a:gridCol w="1460559"/>
                <a:gridCol w="1451347"/>
                <a:gridCol w="1451347"/>
              </a:tblGrid>
              <a:tr h="296705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SIRA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AÇILAN KURSUN ADI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AÇILAN KURS SAYISI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KATILAN KURSİYER SAYISI</a:t>
                      </a:r>
                    </a:p>
                  </a:txBody>
                  <a:tcPr marL="8106" marR="8106" marT="108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11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KADIN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ERKEK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TOPLAM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958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</a:t>
                      </a: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Spor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25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133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192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325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  <a:tr h="38646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Yaşayan Diller ve Lehçeler</a:t>
                      </a: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8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42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78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120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285720" y="2831912"/>
          <a:ext cx="8526657" cy="382780"/>
        </p:xfrm>
        <a:graphic>
          <a:graphicData uri="http://schemas.openxmlformats.org/drawingml/2006/table">
            <a:tbl>
              <a:tblPr/>
              <a:tblGrid>
                <a:gridCol w="2902689"/>
                <a:gridCol w="1260715"/>
                <a:gridCol w="1460559"/>
                <a:gridCol w="1451347"/>
                <a:gridCol w="1451347"/>
              </a:tblGrid>
              <a:tr h="3827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81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574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564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1.138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40143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767800" y="131722"/>
            <a:ext cx="36000" cy="1571606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9" name="Rectangle 1"/>
          <p:cNvSpPr/>
          <p:nvPr/>
        </p:nvSpPr>
        <p:spPr>
          <a:xfrm>
            <a:off x="233332" y="582119"/>
            <a:ext cx="5130756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SOSYAL VE KÜLTÜREL KURSLAR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0" name="2 İçerik Yer Tutucusu"/>
          <p:cNvSpPr>
            <a:spLocks noGrp="1"/>
          </p:cNvSpPr>
          <p:nvPr>
            <p:ph idx="1"/>
          </p:nvPr>
        </p:nvSpPr>
        <p:spPr>
          <a:xfrm>
            <a:off x="301752" y="1275606"/>
            <a:ext cx="4300929" cy="367240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tr-TR" sz="2200" b="1" dirty="0" smtClean="0">
                <a:latin typeface="Adobe Garamond Pro" pitchFamily="18" charset="-94"/>
              </a:rPr>
              <a:t>	Yapılan Çalışmalar:</a:t>
            </a:r>
          </a:p>
          <a:p>
            <a:pPr algn="just">
              <a:buNone/>
            </a:pPr>
            <a:r>
              <a:rPr lang="tr-TR" sz="2200" b="1" dirty="0">
                <a:latin typeface="Adobe Garamond Pro" pitchFamily="18" charset="-94"/>
              </a:rPr>
              <a:t>	</a:t>
            </a:r>
            <a:r>
              <a:rPr lang="tr-TR" sz="2200" dirty="0" smtClean="0">
                <a:latin typeface="Adobe Garamond Pro" pitchFamily="18" charset="-94"/>
              </a:rPr>
              <a:t>Sosyal </a:t>
            </a:r>
            <a:r>
              <a:rPr lang="tr-TR" sz="2200" dirty="0">
                <a:latin typeface="Adobe Garamond Pro" pitchFamily="18" charset="-94"/>
              </a:rPr>
              <a:t>ve Kültürel Alanda; İlçemizde ilgi, istek ve ihtiyaçlar doğrultusunda kurs ve seminer çalışmaları devam etmektedir</a:t>
            </a:r>
            <a:r>
              <a:rPr lang="tr-TR" sz="2200" dirty="0" smtClean="0">
                <a:latin typeface="Adobe Garamond Pro" pitchFamily="18" charset="-94"/>
              </a:rPr>
              <a:t>. Özellikle Yaz döneminde İlçemiz Gençlik Spor Müdürlüğü ile işbirliği halinde Yaz Kurslarımıza olan talepler daha da artmıştır. </a:t>
            </a:r>
            <a:r>
              <a:rPr lang="tr-TR" sz="2200" b="1" dirty="0" smtClean="0">
                <a:latin typeface="Adobe Garamond Pro" pitchFamily="18" charset="-94"/>
              </a:rPr>
              <a:t>Hedefimiz:</a:t>
            </a:r>
          </a:p>
          <a:p>
            <a:pPr algn="just">
              <a:buNone/>
            </a:pPr>
            <a:r>
              <a:rPr lang="tr-TR" sz="2200" b="1" dirty="0">
                <a:latin typeface="Adobe Garamond Pro" pitchFamily="18" charset="-94"/>
              </a:rPr>
              <a:t>	</a:t>
            </a:r>
            <a:r>
              <a:rPr lang="tr-TR" sz="2200" dirty="0" smtClean="0">
                <a:latin typeface="Adobe Garamond Pro" pitchFamily="18" charset="-94"/>
              </a:rPr>
              <a:t>Bu </a:t>
            </a:r>
            <a:r>
              <a:rPr lang="tr-TR" sz="2200" dirty="0">
                <a:latin typeface="Adobe Garamond Pro" pitchFamily="18" charset="-94"/>
              </a:rPr>
              <a:t>alandaki </a:t>
            </a:r>
            <a:r>
              <a:rPr lang="tr-TR" sz="2200" dirty="0" smtClean="0">
                <a:latin typeface="Adobe Garamond Pro" pitchFamily="18" charset="-94"/>
              </a:rPr>
              <a:t>hedefimiz </a:t>
            </a:r>
            <a:r>
              <a:rPr lang="tr-TR" sz="2200" dirty="0">
                <a:latin typeface="Adobe Garamond Pro" pitchFamily="18" charset="-94"/>
              </a:rPr>
              <a:t>Kurs Çeşitliliğini artırarak daha geniş bir kitleye hitap edebilmek. </a:t>
            </a:r>
            <a:endParaRPr lang="tr-TR" dirty="0"/>
          </a:p>
        </p:txBody>
      </p:sp>
      <p:sp>
        <p:nvSpPr>
          <p:cNvPr id="10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1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73" y="555526"/>
            <a:ext cx="4398823" cy="244827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73" y="3003798"/>
            <a:ext cx="4506326" cy="2139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39492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C:\Users\BIMOSMAN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58738"/>
            <a:ext cx="466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1 Başlık"/>
          <p:cNvSpPr txBox="1">
            <a:spLocks/>
          </p:cNvSpPr>
          <p:nvPr/>
        </p:nvSpPr>
        <p:spPr bwMode="auto">
          <a:xfrm rot="5400000">
            <a:off x="4553743" y="-4001293"/>
            <a:ext cx="36513" cy="914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r-TR">
              <a:latin typeface="Calibri" pitchFamily="34" charset="0"/>
            </a:endParaRPr>
          </a:p>
        </p:txBody>
      </p:sp>
      <p:sp>
        <p:nvSpPr>
          <p:cNvPr id="10" name="129 Dikdörtgen"/>
          <p:cNvSpPr/>
          <p:nvPr/>
        </p:nvSpPr>
        <p:spPr>
          <a:xfrm>
            <a:off x="-32" y="571486"/>
            <a:ext cx="1714512" cy="357190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dirty="0">
              <a:latin typeface="Arial Narrow" pitchFamily="34" charset="0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 rot="5400000">
            <a:off x="1291030" y="-401228"/>
            <a:ext cx="45719" cy="2627787"/>
          </a:xfrm>
          <a:prstGeom prst="rect">
            <a:avLst/>
          </a:prstGeom>
          <a:gradFill>
            <a:gsLst>
              <a:gs pos="24000">
                <a:schemeClr val="tx1"/>
              </a:gs>
              <a:gs pos="97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+mn-cs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201613" y="582119"/>
            <a:ext cx="5162475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MESLEKİ VE TEKNİK KURSLAR</a:t>
            </a:r>
            <a:endParaRPr kumimoji="1"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8" name="23 Dikdörtgen"/>
          <p:cNvSpPr/>
          <p:nvPr/>
        </p:nvSpPr>
        <p:spPr>
          <a:xfrm>
            <a:off x="35496" y="1180813"/>
            <a:ext cx="8496943" cy="38282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2024-2025 EĞİTİM ÖĞRETİM YILI (01.09.2024-30.06.2025) AÇILAN KURSLAR</a:t>
            </a:r>
            <a:endParaRPr lang="tr-TR" sz="1600" b="1" i="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666587" y="119405"/>
            <a:ext cx="7872188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sz="1500" b="1" spc="18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SİLVAN HALK EĞİTİM MERKEZİ MÜDÜRLÜĞÜ</a:t>
            </a:r>
            <a:endParaRPr kumimoji="1" lang="tr-TR" sz="1500" b="1" spc="18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9" name="Picture 2" descr="D:\24.04.2014 masaüstü\SUNUM-\Loogo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365"/>
            <a:ext cx="504056" cy="44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6868257"/>
              </p:ext>
            </p:extLst>
          </p:nvPr>
        </p:nvGraphicFramePr>
        <p:xfrm>
          <a:off x="35496" y="1779662"/>
          <a:ext cx="8064895" cy="2968921"/>
        </p:xfrm>
        <a:graphic>
          <a:graphicData uri="http://schemas.openxmlformats.org/drawingml/2006/table">
            <a:tbl>
              <a:tblPr/>
              <a:tblGrid>
                <a:gridCol w="965347"/>
                <a:gridCol w="3122142"/>
                <a:gridCol w="1320157"/>
                <a:gridCol w="965347"/>
                <a:gridCol w="876436"/>
                <a:gridCol w="815466"/>
              </a:tblGrid>
              <a:tr h="28782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SIRA</a:t>
                      </a:r>
                      <a:endParaRPr lang="tr-T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AÇILAN KURSUN ADI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AÇILAN KURS SAYISI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KATILAN KURSİYER SAYISI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437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KADIN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ERKEK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TOPLAM</a:t>
                      </a:r>
                      <a:endParaRPr lang="tr-T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373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Bahçecilik</a:t>
                      </a:r>
                      <a:endParaRPr lang="tr-TR" sz="10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27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35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</a:tr>
              <a:tr h="24373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2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Bilişim Teknolojileri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67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24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91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</a:tr>
              <a:tr h="24373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Çocuk Gelişimi ve Eğitimi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39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44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8106" marR="8106" marT="108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</a:tr>
              <a:tr h="24373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4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El Sanatları Teknolojisi 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32</a:t>
                      </a: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414</a:t>
                      </a: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</a:t>
                      </a: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418</a:t>
                      </a: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</a:tr>
              <a:tr h="24373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5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Giyim Üretim Teknolojisi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90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0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90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</a:tr>
              <a:tr h="24373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6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Güzellik ve Saç Bakım Hizmetleri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122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34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156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</a:tr>
              <a:tr h="24373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7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Hasta ve Yaşlı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Hizmetleri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37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17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Arial"/>
                        </a:rPr>
                        <a:t>54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</a:tr>
              <a:tr h="24373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Gıda Teknolojisi</a:t>
                      </a: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30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43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</a:tr>
              <a:tr h="24373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Kimya Teknolojisi</a:t>
                      </a: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27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</a:tr>
              <a:tr h="24373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Muhasebe ve Finansman</a:t>
                      </a: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35</a:t>
                      </a:r>
                      <a:endParaRPr lang="tr-TR" sz="10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55" marR="825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6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706574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knik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32935</TotalTime>
  <Words>1486</Words>
  <Application>Microsoft Office PowerPoint</Application>
  <PresentationFormat>Ekran Gösterisi (16:9)</PresentationFormat>
  <Paragraphs>630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Gezinti</vt:lpstr>
      <vt:lpstr>Akış</vt:lpstr>
      <vt:lpstr>Zengin</vt:lpstr>
      <vt:lpstr>Hisse Senedi</vt:lpstr>
      <vt:lpstr>Teknik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BIMOSMAN</dc:creator>
  <cp:lastModifiedBy>DELL</cp:lastModifiedBy>
  <cp:revision>3590</cp:revision>
  <cp:lastPrinted>2013-07-15T06:27:45Z</cp:lastPrinted>
  <dcterms:created xsi:type="dcterms:W3CDTF">2011-03-09T11:04:04Z</dcterms:created>
  <dcterms:modified xsi:type="dcterms:W3CDTF">2025-08-04T08:56:18Z</dcterms:modified>
</cp:coreProperties>
</file>