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8" r:id="rId1"/>
    <p:sldMasterId id="2147483740" r:id="rId2"/>
    <p:sldMasterId id="2147483742" r:id="rId3"/>
    <p:sldMasterId id="2147483743" r:id="rId4"/>
    <p:sldMasterId id="2147483745" r:id="rId5"/>
  </p:sldMasterIdLst>
  <p:notesMasterIdLst>
    <p:notesMasterId r:id="rId129"/>
  </p:notesMasterIdLst>
  <p:sldIdLst>
    <p:sldId id="256" r:id="rId6"/>
    <p:sldId id="436" r:id="rId7"/>
    <p:sldId id="439" r:id="rId8"/>
    <p:sldId id="440" r:id="rId9"/>
    <p:sldId id="441" r:id="rId10"/>
    <p:sldId id="257" r:id="rId11"/>
    <p:sldId id="258" r:id="rId12"/>
    <p:sldId id="438" r:id="rId13"/>
    <p:sldId id="259" r:id="rId14"/>
    <p:sldId id="462" r:id="rId15"/>
    <p:sldId id="260" r:id="rId16"/>
    <p:sldId id="261" r:id="rId17"/>
    <p:sldId id="262" r:id="rId18"/>
    <p:sldId id="437" r:id="rId19"/>
    <p:sldId id="446" r:id="rId20"/>
    <p:sldId id="476" r:id="rId21"/>
    <p:sldId id="263" r:id="rId22"/>
    <p:sldId id="265" r:id="rId23"/>
    <p:sldId id="479" r:id="rId24"/>
    <p:sldId id="442" r:id="rId25"/>
    <p:sldId id="444" r:id="rId26"/>
    <p:sldId id="266" r:id="rId27"/>
    <p:sldId id="267" r:id="rId28"/>
    <p:sldId id="268" r:id="rId29"/>
    <p:sldId id="470" r:id="rId30"/>
    <p:sldId id="465" r:id="rId31"/>
    <p:sldId id="275" r:id="rId32"/>
    <p:sldId id="466" r:id="rId33"/>
    <p:sldId id="278" r:id="rId34"/>
    <p:sldId id="467" r:id="rId35"/>
    <p:sldId id="469" r:id="rId36"/>
    <p:sldId id="481" r:id="rId37"/>
    <p:sldId id="482" r:id="rId38"/>
    <p:sldId id="483" r:id="rId39"/>
    <p:sldId id="484" r:id="rId40"/>
    <p:sldId id="485" r:id="rId41"/>
    <p:sldId id="486" r:id="rId42"/>
    <p:sldId id="487" r:id="rId43"/>
    <p:sldId id="468" r:id="rId44"/>
    <p:sldId id="443" r:id="rId45"/>
    <p:sldId id="494" r:id="rId46"/>
    <p:sldId id="493" r:id="rId47"/>
    <p:sldId id="274" r:id="rId48"/>
    <p:sldId id="463" r:id="rId49"/>
    <p:sldId id="269" r:id="rId50"/>
    <p:sldId id="270" r:id="rId51"/>
    <p:sldId id="271" r:id="rId52"/>
    <p:sldId id="464" r:id="rId53"/>
    <p:sldId id="272" r:id="rId54"/>
    <p:sldId id="273" r:id="rId55"/>
    <p:sldId id="445" r:id="rId56"/>
    <p:sldId id="429" r:id="rId57"/>
    <p:sldId id="276" r:id="rId58"/>
    <p:sldId id="277" r:id="rId59"/>
    <p:sldId id="281" r:id="rId60"/>
    <p:sldId id="282" r:id="rId61"/>
    <p:sldId id="283" r:id="rId62"/>
    <p:sldId id="284" r:id="rId63"/>
    <p:sldId id="285" r:id="rId64"/>
    <p:sldId id="286" r:id="rId65"/>
    <p:sldId id="447" r:id="rId66"/>
    <p:sldId id="448" r:id="rId67"/>
    <p:sldId id="449" r:id="rId68"/>
    <p:sldId id="450" r:id="rId69"/>
    <p:sldId id="477" r:id="rId70"/>
    <p:sldId id="478" r:id="rId71"/>
    <p:sldId id="475" r:id="rId72"/>
    <p:sldId id="370" r:id="rId73"/>
    <p:sldId id="451" r:id="rId74"/>
    <p:sldId id="453" r:id="rId75"/>
    <p:sldId id="359" r:id="rId76"/>
    <p:sldId id="371" r:id="rId77"/>
    <p:sldId id="343" r:id="rId78"/>
    <p:sldId id="372" r:id="rId79"/>
    <p:sldId id="452" r:id="rId80"/>
    <p:sldId id="315" r:id="rId81"/>
    <p:sldId id="316" r:id="rId82"/>
    <p:sldId id="280" r:id="rId83"/>
    <p:sldId id="488" r:id="rId84"/>
    <p:sldId id="489" r:id="rId85"/>
    <p:sldId id="454" r:id="rId86"/>
    <p:sldId id="456" r:id="rId87"/>
    <p:sldId id="344" r:id="rId88"/>
    <p:sldId id="346" r:id="rId89"/>
    <p:sldId id="298" r:id="rId90"/>
    <p:sldId id="292" r:id="rId91"/>
    <p:sldId id="297" r:id="rId92"/>
    <p:sldId id="348" r:id="rId93"/>
    <p:sldId id="299" r:id="rId94"/>
    <p:sldId id="362" r:id="rId95"/>
    <p:sldId id="471" r:id="rId96"/>
    <p:sldId id="472" r:id="rId97"/>
    <p:sldId id="490" r:id="rId98"/>
    <p:sldId id="491" r:id="rId99"/>
    <p:sldId id="492" r:id="rId100"/>
    <p:sldId id="287" r:id="rId101"/>
    <p:sldId id="288" r:id="rId102"/>
    <p:sldId id="289" r:id="rId103"/>
    <p:sldId id="290" r:id="rId104"/>
    <p:sldId id="303" r:id="rId105"/>
    <p:sldId id="300" r:id="rId106"/>
    <p:sldId id="457" r:id="rId107"/>
    <p:sldId id="459" r:id="rId108"/>
    <p:sldId id="317" r:id="rId109"/>
    <p:sldId id="324" r:id="rId110"/>
    <p:sldId id="325" r:id="rId111"/>
    <p:sldId id="321" r:id="rId112"/>
    <p:sldId id="322" r:id="rId113"/>
    <p:sldId id="323" r:id="rId114"/>
    <p:sldId id="460" r:id="rId115"/>
    <p:sldId id="328" r:id="rId116"/>
    <p:sldId id="329" r:id="rId117"/>
    <p:sldId id="330" r:id="rId118"/>
    <p:sldId id="334" r:id="rId119"/>
    <p:sldId id="320" r:id="rId120"/>
    <p:sldId id="458" r:id="rId121"/>
    <p:sldId id="377" r:id="rId122"/>
    <p:sldId id="378" r:id="rId123"/>
    <p:sldId id="379" r:id="rId124"/>
    <p:sldId id="431" r:id="rId125"/>
    <p:sldId id="473" r:id="rId126"/>
    <p:sldId id="432" r:id="rId127"/>
    <p:sldId id="461" r:id="rId128"/>
  </p:sldIdLst>
  <p:sldSz cx="12192000" cy="6858000"/>
  <p:notesSz cx="6858000" cy="9144000"/>
  <p:embeddedFontLst>
    <p:embeddedFont>
      <p:font typeface="Calibri" panose="020F0502020204030204" pitchFamily="34" charset="0"/>
      <p:regular r:id="rId130"/>
      <p:bold r:id="rId131"/>
      <p:italic r:id="rId132"/>
      <p:boldItalic r:id="rId133"/>
    </p:embeddedFont>
    <p:embeddedFont>
      <p:font typeface="Century Gothic" panose="020B0502020202020204" pitchFamily="34" charset="0"/>
      <p:regular r:id="rId134"/>
      <p:bold r:id="rId135"/>
      <p:italic r:id="rId136"/>
      <p:boldItalic r:id="rId137"/>
    </p:embeddedFont>
    <p:embeddedFont>
      <p:font typeface="Franklin Gothic Book" panose="020B0503020102020204" pitchFamily="34" charset="0"/>
      <p:regular r:id="rId138"/>
      <p:italic r:id="rId139"/>
    </p:embeddedFont>
    <p:embeddedFont>
      <p:font typeface="Garamond" panose="02020404030301010803" pitchFamily="18" charset="0"/>
      <p:regular r:id="rId140"/>
      <p:bold r:id="rId141"/>
      <p:italic r:id="rId142"/>
    </p:embeddedFont>
    <p:embeddedFont>
      <p:font typeface="Gill Sans" panose="020B0604020202020204" charset="0"/>
      <p:regular r:id="rId143"/>
      <p:bold r:id="rId144"/>
    </p:embeddedFont>
    <p:embeddedFont>
      <p:font typeface="Roboto" panose="02000000000000000000" pitchFamily="2" charset="0"/>
      <p:regular r:id="rId145"/>
      <p:bold r:id="rId146"/>
      <p:italic r:id="rId147"/>
      <p:boldItalic r:id="rId1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2C5B9B-EC05-4204-9820-C83998C4B29E}">
  <a:tblStyle styleId="{C02C5B9B-EC05-4204-9820-C83998C4B29E}"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E370A5CD-727F-43CF-94E9-DE5F2EC0180E}" styleName="Table_1">
    <a:wholeTbl>
      <a:tcTxStyle b="off" i="off">
        <a:font>
          <a:latin typeface="Franklin Gothic Book"/>
          <a:ea typeface="Franklin Gothic Book"/>
          <a:cs typeface="Franklin Gothic Book"/>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DEDED"/>
          </a:solidFill>
        </a:fill>
      </a:tcStyle>
    </a:wholeTbl>
    <a:band1H>
      <a:tcTxStyle/>
      <a:tcStyle>
        <a:tcBdr/>
        <a:fill>
          <a:solidFill>
            <a:srgbClr val="DADAD8"/>
          </a:solidFill>
        </a:fill>
      </a:tcStyle>
    </a:band1H>
    <a:band2H>
      <a:tcTxStyle/>
      <a:tcStyle>
        <a:tcBdr/>
      </a:tcStyle>
    </a:band2H>
    <a:band1V>
      <a:tcTxStyle/>
      <a:tcStyle>
        <a:tcBdr/>
        <a:fill>
          <a:solidFill>
            <a:srgbClr val="DADAD8"/>
          </a:solidFill>
        </a:fill>
      </a:tcStyle>
    </a:band1V>
    <a:band2V>
      <a:tcTxStyle/>
      <a:tcStyle>
        <a:tcBdr/>
      </a:tcStyle>
    </a:band2V>
    <a:lastCol>
      <a:tcTxStyle b="on" i="off">
        <a:font>
          <a:latin typeface="Franklin Gothic Book"/>
          <a:ea typeface="Franklin Gothic Book"/>
          <a:cs typeface="Franklin Gothic Book"/>
        </a:font>
        <a:schemeClr val="lt1"/>
      </a:tcTxStyle>
      <a:tcStyle>
        <a:tcBdr/>
        <a:fill>
          <a:solidFill>
            <a:schemeClr val="accent1"/>
          </a:solidFill>
        </a:fill>
      </a:tcStyle>
    </a:lastCol>
    <a:firstCol>
      <a:tcTxStyle b="on" i="off">
        <a:font>
          <a:latin typeface="Franklin Gothic Book"/>
          <a:ea typeface="Franklin Gothic Book"/>
          <a:cs typeface="Franklin Gothic Book"/>
        </a:font>
        <a:schemeClr val="lt1"/>
      </a:tcTxStyle>
      <a:tcStyle>
        <a:tcBdr/>
        <a:fill>
          <a:solidFill>
            <a:schemeClr val="accent1"/>
          </a:solidFill>
        </a:fill>
      </a:tcStyle>
    </a:firstCol>
    <a:lastRow>
      <a:tcTxStyle b="on" i="off">
        <a:font>
          <a:latin typeface="Franklin Gothic Book"/>
          <a:ea typeface="Franklin Gothic Book"/>
          <a:cs typeface="Franklin Gothic Book"/>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Franklin Gothic Book"/>
          <a:ea typeface="Franklin Gothic Book"/>
          <a:cs typeface="Franklin Gothic Book"/>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437" autoAdjust="0"/>
  </p:normalViewPr>
  <p:slideViewPr>
    <p:cSldViewPr snapToGrid="0">
      <p:cViewPr varScale="1">
        <p:scale>
          <a:sx n="53" d="100"/>
          <a:sy n="53" d="100"/>
        </p:scale>
        <p:origin x="13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4.fntdata"/><Relationship Id="rId138" Type="http://schemas.openxmlformats.org/officeDocument/2006/relationships/font" Target="fonts/font9.fntdata"/><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font" Target="fonts/font15.fntdata"/><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notesMaster" Target="notesMasters/notesMaster1.xml"/><Relationship Id="rId13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font" Target="fonts/font3.fntdata"/><Relationship Id="rId140" Type="http://schemas.openxmlformats.org/officeDocument/2006/relationships/font" Target="fonts/font11.fntdata"/><Relationship Id="rId145"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font" Target="fonts/font1.fntdata"/><Relationship Id="rId135" Type="http://schemas.openxmlformats.org/officeDocument/2006/relationships/font" Target="fonts/font6.fntdata"/><Relationship Id="rId143" Type="http://schemas.openxmlformats.org/officeDocument/2006/relationships/font" Target="fonts/font14.fntdata"/><Relationship Id="rId148" Type="http://schemas.openxmlformats.org/officeDocument/2006/relationships/font" Target="fonts/font19.fntdata"/><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2.fntdata"/><Relationship Id="rId146" Type="http://schemas.openxmlformats.org/officeDocument/2006/relationships/font" Target="fonts/font17.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3.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06012-B179-4ACA-891E-8E2B543FD6A7}" type="doc">
      <dgm:prSet loTypeId="urn:microsoft.com/office/officeart/2005/8/layout/chevron1" loCatId="process" qsTypeId="urn:microsoft.com/office/officeart/2005/8/quickstyle/simple1" qsCatId="simple" csTypeId="urn:microsoft.com/office/officeart/2005/8/colors/colorful1" csCatId="colorful" phldr="1"/>
      <dgm:spPr/>
    </dgm:pt>
    <dgm:pt modelId="{737C7265-D75F-4EAE-A725-B6F9A6C4BB34}">
      <dgm:prSet phldrT="[Metin]"/>
      <dgm:spPr/>
      <dgm:t>
        <a:bodyPr/>
        <a:lstStyle/>
        <a:p>
          <a:r>
            <a:rPr lang="tr-TR" dirty="0"/>
            <a:t>Davranışları izleme, duyguları kontrol etme, olumlu ilişkiler kurma ve sürdürme</a:t>
          </a:r>
        </a:p>
      </dgm:t>
    </dgm:pt>
    <dgm:pt modelId="{21E21697-5EE6-481C-9DC1-0AA3118AD261}" type="parTrans" cxnId="{8E51AB8C-2C0E-4388-9560-C553A941FA0C}">
      <dgm:prSet/>
      <dgm:spPr/>
      <dgm:t>
        <a:bodyPr/>
        <a:lstStyle/>
        <a:p>
          <a:endParaRPr lang="tr-TR"/>
        </a:p>
      </dgm:t>
    </dgm:pt>
    <dgm:pt modelId="{4EC8E46A-69AE-409E-8B0F-E27478043C98}" type="sibTrans" cxnId="{8E51AB8C-2C0E-4388-9560-C553A941FA0C}">
      <dgm:prSet/>
      <dgm:spPr/>
      <dgm:t>
        <a:bodyPr/>
        <a:lstStyle/>
        <a:p>
          <a:endParaRPr lang="tr-TR"/>
        </a:p>
      </dgm:t>
    </dgm:pt>
    <dgm:pt modelId="{EABA569C-D6A8-4F83-A3C6-130492AE4B5A}">
      <dgm:prSet phldrT="[Metin]"/>
      <dgm:spPr/>
      <dgm:t>
        <a:bodyPr/>
        <a:lstStyle/>
        <a:p>
          <a:r>
            <a:rPr lang="tr-TR" dirty="0"/>
            <a:t>Sosyal Duygusal Beceri </a:t>
          </a:r>
        </a:p>
        <a:p>
          <a:r>
            <a:rPr lang="tr-TR" dirty="0" err="1"/>
            <a:t>Social-Emotional</a:t>
          </a:r>
          <a:r>
            <a:rPr lang="tr-TR" dirty="0"/>
            <a:t> </a:t>
          </a:r>
          <a:r>
            <a:rPr lang="tr-TR" dirty="0" err="1"/>
            <a:t>Competence</a:t>
          </a:r>
          <a:endParaRPr lang="tr-TR" dirty="0"/>
        </a:p>
      </dgm:t>
    </dgm:pt>
    <dgm:pt modelId="{CA40A197-AA54-49A0-8E1F-A3F8ADA5522F}" type="parTrans" cxnId="{4ECF6CDD-145C-47C0-BD64-C64E61533182}">
      <dgm:prSet/>
      <dgm:spPr/>
      <dgm:t>
        <a:bodyPr/>
        <a:lstStyle/>
        <a:p>
          <a:endParaRPr lang="tr-TR"/>
        </a:p>
      </dgm:t>
    </dgm:pt>
    <dgm:pt modelId="{85125BAA-6958-4AC8-9735-515334A07DBD}" type="sibTrans" cxnId="{4ECF6CDD-145C-47C0-BD64-C64E61533182}">
      <dgm:prSet/>
      <dgm:spPr/>
      <dgm:t>
        <a:bodyPr/>
        <a:lstStyle/>
        <a:p>
          <a:endParaRPr lang="tr-TR"/>
        </a:p>
      </dgm:t>
    </dgm:pt>
    <dgm:pt modelId="{B32E5B1E-0E2D-4028-A265-89A757034D77}">
      <dgm:prSet phldrT="[Metin]" custT="1"/>
      <dgm:spPr/>
      <dgm:t>
        <a:bodyPr/>
        <a:lstStyle/>
        <a:p>
          <a:r>
            <a:rPr lang="tr-TR" sz="2000" b="1" u="sng" dirty="0">
              <a:solidFill>
                <a:schemeClr val="tx1"/>
              </a:solidFill>
            </a:rPr>
            <a:t>Sosyal Duygusal Öğrenme </a:t>
          </a:r>
        </a:p>
        <a:p>
          <a:r>
            <a:rPr lang="tr-TR" sz="1900" dirty="0" err="1"/>
            <a:t>Social</a:t>
          </a:r>
          <a:r>
            <a:rPr lang="tr-TR" sz="1900" dirty="0"/>
            <a:t> </a:t>
          </a:r>
          <a:r>
            <a:rPr lang="tr-TR" sz="1900" dirty="0" err="1"/>
            <a:t>Emotional</a:t>
          </a:r>
          <a:r>
            <a:rPr lang="tr-TR" sz="1900" dirty="0"/>
            <a:t> </a:t>
          </a:r>
          <a:r>
            <a:rPr lang="tr-TR" sz="1900" dirty="0" err="1"/>
            <a:t>Learnimg</a:t>
          </a:r>
          <a:endParaRPr lang="tr-TR" sz="1900" dirty="0"/>
        </a:p>
      </dgm:t>
    </dgm:pt>
    <dgm:pt modelId="{88C5FF6F-FD74-4CD9-AAC7-391AF9CD5F68}" type="parTrans" cxnId="{C514B7EB-F056-46EC-B195-722CEF2750A4}">
      <dgm:prSet/>
      <dgm:spPr/>
      <dgm:t>
        <a:bodyPr/>
        <a:lstStyle/>
        <a:p>
          <a:endParaRPr lang="tr-TR"/>
        </a:p>
      </dgm:t>
    </dgm:pt>
    <dgm:pt modelId="{698ED43D-C64F-4559-8968-CB802163A83D}" type="sibTrans" cxnId="{C514B7EB-F056-46EC-B195-722CEF2750A4}">
      <dgm:prSet/>
      <dgm:spPr/>
      <dgm:t>
        <a:bodyPr/>
        <a:lstStyle/>
        <a:p>
          <a:endParaRPr lang="tr-TR"/>
        </a:p>
      </dgm:t>
    </dgm:pt>
    <dgm:pt modelId="{499CB821-8972-4483-9DFC-5EED78969CF4}" type="pres">
      <dgm:prSet presAssocID="{24106012-B179-4ACA-891E-8E2B543FD6A7}" presName="Name0" presStyleCnt="0">
        <dgm:presLayoutVars>
          <dgm:dir/>
          <dgm:animLvl val="lvl"/>
          <dgm:resizeHandles val="exact"/>
        </dgm:presLayoutVars>
      </dgm:prSet>
      <dgm:spPr/>
    </dgm:pt>
    <dgm:pt modelId="{20561846-0A35-436D-B538-2AE5BA803D39}" type="pres">
      <dgm:prSet presAssocID="{737C7265-D75F-4EAE-A725-B6F9A6C4BB34}" presName="parTxOnly" presStyleLbl="node1" presStyleIdx="0" presStyleCnt="3">
        <dgm:presLayoutVars>
          <dgm:chMax val="0"/>
          <dgm:chPref val="0"/>
          <dgm:bulletEnabled val="1"/>
        </dgm:presLayoutVars>
      </dgm:prSet>
      <dgm:spPr/>
    </dgm:pt>
    <dgm:pt modelId="{A407B80C-769A-4388-A0DA-5D11D7DD4870}" type="pres">
      <dgm:prSet presAssocID="{4EC8E46A-69AE-409E-8B0F-E27478043C98}" presName="parTxOnlySpace" presStyleCnt="0"/>
      <dgm:spPr/>
    </dgm:pt>
    <dgm:pt modelId="{5595A4CC-19B2-44B3-B53F-607249EE7C07}" type="pres">
      <dgm:prSet presAssocID="{EABA569C-D6A8-4F83-A3C6-130492AE4B5A}" presName="parTxOnly" presStyleLbl="node1" presStyleIdx="1" presStyleCnt="3">
        <dgm:presLayoutVars>
          <dgm:chMax val="0"/>
          <dgm:chPref val="0"/>
          <dgm:bulletEnabled val="1"/>
        </dgm:presLayoutVars>
      </dgm:prSet>
      <dgm:spPr/>
    </dgm:pt>
    <dgm:pt modelId="{217E7A69-AB0E-483B-939C-EC9D27EEA42F}" type="pres">
      <dgm:prSet presAssocID="{85125BAA-6958-4AC8-9735-515334A07DBD}" presName="parTxOnlySpace" presStyleCnt="0"/>
      <dgm:spPr/>
    </dgm:pt>
    <dgm:pt modelId="{57607A9B-7F1C-46F0-987B-CF32DF50CE57}" type="pres">
      <dgm:prSet presAssocID="{B32E5B1E-0E2D-4028-A265-89A757034D77}" presName="parTxOnly" presStyleLbl="node1" presStyleIdx="2" presStyleCnt="3">
        <dgm:presLayoutVars>
          <dgm:chMax val="0"/>
          <dgm:chPref val="0"/>
          <dgm:bulletEnabled val="1"/>
        </dgm:presLayoutVars>
      </dgm:prSet>
      <dgm:spPr/>
    </dgm:pt>
  </dgm:ptLst>
  <dgm:cxnLst>
    <dgm:cxn modelId="{39A8F144-3FD7-413C-B8E5-A27D86DDB7B7}" type="presOf" srcId="{B32E5B1E-0E2D-4028-A265-89A757034D77}" destId="{57607A9B-7F1C-46F0-987B-CF32DF50CE57}" srcOrd="0" destOrd="0" presId="urn:microsoft.com/office/officeart/2005/8/layout/chevron1"/>
    <dgm:cxn modelId="{91A2F367-4C09-4CB9-96E2-B27D81E85F43}" type="presOf" srcId="{737C7265-D75F-4EAE-A725-B6F9A6C4BB34}" destId="{20561846-0A35-436D-B538-2AE5BA803D39}" srcOrd="0" destOrd="0" presId="urn:microsoft.com/office/officeart/2005/8/layout/chevron1"/>
    <dgm:cxn modelId="{8E51AB8C-2C0E-4388-9560-C553A941FA0C}" srcId="{24106012-B179-4ACA-891E-8E2B543FD6A7}" destId="{737C7265-D75F-4EAE-A725-B6F9A6C4BB34}" srcOrd="0" destOrd="0" parTransId="{21E21697-5EE6-481C-9DC1-0AA3118AD261}" sibTransId="{4EC8E46A-69AE-409E-8B0F-E27478043C98}"/>
    <dgm:cxn modelId="{09F4A392-5054-4F5E-BD35-A77730D9AF94}" type="presOf" srcId="{24106012-B179-4ACA-891E-8E2B543FD6A7}" destId="{499CB821-8972-4483-9DFC-5EED78969CF4}" srcOrd="0" destOrd="0" presId="urn:microsoft.com/office/officeart/2005/8/layout/chevron1"/>
    <dgm:cxn modelId="{E5783FA8-0814-4F59-A158-7CADFBBFFD8A}" type="presOf" srcId="{EABA569C-D6A8-4F83-A3C6-130492AE4B5A}" destId="{5595A4CC-19B2-44B3-B53F-607249EE7C07}" srcOrd="0" destOrd="0" presId="urn:microsoft.com/office/officeart/2005/8/layout/chevron1"/>
    <dgm:cxn modelId="{4ECF6CDD-145C-47C0-BD64-C64E61533182}" srcId="{24106012-B179-4ACA-891E-8E2B543FD6A7}" destId="{EABA569C-D6A8-4F83-A3C6-130492AE4B5A}" srcOrd="1" destOrd="0" parTransId="{CA40A197-AA54-49A0-8E1F-A3F8ADA5522F}" sibTransId="{85125BAA-6958-4AC8-9735-515334A07DBD}"/>
    <dgm:cxn modelId="{C514B7EB-F056-46EC-B195-722CEF2750A4}" srcId="{24106012-B179-4ACA-891E-8E2B543FD6A7}" destId="{B32E5B1E-0E2D-4028-A265-89A757034D77}" srcOrd="2" destOrd="0" parTransId="{88C5FF6F-FD74-4CD9-AAC7-391AF9CD5F68}" sibTransId="{698ED43D-C64F-4559-8968-CB802163A83D}"/>
    <dgm:cxn modelId="{7B33865D-4599-4AAC-B99B-E3A612EDE790}" type="presParOf" srcId="{499CB821-8972-4483-9DFC-5EED78969CF4}" destId="{20561846-0A35-436D-B538-2AE5BA803D39}" srcOrd="0" destOrd="0" presId="urn:microsoft.com/office/officeart/2005/8/layout/chevron1"/>
    <dgm:cxn modelId="{DAD1886F-2786-41B4-9C03-D560A2FC6E98}" type="presParOf" srcId="{499CB821-8972-4483-9DFC-5EED78969CF4}" destId="{A407B80C-769A-4388-A0DA-5D11D7DD4870}" srcOrd="1" destOrd="0" presId="urn:microsoft.com/office/officeart/2005/8/layout/chevron1"/>
    <dgm:cxn modelId="{9174F8F7-8F82-4F53-8685-4233852DE532}" type="presParOf" srcId="{499CB821-8972-4483-9DFC-5EED78969CF4}" destId="{5595A4CC-19B2-44B3-B53F-607249EE7C07}" srcOrd="2" destOrd="0" presId="urn:microsoft.com/office/officeart/2005/8/layout/chevron1"/>
    <dgm:cxn modelId="{C6671E81-1D57-46D2-B810-FF1EBF6E51E7}" type="presParOf" srcId="{499CB821-8972-4483-9DFC-5EED78969CF4}" destId="{217E7A69-AB0E-483B-939C-EC9D27EEA42F}" srcOrd="3" destOrd="0" presId="urn:microsoft.com/office/officeart/2005/8/layout/chevron1"/>
    <dgm:cxn modelId="{896CED78-DE04-4149-82C0-350A507F9DC1}" type="presParOf" srcId="{499CB821-8972-4483-9DFC-5EED78969CF4}" destId="{57607A9B-7F1C-46F0-987B-CF32DF50CE57}"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106012-B179-4ACA-891E-8E2B543FD6A7}" type="doc">
      <dgm:prSet loTypeId="urn:microsoft.com/office/officeart/2005/8/layout/chevron1" loCatId="process" qsTypeId="urn:microsoft.com/office/officeart/2005/8/quickstyle/simple1" qsCatId="simple" csTypeId="urn:microsoft.com/office/officeart/2005/8/colors/colorful1" csCatId="colorful" phldr="1"/>
      <dgm:spPr/>
    </dgm:pt>
    <dgm:pt modelId="{737C7265-D75F-4EAE-A725-B6F9A6C4BB34}">
      <dgm:prSet phldrT="[Metin]"/>
      <dgm:spPr/>
      <dgm:t>
        <a:bodyPr/>
        <a:lstStyle/>
        <a:p>
          <a:r>
            <a:rPr lang="tr-TR" dirty="0"/>
            <a:t>Alt Beceriler</a:t>
          </a:r>
        </a:p>
      </dgm:t>
    </dgm:pt>
    <dgm:pt modelId="{21E21697-5EE6-481C-9DC1-0AA3118AD261}" type="parTrans" cxnId="{8E51AB8C-2C0E-4388-9560-C553A941FA0C}">
      <dgm:prSet/>
      <dgm:spPr/>
      <dgm:t>
        <a:bodyPr/>
        <a:lstStyle/>
        <a:p>
          <a:endParaRPr lang="tr-TR"/>
        </a:p>
      </dgm:t>
    </dgm:pt>
    <dgm:pt modelId="{4EC8E46A-69AE-409E-8B0F-E27478043C98}" type="sibTrans" cxnId="{8E51AB8C-2C0E-4388-9560-C553A941FA0C}">
      <dgm:prSet/>
      <dgm:spPr/>
      <dgm:t>
        <a:bodyPr/>
        <a:lstStyle/>
        <a:p>
          <a:endParaRPr lang="tr-TR"/>
        </a:p>
      </dgm:t>
    </dgm:pt>
    <dgm:pt modelId="{499CB821-8972-4483-9DFC-5EED78969CF4}" type="pres">
      <dgm:prSet presAssocID="{24106012-B179-4ACA-891E-8E2B543FD6A7}" presName="Name0" presStyleCnt="0">
        <dgm:presLayoutVars>
          <dgm:dir/>
          <dgm:animLvl val="lvl"/>
          <dgm:resizeHandles val="exact"/>
        </dgm:presLayoutVars>
      </dgm:prSet>
      <dgm:spPr/>
    </dgm:pt>
    <dgm:pt modelId="{20561846-0A35-436D-B538-2AE5BA803D39}" type="pres">
      <dgm:prSet presAssocID="{737C7265-D75F-4EAE-A725-B6F9A6C4BB34}" presName="parTxOnly" presStyleLbl="node1" presStyleIdx="0" presStyleCnt="1" custLinFactNeighborX="-4686" custLinFactNeighborY="43580">
        <dgm:presLayoutVars>
          <dgm:chMax val="0"/>
          <dgm:chPref val="0"/>
          <dgm:bulletEnabled val="1"/>
        </dgm:presLayoutVars>
      </dgm:prSet>
      <dgm:spPr/>
    </dgm:pt>
  </dgm:ptLst>
  <dgm:cxnLst>
    <dgm:cxn modelId="{91A2F367-4C09-4CB9-96E2-B27D81E85F43}" type="presOf" srcId="{737C7265-D75F-4EAE-A725-B6F9A6C4BB34}" destId="{20561846-0A35-436D-B538-2AE5BA803D39}" srcOrd="0" destOrd="0" presId="urn:microsoft.com/office/officeart/2005/8/layout/chevron1"/>
    <dgm:cxn modelId="{8E51AB8C-2C0E-4388-9560-C553A941FA0C}" srcId="{24106012-B179-4ACA-891E-8E2B543FD6A7}" destId="{737C7265-D75F-4EAE-A725-B6F9A6C4BB34}" srcOrd="0" destOrd="0" parTransId="{21E21697-5EE6-481C-9DC1-0AA3118AD261}" sibTransId="{4EC8E46A-69AE-409E-8B0F-E27478043C98}"/>
    <dgm:cxn modelId="{09F4A392-5054-4F5E-BD35-A77730D9AF94}" type="presOf" srcId="{24106012-B179-4ACA-891E-8E2B543FD6A7}" destId="{499CB821-8972-4483-9DFC-5EED78969CF4}" srcOrd="0" destOrd="0" presId="urn:microsoft.com/office/officeart/2005/8/layout/chevron1"/>
    <dgm:cxn modelId="{7B33865D-4599-4AAC-B99B-E3A612EDE790}" type="presParOf" srcId="{499CB821-8972-4483-9DFC-5EED78969CF4}" destId="{20561846-0A35-436D-B538-2AE5BA803D39}" srcOrd="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ECCD4B-36F8-4627-AC04-669B8F7CB66A}" type="doc">
      <dgm:prSet loTypeId="urn:microsoft.com/office/officeart/2008/layout/VerticalCurvedList" loCatId="list" qsTypeId="urn:microsoft.com/office/officeart/2005/8/quickstyle/simple1#3" qsCatId="simple" csTypeId="urn:microsoft.com/office/officeart/2005/8/colors/colorful1" csCatId="colorful" phldr="1"/>
      <dgm:spPr/>
      <dgm:t>
        <a:bodyPr/>
        <a:lstStyle/>
        <a:p>
          <a:endParaRPr lang="tr-TR"/>
        </a:p>
      </dgm:t>
    </dgm:pt>
    <dgm:pt modelId="{613B26CE-E22A-4782-A1ED-2E82CA779383}">
      <dgm:prSet phldrT="[Metin]"/>
      <dgm:spPr/>
      <dgm:t>
        <a:bodyPr/>
        <a:lstStyle/>
        <a:p>
          <a:r>
            <a:rPr lang="tr-TR" dirty="0"/>
            <a:t>1. Duygunun farkında olma</a:t>
          </a:r>
        </a:p>
      </dgm:t>
    </dgm:pt>
    <dgm:pt modelId="{ACE0AA26-F8FA-4480-A862-1DA7E8F61769}" type="parTrans" cxnId="{06E3331E-8710-4AE7-80D2-8E2403D26AD9}">
      <dgm:prSet/>
      <dgm:spPr/>
      <dgm:t>
        <a:bodyPr/>
        <a:lstStyle/>
        <a:p>
          <a:endParaRPr lang="tr-TR"/>
        </a:p>
      </dgm:t>
    </dgm:pt>
    <dgm:pt modelId="{B180FD11-1E41-4965-A322-94DFEFBAF6FF}" type="sibTrans" cxnId="{06E3331E-8710-4AE7-80D2-8E2403D26AD9}">
      <dgm:prSet/>
      <dgm:spPr/>
      <dgm:t>
        <a:bodyPr/>
        <a:lstStyle/>
        <a:p>
          <a:endParaRPr lang="tr-TR"/>
        </a:p>
      </dgm:t>
    </dgm:pt>
    <dgm:pt modelId="{F6CB5858-32D5-4D9A-B1DA-9AD2EC3B4DCE}">
      <dgm:prSet phldrT="[Metin]"/>
      <dgm:spPr/>
      <dgm:t>
        <a:bodyPr/>
        <a:lstStyle/>
        <a:p>
          <a:r>
            <a:rPr lang="tr-TR" dirty="0"/>
            <a:t>2. Bir soru ile netleştirmek</a:t>
          </a:r>
        </a:p>
      </dgm:t>
    </dgm:pt>
    <dgm:pt modelId="{D50E5C02-CCA3-407D-89B9-636D40D1273D}" type="parTrans" cxnId="{447EEE55-BE07-4ECB-A02B-42489BDAAF39}">
      <dgm:prSet/>
      <dgm:spPr/>
      <dgm:t>
        <a:bodyPr/>
        <a:lstStyle/>
        <a:p>
          <a:endParaRPr lang="tr-TR"/>
        </a:p>
      </dgm:t>
    </dgm:pt>
    <dgm:pt modelId="{DB18F2D6-8B2A-480E-8546-511990FB17A2}" type="sibTrans" cxnId="{447EEE55-BE07-4ECB-A02B-42489BDAAF39}">
      <dgm:prSet/>
      <dgm:spPr/>
      <dgm:t>
        <a:bodyPr/>
        <a:lstStyle/>
        <a:p>
          <a:endParaRPr lang="tr-TR"/>
        </a:p>
      </dgm:t>
    </dgm:pt>
    <dgm:pt modelId="{F7B61CF4-59E7-4D73-8DE6-696E1F43DEE8}">
      <dgm:prSet phldrT="[Metin]"/>
      <dgm:spPr/>
      <dgm:t>
        <a:bodyPr/>
        <a:lstStyle/>
        <a:p>
          <a:r>
            <a:rPr lang="tr-TR" dirty="0"/>
            <a:t>3. Çocuğun duygusunu doğrulama ve yansıtma</a:t>
          </a:r>
        </a:p>
      </dgm:t>
    </dgm:pt>
    <dgm:pt modelId="{667B7593-E625-4164-A361-6D33C2F7E358}" type="parTrans" cxnId="{418A2731-A30E-4C74-BADC-A92FCE7D9EFE}">
      <dgm:prSet/>
      <dgm:spPr/>
      <dgm:t>
        <a:bodyPr/>
        <a:lstStyle/>
        <a:p>
          <a:endParaRPr lang="tr-TR"/>
        </a:p>
      </dgm:t>
    </dgm:pt>
    <dgm:pt modelId="{338523F6-649A-492F-91B5-43291363C795}" type="sibTrans" cxnId="{418A2731-A30E-4C74-BADC-A92FCE7D9EFE}">
      <dgm:prSet/>
      <dgm:spPr/>
      <dgm:t>
        <a:bodyPr/>
        <a:lstStyle/>
        <a:p>
          <a:endParaRPr lang="tr-TR"/>
        </a:p>
      </dgm:t>
    </dgm:pt>
    <dgm:pt modelId="{C471D6C9-BB64-42D1-874B-8F7526108A4E}">
      <dgm:prSet phldrT="[Metin]"/>
      <dgm:spPr/>
      <dgm:t>
        <a:bodyPr/>
        <a:lstStyle/>
        <a:p>
          <a:r>
            <a:rPr lang="tr-TR" dirty="0"/>
            <a:t>4. Çocuğa, duygusunu anlaması ve ifade etmesi için fırsat tanıma</a:t>
          </a:r>
        </a:p>
      </dgm:t>
    </dgm:pt>
    <dgm:pt modelId="{77CB7C25-870F-4A09-A4CE-027C65A38B68}" type="parTrans" cxnId="{8F1E215C-73F2-4223-A9B4-F6AE05BD392D}">
      <dgm:prSet/>
      <dgm:spPr/>
      <dgm:t>
        <a:bodyPr/>
        <a:lstStyle/>
        <a:p>
          <a:endParaRPr lang="tr-TR"/>
        </a:p>
      </dgm:t>
    </dgm:pt>
    <dgm:pt modelId="{C2B1F4A4-0822-4400-9598-42682C33544A}" type="sibTrans" cxnId="{8F1E215C-73F2-4223-A9B4-F6AE05BD392D}">
      <dgm:prSet/>
      <dgm:spPr/>
      <dgm:t>
        <a:bodyPr/>
        <a:lstStyle/>
        <a:p>
          <a:endParaRPr lang="tr-TR"/>
        </a:p>
      </dgm:t>
    </dgm:pt>
    <dgm:pt modelId="{9349C8CE-7E6F-404D-97BC-059B0BA85D23}">
      <dgm:prSet phldrT="[Metin]"/>
      <dgm:spPr/>
      <dgm:t>
        <a:bodyPr/>
        <a:lstStyle/>
        <a:p>
          <a:r>
            <a:rPr lang="tr-TR" dirty="0"/>
            <a:t>5. Problem çözmesini destekleme/Sınır çizme</a:t>
          </a:r>
        </a:p>
      </dgm:t>
    </dgm:pt>
    <dgm:pt modelId="{7EEF00DD-0184-4311-BCBE-091B72EEB727}" type="parTrans" cxnId="{17D36DEB-8975-4DE8-B48A-560C8A7A7565}">
      <dgm:prSet/>
      <dgm:spPr/>
      <dgm:t>
        <a:bodyPr/>
        <a:lstStyle/>
        <a:p>
          <a:endParaRPr lang="tr-TR"/>
        </a:p>
      </dgm:t>
    </dgm:pt>
    <dgm:pt modelId="{E60D240A-37CF-4E77-A156-ED12651E6D28}" type="sibTrans" cxnId="{17D36DEB-8975-4DE8-B48A-560C8A7A7565}">
      <dgm:prSet/>
      <dgm:spPr/>
      <dgm:t>
        <a:bodyPr/>
        <a:lstStyle/>
        <a:p>
          <a:endParaRPr lang="tr-TR"/>
        </a:p>
      </dgm:t>
    </dgm:pt>
    <dgm:pt modelId="{50EB56F1-57FB-43F0-BAE9-3C708FF3C3DF}" type="pres">
      <dgm:prSet presAssocID="{0DECCD4B-36F8-4627-AC04-669B8F7CB66A}" presName="Name0" presStyleCnt="0">
        <dgm:presLayoutVars>
          <dgm:chMax val="7"/>
          <dgm:chPref val="7"/>
          <dgm:dir/>
        </dgm:presLayoutVars>
      </dgm:prSet>
      <dgm:spPr/>
    </dgm:pt>
    <dgm:pt modelId="{15ACC75D-7380-4C5D-998B-AB22D31AE4CA}" type="pres">
      <dgm:prSet presAssocID="{0DECCD4B-36F8-4627-AC04-669B8F7CB66A}" presName="Name1" presStyleCnt="0"/>
      <dgm:spPr/>
    </dgm:pt>
    <dgm:pt modelId="{E00BD771-9BD4-487F-88AA-022B995D5F96}" type="pres">
      <dgm:prSet presAssocID="{0DECCD4B-36F8-4627-AC04-669B8F7CB66A}" presName="cycle" presStyleCnt="0"/>
      <dgm:spPr/>
    </dgm:pt>
    <dgm:pt modelId="{FE7F12E8-4D76-469D-8258-C4202A185E38}" type="pres">
      <dgm:prSet presAssocID="{0DECCD4B-36F8-4627-AC04-669B8F7CB66A}" presName="srcNode" presStyleLbl="node1" presStyleIdx="0" presStyleCnt="5"/>
      <dgm:spPr/>
    </dgm:pt>
    <dgm:pt modelId="{1AD49D95-0C6E-4752-A369-C910D40A32FA}" type="pres">
      <dgm:prSet presAssocID="{0DECCD4B-36F8-4627-AC04-669B8F7CB66A}" presName="conn" presStyleLbl="parChTrans1D2" presStyleIdx="0" presStyleCnt="1"/>
      <dgm:spPr/>
    </dgm:pt>
    <dgm:pt modelId="{CB884949-A952-4F49-B865-D3F1ACFDECEF}" type="pres">
      <dgm:prSet presAssocID="{0DECCD4B-36F8-4627-AC04-669B8F7CB66A}" presName="extraNode" presStyleLbl="node1" presStyleIdx="0" presStyleCnt="5"/>
      <dgm:spPr/>
    </dgm:pt>
    <dgm:pt modelId="{EBF1E3E9-840C-4B60-8E83-0427DFA018FA}" type="pres">
      <dgm:prSet presAssocID="{0DECCD4B-36F8-4627-AC04-669B8F7CB66A}" presName="dstNode" presStyleLbl="node1" presStyleIdx="0" presStyleCnt="5"/>
      <dgm:spPr/>
    </dgm:pt>
    <dgm:pt modelId="{525DF691-AC1D-4671-94C7-B90570F51C35}" type="pres">
      <dgm:prSet presAssocID="{613B26CE-E22A-4782-A1ED-2E82CA779383}" presName="text_1" presStyleLbl="node1" presStyleIdx="0" presStyleCnt="5">
        <dgm:presLayoutVars>
          <dgm:bulletEnabled val="1"/>
        </dgm:presLayoutVars>
      </dgm:prSet>
      <dgm:spPr/>
    </dgm:pt>
    <dgm:pt modelId="{DBECC6BA-627E-429A-B605-2060D5D4A5CA}" type="pres">
      <dgm:prSet presAssocID="{613B26CE-E22A-4782-A1ED-2E82CA779383}" presName="accent_1" presStyleCnt="0"/>
      <dgm:spPr/>
    </dgm:pt>
    <dgm:pt modelId="{D2A66CB3-089C-48A4-9FF0-16C672B3BA96}" type="pres">
      <dgm:prSet presAssocID="{613B26CE-E22A-4782-A1ED-2E82CA779383}" presName="accentRepeatNode" presStyleLbl="solidFgAcc1" presStyleIdx="0" presStyleCnt="5"/>
      <dgm:spPr/>
    </dgm:pt>
    <dgm:pt modelId="{055A9E6A-78E1-4DC3-A4CC-E5D2A3869552}" type="pres">
      <dgm:prSet presAssocID="{F6CB5858-32D5-4D9A-B1DA-9AD2EC3B4DCE}" presName="text_2" presStyleLbl="node1" presStyleIdx="1" presStyleCnt="5">
        <dgm:presLayoutVars>
          <dgm:bulletEnabled val="1"/>
        </dgm:presLayoutVars>
      </dgm:prSet>
      <dgm:spPr/>
    </dgm:pt>
    <dgm:pt modelId="{A5D72AF6-7E86-46F2-AC09-E98602AF4909}" type="pres">
      <dgm:prSet presAssocID="{F6CB5858-32D5-4D9A-B1DA-9AD2EC3B4DCE}" presName="accent_2" presStyleCnt="0"/>
      <dgm:spPr/>
    </dgm:pt>
    <dgm:pt modelId="{6335ECF5-D6CB-4764-8FFB-E99C29A451E7}" type="pres">
      <dgm:prSet presAssocID="{F6CB5858-32D5-4D9A-B1DA-9AD2EC3B4DCE}" presName="accentRepeatNode" presStyleLbl="solidFgAcc1" presStyleIdx="1" presStyleCnt="5"/>
      <dgm:spPr/>
    </dgm:pt>
    <dgm:pt modelId="{06E4DA03-2807-45AF-9F4E-4C8291E5F530}" type="pres">
      <dgm:prSet presAssocID="{F7B61CF4-59E7-4D73-8DE6-696E1F43DEE8}" presName="text_3" presStyleLbl="node1" presStyleIdx="2" presStyleCnt="5">
        <dgm:presLayoutVars>
          <dgm:bulletEnabled val="1"/>
        </dgm:presLayoutVars>
      </dgm:prSet>
      <dgm:spPr/>
    </dgm:pt>
    <dgm:pt modelId="{08ACFF42-2A46-4875-BFF5-8245581D03E0}" type="pres">
      <dgm:prSet presAssocID="{F7B61CF4-59E7-4D73-8DE6-696E1F43DEE8}" presName="accent_3" presStyleCnt="0"/>
      <dgm:spPr/>
    </dgm:pt>
    <dgm:pt modelId="{66BF7630-01CF-4D1D-B618-063B0B23C6DA}" type="pres">
      <dgm:prSet presAssocID="{F7B61CF4-59E7-4D73-8DE6-696E1F43DEE8}" presName="accentRepeatNode" presStyleLbl="solidFgAcc1" presStyleIdx="2" presStyleCnt="5"/>
      <dgm:spPr/>
    </dgm:pt>
    <dgm:pt modelId="{4537488D-EBC2-458B-BD16-1FDA03FC6655}" type="pres">
      <dgm:prSet presAssocID="{C471D6C9-BB64-42D1-874B-8F7526108A4E}" presName="text_4" presStyleLbl="node1" presStyleIdx="3" presStyleCnt="5">
        <dgm:presLayoutVars>
          <dgm:bulletEnabled val="1"/>
        </dgm:presLayoutVars>
      </dgm:prSet>
      <dgm:spPr/>
    </dgm:pt>
    <dgm:pt modelId="{0A2DCF8F-2D4F-456C-89F3-3C1FB329682C}" type="pres">
      <dgm:prSet presAssocID="{C471D6C9-BB64-42D1-874B-8F7526108A4E}" presName="accent_4" presStyleCnt="0"/>
      <dgm:spPr/>
    </dgm:pt>
    <dgm:pt modelId="{25C03B4E-9CFF-4CC9-97B3-4750D0461F79}" type="pres">
      <dgm:prSet presAssocID="{C471D6C9-BB64-42D1-874B-8F7526108A4E}" presName="accentRepeatNode" presStyleLbl="solidFgAcc1" presStyleIdx="3" presStyleCnt="5"/>
      <dgm:spPr/>
    </dgm:pt>
    <dgm:pt modelId="{347F1743-385E-46B6-9D39-57D819491B7D}" type="pres">
      <dgm:prSet presAssocID="{9349C8CE-7E6F-404D-97BC-059B0BA85D23}" presName="text_5" presStyleLbl="node1" presStyleIdx="4" presStyleCnt="5">
        <dgm:presLayoutVars>
          <dgm:bulletEnabled val="1"/>
        </dgm:presLayoutVars>
      </dgm:prSet>
      <dgm:spPr/>
    </dgm:pt>
    <dgm:pt modelId="{B02ECEAB-02D3-43BD-B1A5-0EFCC87CD346}" type="pres">
      <dgm:prSet presAssocID="{9349C8CE-7E6F-404D-97BC-059B0BA85D23}" presName="accent_5" presStyleCnt="0"/>
      <dgm:spPr/>
    </dgm:pt>
    <dgm:pt modelId="{64CA9BE8-C2F7-4163-AE08-5D90B805CFAC}" type="pres">
      <dgm:prSet presAssocID="{9349C8CE-7E6F-404D-97BC-059B0BA85D23}" presName="accentRepeatNode" presStyleLbl="solidFgAcc1" presStyleIdx="4" presStyleCnt="5"/>
      <dgm:spPr/>
    </dgm:pt>
  </dgm:ptLst>
  <dgm:cxnLst>
    <dgm:cxn modelId="{06E3331E-8710-4AE7-80D2-8E2403D26AD9}" srcId="{0DECCD4B-36F8-4627-AC04-669B8F7CB66A}" destId="{613B26CE-E22A-4782-A1ED-2E82CA779383}" srcOrd="0" destOrd="0" parTransId="{ACE0AA26-F8FA-4480-A862-1DA7E8F61769}" sibTransId="{B180FD11-1E41-4965-A322-94DFEFBAF6FF}"/>
    <dgm:cxn modelId="{7BFE2A28-EF90-4CDC-AFF2-14845CD328A9}" type="presOf" srcId="{C471D6C9-BB64-42D1-874B-8F7526108A4E}" destId="{4537488D-EBC2-458B-BD16-1FDA03FC6655}" srcOrd="0" destOrd="0" presId="urn:microsoft.com/office/officeart/2008/layout/VerticalCurvedList"/>
    <dgm:cxn modelId="{D0926A2F-89BF-49E8-8802-660F48AB48D2}" type="presOf" srcId="{B180FD11-1E41-4965-A322-94DFEFBAF6FF}" destId="{1AD49D95-0C6E-4752-A369-C910D40A32FA}" srcOrd="0" destOrd="0" presId="urn:microsoft.com/office/officeart/2008/layout/VerticalCurvedList"/>
    <dgm:cxn modelId="{418A2731-A30E-4C74-BADC-A92FCE7D9EFE}" srcId="{0DECCD4B-36F8-4627-AC04-669B8F7CB66A}" destId="{F7B61CF4-59E7-4D73-8DE6-696E1F43DEE8}" srcOrd="2" destOrd="0" parTransId="{667B7593-E625-4164-A361-6D33C2F7E358}" sibTransId="{338523F6-649A-492F-91B5-43291363C795}"/>
    <dgm:cxn modelId="{8F1E215C-73F2-4223-A9B4-F6AE05BD392D}" srcId="{0DECCD4B-36F8-4627-AC04-669B8F7CB66A}" destId="{C471D6C9-BB64-42D1-874B-8F7526108A4E}" srcOrd="3" destOrd="0" parTransId="{77CB7C25-870F-4A09-A4CE-027C65A38B68}" sibTransId="{C2B1F4A4-0822-4400-9598-42682C33544A}"/>
    <dgm:cxn modelId="{41A7CB5F-14F8-46A3-A50A-CAB9AC69F915}" type="presOf" srcId="{0DECCD4B-36F8-4627-AC04-669B8F7CB66A}" destId="{50EB56F1-57FB-43F0-BAE9-3C708FF3C3DF}" srcOrd="0" destOrd="0" presId="urn:microsoft.com/office/officeart/2008/layout/VerticalCurvedList"/>
    <dgm:cxn modelId="{EAA45546-2897-4EEC-B58A-B67D4B547041}" type="presOf" srcId="{F7B61CF4-59E7-4D73-8DE6-696E1F43DEE8}" destId="{06E4DA03-2807-45AF-9F4E-4C8291E5F530}" srcOrd="0" destOrd="0" presId="urn:microsoft.com/office/officeart/2008/layout/VerticalCurvedList"/>
    <dgm:cxn modelId="{0737426D-3084-444B-B44D-F63178F3B46A}" type="presOf" srcId="{9349C8CE-7E6F-404D-97BC-059B0BA85D23}" destId="{347F1743-385E-46B6-9D39-57D819491B7D}" srcOrd="0" destOrd="0" presId="urn:microsoft.com/office/officeart/2008/layout/VerticalCurvedList"/>
    <dgm:cxn modelId="{447EEE55-BE07-4ECB-A02B-42489BDAAF39}" srcId="{0DECCD4B-36F8-4627-AC04-669B8F7CB66A}" destId="{F6CB5858-32D5-4D9A-B1DA-9AD2EC3B4DCE}" srcOrd="1" destOrd="0" parTransId="{D50E5C02-CCA3-407D-89B9-636D40D1273D}" sibTransId="{DB18F2D6-8B2A-480E-8546-511990FB17A2}"/>
    <dgm:cxn modelId="{8E3C8256-31F9-41E2-8E9F-C3A7D2DE8825}" type="presOf" srcId="{613B26CE-E22A-4782-A1ED-2E82CA779383}" destId="{525DF691-AC1D-4671-94C7-B90570F51C35}" srcOrd="0" destOrd="0" presId="urn:microsoft.com/office/officeart/2008/layout/VerticalCurvedList"/>
    <dgm:cxn modelId="{58C475D3-CFE6-4EB9-98BE-788E4E7A6F62}" type="presOf" srcId="{F6CB5858-32D5-4D9A-B1DA-9AD2EC3B4DCE}" destId="{055A9E6A-78E1-4DC3-A4CC-E5D2A3869552}" srcOrd="0" destOrd="0" presId="urn:microsoft.com/office/officeart/2008/layout/VerticalCurvedList"/>
    <dgm:cxn modelId="{17D36DEB-8975-4DE8-B48A-560C8A7A7565}" srcId="{0DECCD4B-36F8-4627-AC04-669B8F7CB66A}" destId="{9349C8CE-7E6F-404D-97BC-059B0BA85D23}" srcOrd="4" destOrd="0" parTransId="{7EEF00DD-0184-4311-BCBE-091B72EEB727}" sibTransId="{E60D240A-37CF-4E77-A156-ED12651E6D28}"/>
    <dgm:cxn modelId="{A9BFBEFF-3811-4B77-9DB8-2A67013DCD36}" type="presParOf" srcId="{50EB56F1-57FB-43F0-BAE9-3C708FF3C3DF}" destId="{15ACC75D-7380-4C5D-998B-AB22D31AE4CA}" srcOrd="0" destOrd="0" presId="urn:microsoft.com/office/officeart/2008/layout/VerticalCurvedList"/>
    <dgm:cxn modelId="{03484839-7792-43CC-AFDD-69C3025B2B12}" type="presParOf" srcId="{15ACC75D-7380-4C5D-998B-AB22D31AE4CA}" destId="{E00BD771-9BD4-487F-88AA-022B995D5F96}" srcOrd="0" destOrd="0" presId="urn:microsoft.com/office/officeart/2008/layout/VerticalCurvedList"/>
    <dgm:cxn modelId="{524AE82A-2AD4-4EE0-9654-51121E8C2E7D}" type="presParOf" srcId="{E00BD771-9BD4-487F-88AA-022B995D5F96}" destId="{FE7F12E8-4D76-469D-8258-C4202A185E38}" srcOrd="0" destOrd="0" presId="urn:microsoft.com/office/officeart/2008/layout/VerticalCurvedList"/>
    <dgm:cxn modelId="{48593E32-F116-4137-90E1-083EE2A1D02A}" type="presParOf" srcId="{E00BD771-9BD4-487F-88AA-022B995D5F96}" destId="{1AD49D95-0C6E-4752-A369-C910D40A32FA}" srcOrd="1" destOrd="0" presId="urn:microsoft.com/office/officeart/2008/layout/VerticalCurvedList"/>
    <dgm:cxn modelId="{D345CBE2-386F-465C-9F20-D8CAF0A69512}" type="presParOf" srcId="{E00BD771-9BD4-487F-88AA-022B995D5F96}" destId="{CB884949-A952-4F49-B865-D3F1ACFDECEF}" srcOrd="2" destOrd="0" presId="urn:microsoft.com/office/officeart/2008/layout/VerticalCurvedList"/>
    <dgm:cxn modelId="{692E43F4-9FB9-410A-9419-6C6F238AEBD5}" type="presParOf" srcId="{E00BD771-9BD4-487F-88AA-022B995D5F96}" destId="{EBF1E3E9-840C-4B60-8E83-0427DFA018FA}" srcOrd="3" destOrd="0" presId="urn:microsoft.com/office/officeart/2008/layout/VerticalCurvedList"/>
    <dgm:cxn modelId="{47844A24-AA59-40DE-830D-A5357BB82B81}" type="presParOf" srcId="{15ACC75D-7380-4C5D-998B-AB22D31AE4CA}" destId="{525DF691-AC1D-4671-94C7-B90570F51C35}" srcOrd="1" destOrd="0" presId="urn:microsoft.com/office/officeart/2008/layout/VerticalCurvedList"/>
    <dgm:cxn modelId="{846F6BC5-FFEA-4536-8171-126E8BA1F826}" type="presParOf" srcId="{15ACC75D-7380-4C5D-998B-AB22D31AE4CA}" destId="{DBECC6BA-627E-429A-B605-2060D5D4A5CA}" srcOrd="2" destOrd="0" presId="urn:microsoft.com/office/officeart/2008/layout/VerticalCurvedList"/>
    <dgm:cxn modelId="{8831AA55-5B0D-402E-B841-47AEB869646C}" type="presParOf" srcId="{DBECC6BA-627E-429A-B605-2060D5D4A5CA}" destId="{D2A66CB3-089C-48A4-9FF0-16C672B3BA96}" srcOrd="0" destOrd="0" presId="urn:microsoft.com/office/officeart/2008/layout/VerticalCurvedList"/>
    <dgm:cxn modelId="{EC02D90B-F2E0-45F5-8002-1534236383CF}" type="presParOf" srcId="{15ACC75D-7380-4C5D-998B-AB22D31AE4CA}" destId="{055A9E6A-78E1-4DC3-A4CC-E5D2A3869552}" srcOrd="3" destOrd="0" presId="urn:microsoft.com/office/officeart/2008/layout/VerticalCurvedList"/>
    <dgm:cxn modelId="{8F6AEB7B-1F26-4B63-B11B-B15A700289E8}" type="presParOf" srcId="{15ACC75D-7380-4C5D-998B-AB22D31AE4CA}" destId="{A5D72AF6-7E86-46F2-AC09-E98602AF4909}" srcOrd="4" destOrd="0" presId="urn:microsoft.com/office/officeart/2008/layout/VerticalCurvedList"/>
    <dgm:cxn modelId="{B488ADE1-C120-4D67-B14B-F69A4D65445F}" type="presParOf" srcId="{A5D72AF6-7E86-46F2-AC09-E98602AF4909}" destId="{6335ECF5-D6CB-4764-8FFB-E99C29A451E7}" srcOrd="0" destOrd="0" presId="urn:microsoft.com/office/officeart/2008/layout/VerticalCurvedList"/>
    <dgm:cxn modelId="{3BF1650B-FB4C-4DD7-BC9D-99873C87B9C3}" type="presParOf" srcId="{15ACC75D-7380-4C5D-998B-AB22D31AE4CA}" destId="{06E4DA03-2807-45AF-9F4E-4C8291E5F530}" srcOrd="5" destOrd="0" presId="urn:microsoft.com/office/officeart/2008/layout/VerticalCurvedList"/>
    <dgm:cxn modelId="{E26EF284-8858-41A7-90C6-47132B6EEE53}" type="presParOf" srcId="{15ACC75D-7380-4C5D-998B-AB22D31AE4CA}" destId="{08ACFF42-2A46-4875-BFF5-8245581D03E0}" srcOrd="6" destOrd="0" presId="urn:microsoft.com/office/officeart/2008/layout/VerticalCurvedList"/>
    <dgm:cxn modelId="{B4F3A46B-6B73-4C80-B646-21E0D1F65B06}" type="presParOf" srcId="{08ACFF42-2A46-4875-BFF5-8245581D03E0}" destId="{66BF7630-01CF-4D1D-B618-063B0B23C6DA}" srcOrd="0" destOrd="0" presId="urn:microsoft.com/office/officeart/2008/layout/VerticalCurvedList"/>
    <dgm:cxn modelId="{F3F205BD-AE26-4482-8AA3-11663D3217FC}" type="presParOf" srcId="{15ACC75D-7380-4C5D-998B-AB22D31AE4CA}" destId="{4537488D-EBC2-458B-BD16-1FDA03FC6655}" srcOrd="7" destOrd="0" presId="urn:microsoft.com/office/officeart/2008/layout/VerticalCurvedList"/>
    <dgm:cxn modelId="{E4653D26-0DEB-4E4B-B360-874C833F6AEA}" type="presParOf" srcId="{15ACC75D-7380-4C5D-998B-AB22D31AE4CA}" destId="{0A2DCF8F-2D4F-456C-89F3-3C1FB329682C}" srcOrd="8" destOrd="0" presId="urn:microsoft.com/office/officeart/2008/layout/VerticalCurvedList"/>
    <dgm:cxn modelId="{C956BE9A-43B9-4D1B-B55C-A4CE2D60BA5C}" type="presParOf" srcId="{0A2DCF8F-2D4F-456C-89F3-3C1FB329682C}" destId="{25C03B4E-9CFF-4CC9-97B3-4750D0461F79}" srcOrd="0" destOrd="0" presId="urn:microsoft.com/office/officeart/2008/layout/VerticalCurvedList"/>
    <dgm:cxn modelId="{A595C776-68E6-4922-B465-56B80249B70F}" type="presParOf" srcId="{15ACC75D-7380-4C5D-998B-AB22D31AE4CA}" destId="{347F1743-385E-46B6-9D39-57D819491B7D}" srcOrd="9" destOrd="0" presId="urn:microsoft.com/office/officeart/2008/layout/VerticalCurvedList"/>
    <dgm:cxn modelId="{BA055A78-BB35-4651-8BC0-DB56322960D1}" type="presParOf" srcId="{15ACC75D-7380-4C5D-998B-AB22D31AE4CA}" destId="{B02ECEAB-02D3-43BD-B1A5-0EFCC87CD346}" srcOrd="10" destOrd="0" presId="urn:microsoft.com/office/officeart/2008/layout/VerticalCurvedList"/>
    <dgm:cxn modelId="{157CAA53-4C87-4E67-8937-1D144F68BFDC}" type="presParOf" srcId="{B02ECEAB-02D3-43BD-B1A5-0EFCC87CD346}" destId="{64CA9BE8-C2F7-4163-AE08-5D90B805CFA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61846-0A35-436D-B538-2AE5BA803D39}">
      <dsp:nvSpPr>
        <dsp:cNvPr id="0" name=""/>
        <dsp:cNvSpPr/>
      </dsp:nvSpPr>
      <dsp:spPr>
        <a:xfrm>
          <a:off x="3080" y="1958659"/>
          <a:ext cx="3753370" cy="1501348"/>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dirty="0"/>
            <a:t>Davranışları izleme, duyguları kontrol etme, olumlu ilişkiler kurma ve sürdürme</a:t>
          </a:r>
        </a:p>
      </dsp:txBody>
      <dsp:txXfrm>
        <a:off x="753754" y="1958659"/>
        <a:ext cx="2252022" cy="1501348"/>
      </dsp:txXfrm>
    </dsp:sp>
    <dsp:sp modelId="{5595A4CC-19B2-44B3-B53F-607249EE7C07}">
      <dsp:nvSpPr>
        <dsp:cNvPr id="0" name=""/>
        <dsp:cNvSpPr/>
      </dsp:nvSpPr>
      <dsp:spPr>
        <a:xfrm>
          <a:off x="3381114" y="1958659"/>
          <a:ext cx="3753370" cy="1501348"/>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tr-TR" sz="1900" kern="1200" dirty="0"/>
            <a:t>Sosyal Duygusal Beceri </a:t>
          </a:r>
        </a:p>
        <a:p>
          <a:pPr marL="0" lvl="0" indent="0" algn="ctr" defTabSz="844550">
            <a:lnSpc>
              <a:spcPct val="90000"/>
            </a:lnSpc>
            <a:spcBef>
              <a:spcPct val="0"/>
            </a:spcBef>
            <a:spcAft>
              <a:spcPct val="35000"/>
            </a:spcAft>
            <a:buNone/>
          </a:pPr>
          <a:r>
            <a:rPr lang="tr-TR" sz="1900" kern="1200" dirty="0" err="1"/>
            <a:t>Social-Emotional</a:t>
          </a:r>
          <a:r>
            <a:rPr lang="tr-TR" sz="1900" kern="1200" dirty="0"/>
            <a:t> </a:t>
          </a:r>
          <a:r>
            <a:rPr lang="tr-TR" sz="1900" kern="1200" dirty="0" err="1"/>
            <a:t>Competence</a:t>
          </a:r>
          <a:endParaRPr lang="tr-TR" sz="1900" kern="1200" dirty="0"/>
        </a:p>
      </dsp:txBody>
      <dsp:txXfrm>
        <a:off x="4131788" y="1958659"/>
        <a:ext cx="2252022" cy="1501348"/>
      </dsp:txXfrm>
    </dsp:sp>
    <dsp:sp modelId="{57607A9B-7F1C-46F0-987B-CF32DF50CE57}">
      <dsp:nvSpPr>
        <dsp:cNvPr id="0" name=""/>
        <dsp:cNvSpPr/>
      </dsp:nvSpPr>
      <dsp:spPr>
        <a:xfrm>
          <a:off x="6759148" y="1958659"/>
          <a:ext cx="3753370" cy="1501348"/>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tr-TR" sz="2000" b="1" u="sng" kern="1200" dirty="0">
              <a:solidFill>
                <a:schemeClr val="tx1"/>
              </a:solidFill>
            </a:rPr>
            <a:t>Sosyal Duygusal Öğrenme </a:t>
          </a:r>
        </a:p>
        <a:p>
          <a:pPr marL="0" lvl="0" indent="0" algn="ctr" defTabSz="889000">
            <a:lnSpc>
              <a:spcPct val="90000"/>
            </a:lnSpc>
            <a:spcBef>
              <a:spcPct val="0"/>
            </a:spcBef>
            <a:spcAft>
              <a:spcPct val="35000"/>
            </a:spcAft>
            <a:buNone/>
          </a:pPr>
          <a:r>
            <a:rPr lang="tr-TR" sz="1900" kern="1200" dirty="0" err="1"/>
            <a:t>Social</a:t>
          </a:r>
          <a:r>
            <a:rPr lang="tr-TR" sz="1900" kern="1200" dirty="0"/>
            <a:t> </a:t>
          </a:r>
          <a:r>
            <a:rPr lang="tr-TR" sz="1900" kern="1200" dirty="0" err="1"/>
            <a:t>Emotional</a:t>
          </a:r>
          <a:r>
            <a:rPr lang="tr-TR" sz="1900" kern="1200" dirty="0"/>
            <a:t> </a:t>
          </a:r>
          <a:r>
            <a:rPr lang="tr-TR" sz="1900" kern="1200" dirty="0" err="1"/>
            <a:t>Learnimg</a:t>
          </a:r>
          <a:endParaRPr lang="tr-TR" sz="1900" kern="1200" dirty="0"/>
        </a:p>
      </dsp:txBody>
      <dsp:txXfrm>
        <a:off x="7509822" y="1958659"/>
        <a:ext cx="2252022" cy="15013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61846-0A35-436D-B538-2AE5BA803D39}">
      <dsp:nvSpPr>
        <dsp:cNvPr id="0" name=""/>
        <dsp:cNvSpPr/>
      </dsp:nvSpPr>
      <dsp:spPr>
        <a:xfrm>
          <a:off x="0" y="737"/>
          <a:ext cx="3252216" cy="1300886"/>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018" tIns="46673" rIns="46673" bIns="46673" numCol="1" spcCol="1270" anchor="ctr" anchorCtr="0">
          <a:noAutofit/>
        </a:bodyPr>
        <a:lstStyle/>
        <a:p>
          <a:pPr marL="0" lvl="0" indent="0" algn="ctr" defTabSz="1555750">
            <a:lnSpc>
              <a:spcPct val="90000"/>
            </a:lnSpc>
            <a:spcBef>
              <a:spcPct val="0"/>
            </a:spcBef>
            <a:spcAft>
              <a:spcPct val="35000"/>
            </a:spcAft>
            <a:buNone/>
          </a:pPr>
          <a:r>
            <a:rPr lang="tr-TR" sz="3500" kern="1200" dirty="0"/>
            <a:t>Alt Beceriler</a:t>
          </a:r>
        </a:p>
      </dsp:txBody>
      <dsp:txXfrm>
        <a:off x="650443" y="737"/>
        <a:ext cx="1951330" cy="13008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D49D95-0C6E-4752-A369-C910D40A32FA}">
      <dsp:nvSpPr>
        <dsp:cNvPr id="0" name=""/>
        <dsp:cNvSpPr/>
      </dsp:nvSpPr>
      <dsp:spPr>
        <a:xfrm>
          <a:off x="-4949238" y="-758362"/>
          <a:ext cx="5894415" cy="5894415"/>
        </a:xfrm>
        <a:prstGeom prst="blockArc">
          <a:avLst>
            <a:gd name="adj1" fmla="val 18900000"/>
            <a:gd name="adj2" fmla="val 2700000"/>
            <a:gd name="adj3" fmla="val 366"/>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DF691-AC1D-4671-94C7-B90570F51C35}">
      <dsp:nvSpPr>
        <dsp:cNvPr id="0" name=""/>
        <dsp:cNvSpPr/>
      </dsp:nvSpPr>
      <dsp:spPr>
        <a:xfrm>
          <a:off x="413525" y="273518"/>
          <a:ext cx="9493293" cy="54738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48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t>1. Duygunun farkında olma</a:t>
          </a:r>
        </a:p>
      </dsp:txBody>
      <dsp:txXfrm>
        <a:off x="413525" y="273518"/>
        <a:ext cx="9493293" cy="547386"/>
      </dsp:txXfrm>
    </dsp:sp>
    <dsp:sp modelId="{D2A66CB3-089C-48A4-9FF0-16C672B3BA96}">
      <dsp:nvSpPr>
        <dsp:cNvPr id="0" name=""/>
        <dsp:cNvSpPr/>
      </dsp:nvSpPr>
      <dsp:spPr>
        <a:xfrm>
          <a:off x="71408" y="205094"/>
          <a:ext cx="684232" cy="684232"/>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5A9E6A-78E1-4DC3-A4CC-E5D2A3869552}">
      <dsp:nvSpPr>
        <dsp:cNvPr id="0" name=""/>
        <dsp:cNvSpPr/>
      </dsp:nvSpPr>
      <dsp:spPr>
        <a:xfrm>
          <a:off x="805766" y="1094334"/>
          <a:ext cx="9101052" cy="547386"/>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48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t>2. Bir soru ile netleştirmek</a:t>
          </a:r>
        </a:p>
      </dsp:txBody>
      <dsp:txXfrm>
        <a:off x="805766" y="1094334"/>
        <a:ext cx="9101052" cy="547386"/>
      </dsp:txXfrm>
    </dsp:sp>
    <dsp:sp modelId="{6335ECF5-D6CB-4764-8FFB-E99C29A451E7}">
      <dsp:nvSpPr>
        <dsp:cNvPr id="0" name=""/>
        <dsp:cNvSpPr/>
      </dsp:nvSpPr>
      <dsp:spPr>
        <a:xfrm>
          <a:off x="463649" y="1025911"/>
          <a:ext cx="684232" cy="684232"/>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E4DA03-2807-45AF-9F4E-4C8291E5F530}">
      <dsp:nvSpPr>
        <dsp:cNvPr id="0" name=""/>
        <dsp:cNvSpPr/>
      </dsp:nvSpPr>
      <dsp:spPr>
        <a:xfrm>
          <a:off x="926152" y="1915151"/>
          <a:ext cx="8980666" cy="547386"/>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48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t>3. Çocuğun duygusunu doğrulama ve yansıtma</a:t>
          </a:r>
        </a:p>
      </dsp:txBody>
      <dsp:txXfrm>
        <a:off x="926152" y="1915151"/>
        <a:ext cx="8980666" cy="547386"/>
      </dsp:txXfrm>
    </dsp:sp>
    <dsp:sp modelId="{66BF7630-01CF-4D1D-B618-063B0B23C6DA}">
      <dsp:nvSpPr>
        <dsp:cNvPr id="0" name=""/>
        <dsp:cNvSpPr/>
      </dsp:nvSpPr>
      <dsp:spPr>
        <a:xfrm>
          <a:off x="584036" y="1846728"/>
          <a:ext cx="684232" cy="684232"/>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537488D-EBC2-458B-BD16-1FDA03FC6655}">
      <dsp:nvSpPr>
        <dsp:cNvPr id="0" name=""/>
        <dsp:cNvSpPr/>
      </dsp:nvSpPr>
      <dsp:spPr>
        <a:xfrm>
          <a:off x="805766" y="2735968"/>
          <a:ext cx="9101052" cy="547386"/>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48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t>4. Çocuğa, duygusunu anlaması ve ifade etmesi için fırsat tanıma</a:t>
          </a:r>
        </a:p>
      </dsp:txBody>
      <dsp:txXfrm>
        <a:off x="805766" y="2735968"/>
        <a:ext cx="9101052" cy="547386"/>
      </dsp:txXfrm>
    </dsp:sp>
    <dsp:sp modelId="{25C03B4E-9CFF-4CC9-97B3-4750D0461F79}">
      <dsp:nvSpPr>
        <dsp:cNvPr id="0" name=""/>
        <dsp:cNvSpPr/>
      </dsp:nvSpPr>
      <dsp:spPr>
        <a:xfrm>
          <a:off x="463649" y="2667545"/>
          <a:ext cx="684232" cy="684232"/>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7F1743-385E-46B6-9D39-57D819491B7D}">
      <dsp:nvSpPr>
        <dsp:cNvPr id="0" name=""/>
        <dsp:cNvSpPr/>
      </dsp:nvSpPr>
      <dsp:spPr>
        <a:xfrm>
          <a:off x="413525" y="3556785"/>
          <a:ext cx="9493293" cy="547386"/>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4488" tIns="58420" rIns="58420" bIns="58420" numCol="1" spcCol="1270" anchor="ctr" anchorCtr="0">
          <a:noAutofit/>
        </a:bodyPr>
        <a:lstStyle/>
        <a:p>
          <a:pPr marL="0" lvl="0" indent="0" algn="l" defTabSz="1022350">
            <a:lnSpc>
              <a:spcPct val="90000"/>
            </a:lnSpc>
            <a:spcBef>
              <a:spcPct val="0"/>
            </a:spcBef>
            <a:spcAft>
              <a:spcPct val="35000"/>
            </a:spcAft>
            <a:buNone/>
          </a:pPr>
          <a:r>
            <a:rPr lang="tr-TR" sz="2300" kern="1200" dirty="0"/>
            <a:t>5. Problem çözmesini destekleme/Sınır çizme</a:t>
          </a:r>
        </a:p>
      </dsp:txBody>
      <dsp:txXfrm>
        <a:off x="413525" y="3556785"/>
        <a:ext cx="9493293" cy="547386"/>
      </dsp:txXfrm>
    </dsp:sp>
    <dsp:sp modelId="{64CA9BE8-C2F7-4163-AE08-5D90B805CFAC}">
      <dsp:nvSpPr>
        <dsp:cNvPr id="0" name=""/>
        <dsp:cNvSpPr/>
      </dsp:nvSpPr>
      <dsp:spPr>
        <a:xfrm>
          <a:off x="71408" y="3488362"/>
          <a:ext cx="684232" cy="684232"/>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tr-T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2706" name="Google Shape;365;p2:notes"/>
          <p:cNvSpPr txBox="1">
            <a:spLocks noGrp="1"/>
          </p:cNvSpPr>
          <p:nvPr>
            <p:ph type="body" idx="1"/>
          </p:nvPr>
        </p:nvSpPr>
        <p:spPr/>
        <p:txBody>
          <a:bodyPr/>
          <a:lstStyle/>
          <a:p>
            <a:pPr marL="0" indent="0" eaLnBrk="1" hangingPunct="1">
              <a:buSzPts val="1400"/>
            </a:pPr>
            <a:r>
              <a:rPr lang="tr-TR" altLang="tr-TR" sz="1200" dirty="0">
                <a:latin typeface="Calibri" panose="020F0502020204030204" pitchFamily="34" charset="0"/>
                <a:cs typeface="Arial" panose="020B0604020202020204" pitchFamily="34" charset="0"/>
                <a:sym typeface="Calibri" panose="020F0502020204030204" pitchFamily="34" charset="0"/>
              </a:rPr>
              <a:t>Yap yapma oyunu oynanarak; çocukların sosyal duygusal becerilerine model olmanın önemi üzerine konuşulur.</a:t>
            </a:r>
          </a:p>
        </p:txBody>
      </p:sp>
      <p:sp>
        <p:nvSpPr>
          <p:cNvPr id="72707" name="Google Shape;366;p2: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712772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4" name="Google Shape;89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59591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sz="1200" dirty="0">
                <a:effectLst/>
                <a:latin typeface="Calibri" panose="020F0502020204030204" pitchFamily="34" charset="0"/>
                <a:ea typeface="Calibri" panose="020F0502020204030204" pitchFamily="34" charset="0"/>
                <a:cs typeface="Times New Roman" panose="02020603050405020304" pitchFamily="18" charset="0"/>
              </a:rPr>
              <a:t>(</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Durlak</a:t>
            </a:r>
            <a:r>
              <a:rPr lang="tr-TR" sz="1200" dirty="0">
                <a:effectLst/>
                <a:latin typeface="Calibri" panose="020F0502020204030204" pitchFamily="34" charset="0"/>
                <a:ea typeface="Calibri" panose="020F0502020204030204" pitchFamily="34" charset="0"/>
                <a:cs typeface="Times New Roman" panose="02020603050405020304" pitchFamily="18" charset="0"/>
              </a:rPr>
              <a:t> vd.,2011; Horan, 2022;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Havighurst</a:t>
            </a:r>
            <a:r>
              <a:rPr lang="tr-TR" sz="1200" dirty="0">
                <a:effectLst/>
                <a:latin typeface="Calibri" panose="020F0502020204030204" pitchFamily="34" charset="0"/>
                <a:ea typeface="Calibri" panose="020F0502020204030204" pitchFamily="34" charset="0"/>
                <a:cs typeface="Times New Roman" panose="02020603050405020304" pitchFamily="18" charset="0"/>
              </a:rPr>
              <a:t> ve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Harley</a:t>
            </a:r>
            <a:r>
              <a:rPr lang="tr-TR" sz="1200" dirty="0">
                <a:effectLst/>
                <a:latin typeface="Calibri" panose="020F0502020204030204" pitchFamily="34" charset="0"/>
                <a:ea typeface="Calibri" panose="020F0502020204030204" pitchFamily="34" charset="0"/>
                <a:cs typeface="Times New Roman" panose="02020603050405020304" pitchFamily="18" charset="0"/>
              </a:rPr>
              <a:t>, 2007;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Wang</a:t>
            </a:r>
            <a:r>
              <a:rPr lang="tr-TR" sz="1200" dirty="0">
                <a:effectLst/>
                <a:latin typeface="Calibri" panose="020F0502020204030204" pitchFamily="34" charset="0"/>
                <a:ea typeface="Calibri" panose="020F0502020204030204" pitchFamily="34" charset="0"/>
                <a:cs typeface="Times New Roman" panose="02020603050405020304" pitchFamily="18" charset="0"/>
              </a:rPr>
              <a:t> vd., 2019; TÜSİAD, 2019; OECD, 2019; 2021).</a:t>
            </a:r>
            <a:endParaRPr lang="tr-TR" dirty="0"/>
          </a:p>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15</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173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sz="1200" dirty="0">
                <a:effectLst/>
                <a:latin typeface="Calibri" panose="020F0502020204030204" pitchFamily="34" charset="0"/>
                <a:ea typeface="Calibri" panose="020F0502020204030204" pitchFamily="34" charset="0"/>
                <a:cs typeface="Times New Roman" panose="02020603050405020304" pitchFamily="18" charset="0"/>
              </a:rPr>
              <a:t>(</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Durlak</a:t>
            </a:r>
            <a:r>
              <a:rPr lang="tr-TR" sz="1200" dirty="0">
                <a:effectLst/>
                <a:latin typeface="Calibri" panose="020F0502020204030204" pitchFamily="34" charset="0"/>
                <a:ea typeface="Calibri" panose="020F0502020204030204" pitchFamily="34" charset="0"/>
                <a:cs typeface="Times New Roman" panose="02020603050405020304" pitchFamily="18" charset="0"/>
              </a:rPr>
              <a:t> vd.,2011; Horan, 2022;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Havighurst</a:t>
            </a:r>
            <a:r>
              <a:rPr lang="tr-TR" sz="1200" dirty="0">
                <a:effectLst/>
                <a:latin typeface="Calibri" panose="020F0502020204030204" pitchFamily="34" charset="0"/>
                <a:ea typeface="Calibri" panose="020F0502020204030204" pitchFamily="34" charset="0"/>
                <a:cs typeface="Times New Roman" panose="02020603050405020304" pitchFamily="18" charset="0"/>
              </a:rPr>
              <a:t> ve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Harley</a:t>
            </a:r>
            <a:r>
              <a:rPr lang="tr-TR" sz="1200" dirty="0">
                <a:effectLst/>
                <a:latin typeface="Calibri" panose="020F0502020204030204" pitchFamily="34" charset="0"/>
                <a:ea typeface="Calibri" panose="020F0502020204030204" pitchFamily="34" charset="0"/>
                <a:cs typeface="Times New Roman" panose="02020603050405020304" pitchFamily="18" charset="0"/>
              </a:rPr>
              <a:t>, 2007; </a:t>
            </a:r>
            <a:r>
              <a:rPr lang="tr-TR" sz="1200" dirty="0" err="1">
                <a:effectLst/>
                <a:latin typeface="Calibri" panose="020F0502020204030204" pitchFamily="34" charset="0"/>
                <a:ea typeface="Calibri" panose="020F0502020204030204" pitchFamily="34" charset="0"/>
                <a:cs typeface="Times New Roman" panose="02020603050405020304" pitchFamily="18" charset="0"/>
              </a:rPr>
              <a:t>Wang</a:t>
            </a:r>
            <a:r>
              <a:rPr lang="tr-TR" sz="1200" dirty="0">
                <a:effectLst/>
                <a:latin typeface="Calibri" panose="020F0502020204030204" pitchFamily="34" charset="0"/>
                <a:ea typeface="Calibri" panose="020F0502020204030204" pitchFamily="34" charset="0"/>
                <a:cs typeface="Times New Roman" panose="02020603050405020304" pitchFamily="18" charset="0"/>
              </a:rPr>
              <a:t> vd., 2019; TÜSİAD, 2019; OECD, 2019; 2021).</a:t>
            </a:r>
            <a:endParaRPr lang="tr-TR" dirty="0"/>
          </a:p>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16</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5252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3" name="Google Shape;9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6" name="Google Shape;92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19</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2224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Isınma: 7 gönüllü seçilir, her biri yaşamın bir dönemini canlandırır ve rol oynama bitiminde o döneme özgü temel ihtiyaçların ve gerekli sosyal duygusal becerilerin neler olduğu tartışılır.</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21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3311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1" name="Google Shape;9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2" name="Google Shape;95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tr-TR" altLang="tr-TR" sz="1200" dirty="0">
                <a:latin typeface="Calibri" panose="020F0502020204030204" pitchFamily="34" charset="0"/>
                <a:cs typeface="Arial" panose="020B0604020202020204" pitchFamily="34" charset="0"/>
                <a:sym typeface="Calibri" panose="020F0502020204030204" pitchFamily="34" charset="0"/>
              </a:rPr>
              <a:t>Yap yapma oyunu oynanarak; çocukların sosyal duygusal becerilerine model olmanın önemi üzerine konuşulur.</a:t>
            </a:r>
          </a:p>
          <a:p>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4</a:t>
            </a:fld>
            <a:endParaRPr lang="tr-T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2558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8" name="Google Shape;104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9" name="Google Shape;109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99" name="Google Shape;109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89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c42db61ec_456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Clr>
                <a:schemeClr val="dk1"/>
              </a:buClr>
              <a:buSzPts val="1100"/>
              <a:buNone/>
            </a:pPr>
            <a:r>
              <a:rPr lang="en-US" sz="1200" b="0" i="0" u="none" strike="noStrike" cap="none" dirty="0">
                <a:solidFill>
                  <a:schemeClr val="dk1"/>
                </a:solidFill>
                <a:latin typeface="Calibri"/>
                <a:ea typeface="Calibri"/>
                <a:cs typeface="Calibri"/>
                <a:sym typeface="Calibri"/>
              </a:rPr>
              <a:t>The CASEL 5 can be taught and applied at various developmental stages from childhood to adulthood and across diverse cultural contexts. Many school districts, states, and countries have used the CASEL 5 to establish preschool to high school learning standards and competencies that articulate what students should know and be able to do for academic success, school and civic engagement, health and wellness, and fulfilling careers. </a:t>
            </a:r>
            <a:endParaRPr dirty="0">
              <a:solidFill>
                <a:schemeClr val="dk1"/>
              </a:solidFill>
            </a:endParaRPr>
          </a:p>
          <a:p>
            <a:pPr marL="457200" lvl="0" indent="-228600" algn="l" rtl="0">
              <a:lnSpc>
                <a:spcPct val="100000"/>
              </a:lnSpc>
              <a:spcBef>
                <a:spcPts val="0"/>
              </a:spcBef>
              <a:spcAft>
                <a:spcPts val="0"/>
              </a:spcAft>
              <a:buClr>
                <a:schemeClr val="dk1"/>
              </a:buClr>
              <a:buSzPts val="1100"/>
              <a:buNone/>
            </a:pP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Updated descriptions of competencies and added additional bulleted examples to reflect the growing research and more inclusive understanding of competence development and SEL as a lever for equity and excellence</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Includes attention to children, adolescents, and adults</a:t>
            </a:r>
            <a:endParaRPr dirty="0">
              <a:solidFill>
                <a:schemeClr val="dk1"/>
              </a:solidFill>
            </a:endParaRPr>
          </a:p>
          <a:p>
            <a:pPr marL="457200" lvl="0" indent="-298450" algn="l" rtl="0">
              <a:lnSpc>
                <a:spcPct val="100000"/>
              </a:lnSpc>
              <a:spcBef>
                <a:spcPts val="0"/>
              </a:spcBef>
              <a:spcAft>
                <a:spcPts val="0"/>
              </a:spcAft>
              <a:buClr>
                <a:schemeClr val="dk1"/>
              </a:buClr>
              <a:buSzPts val="1100"/>
              <a:buChar char="●"/>
            </a:pPr>
            <a:r>
              <a:rPr lang="en-US" dirty="0">
                <a:solidFill>
                  <a:schemeClr val="dk1"/>
                </a:solidFill>
              </a:rPr>
              <a:t>Note that bullets are examples not exhaustive</a:t>
            </a:r>
            <a:endParaRPr dirty="0">
              <a:solidFill>
                <a:schemeClr val="dk1"/>
              </a:solidFill>
            </a:endParaRPr>
          </a:p>
          <a:p>
            <a:pPr marL="0" lvl="0" indent="0" algn="l" rtl="0">
              <a:lnSpc>
                <a:spcPct val="100000"/>
              </a:lnSpc>
              <a:spcBef>
                <a:spcPts val="0"/>
              </a:spcBef>
              <a:spcAft>
                <a:spcPts val="0"/>
              </a:spcAft>
              <a:buSzPts val="1400"/>
              <a:buNone/>
            </a:pPr>
            <a:endParaRPr dirty="0"/>
          </a:p>
        </p:txBody>
      </p:sp>
      <p:sp>
        <p:nvSpPr>
          <p:cNvPr id="389" name="Google Shape;389;g9c42db61ec_456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9c42db61ec_456_1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solidFill>
                  <a:schemeClr val="dk1"/>
                </a:solidFill>
              </a:rPr>
              <a:t>Self Awareness: which includes, for example, how we understand our cultural and linguistic assets, as well as our prejudices and biases </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98" name="Google Shape;398;g9c42db61ec_456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c42db61ec_456_2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US">
                <a:solidFill>
                  <a:schemeClr val="dk1"/>
                </a:solidFill>
              </a:rPr>
              <a:t>Self Management: which includes how we set both personal and collective goals and take collective action to effect change</a:t>
            </a:r>
            <a:endParaRPr b="1">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07" name="Google Shape;407;g9c42db61ec_456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9c42db61ec_456_3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US">
                <a:solidFill>
                  <a:schemeClr val="dk1"/>
                </a:solidFill>
              </a:rPr>
              <a:t>Social Awareness: which includes how we understand diverse social norms, including unjust ones, and understand the systemic influences on our behaviors</a:t>
            </a:r>
            <a:endParaRPr>
              <a:solidFill>
                <a:schemeClr val="dk1"/>
              </a:solidFil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417" name="Google Shape;417;g9c42db61ec_456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9c42db61ec_456_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US" dirty="0">
                <a:solidFill>
                  <a:schemeClr val="dk1"/>
                </a:solidFill>
              </a:rPr>
              <a:t>Relationship skills: which includes how we demonstrate cultural competency and stand up for the rights of others </a:t>
            </a:r>
            <a:endParaRPr dirty="0">
              <a:solidFill>
                <a:schemeClr val="dk1"/>
              </a:solidFil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Collaborating</a:t>
            </a:r>
            <a:endParaRPr dirty="0"/>
          </a:p>
          <a:p>
            <a:pPr marL="0" lvl="0" indent="0" algn="l" rtl="0">
              <a:lnSpc>
                <a:spcPct val="100000"/>
              </a:lnSpc>
              <a:spcBef>
                <a:spcPts val="0"/>
              </a:spcBef>
              <a:spcAft>
                <a:spcPts val="0"/>
              </a:spcAft>
              <a:buSzPts val="1400"/>
              <a:buNone/>
            </a:pPr>
            <a:r>
              <a:rPr lang="en-US" dirty="0"/>
              <a:t>Good relationships</a:t>
            </a:r>
            <a:endParaRPr dirty="0"/>
          </a:p>
          <a:p>
            <a:pPr marL="0" lvl="0" indent="0" algn="l" rtl="0">
              <a:lnSpc>
                <a:spcPct val="100000"/>
              </a:lnSpc>
              <a:spcBef>
                <a:spcPts val="0"/>
              </a:spcBef>
              <a:spcAft>
                <a:spcPts val="0"/>
              </a:spcAft>
              <a:buSzPts val="1400"/>
              <a:buNone/>
            </a:pPr>
            <a:r>
              <a:rPr lang="en-US" dirty="0"/>
              <a:t>Managing conflict</a:t>
            </a:r>
            <a:endParaRPr dirty="0"/>
          </a:p>
          <a:p>
            <a:pPr marL="0" lvl="0" indent="0" algn="l" rtl="0">
              <a:lnSpc>
                <a:spcPct val="100000"/>
              </a:lnSpc>
              <a:spcBef>
                <a:spcPts val="0"/>
              </a:spcBef>
              <a:spcAft>
                <a:spcPts val="0"/>
              </a:spcAft>
              <a:buSzPts val="1400"/>
              <a:buNone/>
            </a:pPr>
            <a:r>
              <a:rPr lang="en-US" dirty="0"/>
              <a:t>Showing leadership</a:t>
            </a:r>
            <a:endParaRPr dirty="0"/>
          </a:p>
          <a:p>
            <a:pPr marL="0" lvl="0" indent="0" algn="l" rtl="0">
              <a:lnSpc>
                <a:spcPct val="100000"/>
              </a:lnSpc>
              <a:spcBef>
                <a:spcPts val="0"/>
              </a:spcBef>
              <a:spcAft>
                <a:spcPts val="0"/>
              </a:spcAft>
              <a:buSzPts val="1400"/>
              <a:buNone/>
            </a:pPr>
            <a:r>
              <a:rPr lang="en-US" dirty="0"/>
              <a:t>seeking/offering help</a:t>
            </a:r>
            <a:endParaRPr dirty="0"/>
          </a:p>
          <a:p>
            <a:pPr marL="0" lvl="0" indent="0" algn="l" rtl="0">
              <a:lnSpc>
                <a:spcPct val="100000"/>
              </a:lnSpc>
              <a:spcBef>
                <a:spcPts val="0"/>
              </a:spcBef>
              <a:spcAft>
                <a:spcPts val="0"/>
              </a:spcAft>
              <a:buSzPts val="1400"/>
              <a:buNone/>
            </a:pPr>
            <a:r>
              <a:rPr lang="en-US" dirty="0"/>
              <a:t>Standing up for rights of others</a:t>
            </a:r>
            <a:endParaRPr dirty="0"/>
          </a:p>
        </p:txBody>
      </p:sp>
      <p:sp>
        <p:nvSpPr>
          <p:cNvPr id="427" name="Google Shape;427;g9c42db61ec_456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9c42db61ec_456_5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Clr>
                <a:schemeClr val="dk1"/>
              </a:buClr>
              <a:buSzPts val="1100"/>
              <a:buChar char="●"/>
            </a:pPr>
            <a:r>
              <a:rPr lang="en-US">
                <a:solidFill>
                  <a:schemeClr val="dk1"/>
                </a:solidFill>
              </a:rPr>
              <a:t>Responsible decision-making: which includes how we work toward solutions to personal or social problems, and how we support collective well-being </a:t>
            </a:r>
            <a:endParaRPr>
              <a:solidFill>
                <a:schemeClr val="dk1"/>
              </a:solidFill>
            </a:endParaRPr>
          </a:p>
          <a:p>
            <a:pPr marL="0" lvl="0" indent="0" algn="l" rtl="0">
              <a:lnSpc>
                <a:spcPct val="100000"/>
              </a:lnSpc>
              <a:spcBef>
                <a:spcPts val="0"/>
              </a:spcBef>
              <a:spcAft>
                <a:spcPts val="0"/>
              </a:spcAft>
              <a:buSzPts val="1400"/>
              <a:buNone/>
            </a:pPr>
            <a:endParaRPr/>
          </a:p>
        </p:txBody>
      </p:sp>
      <p:sp>
        <p:nvSpPr>
          <p:cNvPr id="437" name="Google Shape;437;g9c42db61ec_456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Örnek görsel üzerinden aileler açısından karnenin sol ve sağ tarafının ne derece önem taşıdığı tartışılır.</a:t>
            </a:r>
            <a:endParaRPr dirty="0"/>
          </a:p>
        </p:txBody>
      </p:sp>
      <p:sp>
        <p:nvSpPr>
          <p:cNvPr id="826" name="Google Shape;82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9c42db61ec_461_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dirty="0"/>
              <a:t>Rings/settings</a:t>
            </a:r>
            <a:endParaRPr b="1" dirty="0"/>
          </a:p>
          <a:p>
            <a:pPr marL="457200" lvl="0" indent="-298450" algn="l" rtl="0">
              <a:lnSpc>
                <a:spcPct val="115000"/>
              </a:lnSpc>
              <a:spcBef>
                <a:spcPts val="1200"/>
              </a:spcBef>
              <a:spcAft>
                <a:spcPts val="0"/>
              </a:spcAft>
              <a:buSzPts val="1100"/>
              <a:buChar char="●"/>
            </a:pPr>
            <a:r>
              <a:rPr lang="en-US" dirty="0"/>
              <a:t>These competencies are not developed inside a vacuum but our learning and development is shaped by our interactions, relationships, and environments. </a:t>
            </a:r>
            <a:endParaRPr sz="1050" dirty="0">
              <a:solidFill>
                <a:srgbClr val="3C4043"/>
              </a:solidFill>
              <a:highlight>
                <a:srgbClr val="FFFFFF"/>
              </a:highlight>
              <a:latin typeface="Roboto"/>
              <a:ea typeface="Roboto"/>
              <a:cs typeface="Roboto"/>
              <a:sym typeface="Roboto"/>
            </a:endParaRPr>
          </a:p>
          <a:p>
            <a:pPr marL="457200" lvl="0" indent="-298450" algn="l" rtl="0">
              <a:lnSpc>
                <a:spcPct val="115000"/>
              </a:lnSpc>
              <a:spcBef>
                <a:spcPts val="0"/>
              </a:spcBef>
              <a:spcAft>
                <a:spcPts val="0"/>
              </a:spcAft>
              <a:buSzPts val="1100"/>
              <a:buChar char="●"/>
            </a:pPr>
            <a:r>
              <a:rPr lang="en-US" dirty="0"/>
              <a:t>This is why CASEL’s framework also emphasizes the role of settings and authentic school-family-community partnerships that coordinate practices across learning environments. </a:t>
            </a:r>
            <a:endParaRPr dirty="0"/>
          </a:p>
          <a:p>
            <a:pPr marL="457200" lvl="0" indent="-298450" algn="l" rtl="0">
              <a:lnSpc>
                <a:spcPct val="115000"/>
              </a:lnSpc>
              <a:spcBef>
                <a:spcPts val="0"/>
              </a:spcBef>
              <a:spcAft>
                <a:spcPts val="0"/>
              </a:spcAft>
              <a:buSzPts val="1100"/>
              <a:buChar char="●"/>
            </a:pPr>
            <a:r>
              <a:rPr lang="en-US" dirty="0"/>
              <a:t>While the core competencies have received more focus, we really want to make sure people are using the whole framework and are trying to elevate the importance of these rings, which represent the settings where students live and learn. </a:t>
            </a:r>
            <a:endParaRPr dirty="0"/>
          </a:p>
          <a:p>
            <a:pPr marL="457200" lvl="0" indent="-298450" algn="l" rtl="0">
              <a:lnSpc>
                <a:spcPct val="115000"/>
              </a:lnSpc>
              <a:spcBef>
                <a:spcPts val="0"/>
              </a:spcBef>
              <a:spcAft>
                <a:spcPts val="0"/>
              </a:spcAft>
              <a:buSzPts val="1100"/>
              <a:buChar char="●"/>
            </a:pPr>
            <a:r>
              <a:rPr lang="en-US" dirty="0"/>
              <a:t>First, it’s important to understand that these settings are part of broader context of systems with inherent inequities based on race and other factors. SEL offers a way for adults and students to acknowledge and respond to these inequities.</a:t>
            </a:r>
            <a:endParaRPr dirty="0"/>
          </a:p>
          <a:p>
            <a:pPr marL="0" lvl="0" indent="0" algn="l" rtl="0">
              <a:lnSpc>
                <a:spcPct val="100000"/>
              </a:lnSpc>
              <a:spcBef>
                <a:spcPts val="1200"/>
              </a:spcBef>
              <a:spcAft>
                <a:spcPts val="0"/>
              </a:spcAft>
              <a:buSzPts val="1400"/>
              <a:buNone/>
            </a:pPr>
            <a:endParaRPr dirty="0"/>
          </a:p>
        </p:txBody>
      </p:sp>
      <p:sp>
        <p:nvSpPr>
          <p:cNvPr id="447" name="Google Shape;447;g9c42db61ec_46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34975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tr-TR" dirty="0"/>
              <a:t>Görüldüğü gibi, kız ve erkek öğrencilerin sosyal ve duygusal beceri puan ortalamaları arasındaki farklar becerilere göre önemli değişimler göstermektedir. Kız öğrenciler özellikle görev performansı, iş birliği ve açık fikirlilik becerilerinde daha yüksek ortalama puanlara sahip iken erkek öğrencilerin duygu düzenleme ve başkalarıyla etkileşimde olma becerilerindeki ortalama puanları daha yüksektir. </a:t>
            </a:r>
            <a:endParaRPr dirty="0"/>
          </a:p>
        </p:txBody>
      </p:sp>
      <p:sp>
        <p:nvSpPr>
          <p:cNvPr id="991" name="Google Shape;9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0" name="Google Shape;100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0" name="Google Shape;10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19" name="Google Shape;101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8" name="Google Shape;10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p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53" name="Google Shape;2653;p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dirty="0"/>
              <a:t>Grubun en genç üyesi belirlenir; sonra tüm gruba bu genç ne yapabilir sorusu sorulur; mümkün olan en olumlu yanıt gelene kadar beklenir; nedenleri sorulur; yanıtın benlik saygısı ile ilişkisi tartışılır; yapabilecekleri ile ilgili olarak anksiyete düzeyi sorulur ortadaki kişiye; bilmek ve yapacak gücü bulmak; duygu düşünce davranış ilişkisi </a:t>
            </a:r>
            <a:r>
              <a:rPr lang="tr-TR" dirty="0" err="1"/>
              <a:t>vb</a:t>
            </a:r>
            <a:r>
              <a:rPr lang="tr-TR" dirty="0"/>
              <a:t> kavramlar üzerinden önceki günlerin genel bir değerlendirmesi yapılır. bu noktada çocuklara geribildirim verirken çocukların yapabildikleri üzerinden gitmeye önem vermek hakkında konuşulur. </a:t>
            </a:r>
            <a:r>
              <a:rPr lang="tr-TR" dirty="0" err="1"/>
              <a:t>Videogeribildirimlerin</a:t>
            </a:r>
            <a:r>
              <a:rPr lang="tr-TR" dirty="0"/>
              <a:t> önemi açıklanır.</a:t>
            </a:r>
            <a:endParaRPr dirty="0"/>
          </a:p>
        </p:txBody>
      </p:sp>
      <p:sp>
        <p:nvSpPr>
          <p:cNvPr id="2654" name="Google Shape;2654;p1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tr-TR" sz="1200" b="0" i="0" u="none" strike="noStrike" cap="none">
                <a:solidFill>
                  <a:srgbClr val="000000"/>
                </a:solidFill>
                <a:latin typeface="Arial"/>
                <a:ea typeface="Arial"/>
                <a:cs typeface="Arial"/>
                <a:sym typeface="Arial"/>
              </a:rPr>
              <a:t>52</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4877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1" name="Google Shape;108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3" name="Google Shape;8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7" name="Google Shape;114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56" name="Google Shape;11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tr-TR" dirty="0" err="1"/>
              <a:t>Ciucci</a:t>
            </a:r>
            <a:r>
              <a:rPr lang="tr-TR" dirty="0"/>
              <a:t>, </a:t>
            </a:r>
            <a:r>
              <a:rPr lang="tr-TR" dirty="0" err="1"/>
              <a:t>Baroncelli</a:t>
            </a:r>
            <a:r>
              <a:rPr lang="tr-TR" dirty="0"/>
              <a:t> ve </a:t>
            </a:r>
            <a:r>
              <a:rPr lang="tr-TR" dirty="0" err="1"/>
              <a:t>Toselli</a:t>
            </a:r>
            <a:r>
              <a:rPr lang="tr-TR" dirty="0"/>
              <a:t> (2015) bu durumu, öğretmenlerin duygularını mesleki ve etik normları uygulamak üzere bilinçli olarak kullanan duygu işçileri (</a:t>
            </a:r>
            <a:r>
              <a:rPr lang="tr-TR" dirty="0" err="1"/>
              <a:t>emotion</a:t>
            </a:r>
            <a:r>
              <a:rPr lang="tr-TR" dirty="0"/>
              <a:t> </a:t>
            </a:r>
            <a:r>
              <a:rPr lang="tr-TR" dirty="0" err="1"/>
              <a:t>labour</a:t>
            </a:r>
            <a:r>
              <a:rPr lang="tr-TR" dirty="0"/>
              <a:t>) oldukları şeklinde yorumlamaktadır. </a:t>
            </a:r>
            <a:endParaRPr dirty="0"/>
          </a:p>
          <a:p>
            <a:pPr marL="0" lvl="0" indent="0" algn="l" rtl="0">
              <a:spcBef>
                <a:spcPts val="0"/>
              </a:spcBef>
              <a:spcAft>
                <a:spcPts val="0"/>
              </a:spcAft>
              <a:buClr>
                <a:schemeClr val="dk1"/>
              </a:buClr>
              <a:buSzPts val="1200"/>
              <a:buFont typeface="Calibri"/>
              <a:buNone/>
            </a:pPr>
            <a:endParaRPr dirty="0"/>
          </a:p>
        </p:txBody>
      </p:sp>
      <p:sp>
        <p:nvSpPr>
          <p:cNvPr id="1166" name="Google Shape;116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tr-TR"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76" name="Google Shape;117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89" name="Google Shape;118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95572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9517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5668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0" name="Google Shape;92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829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3966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ayt Resmi Yer Tutucusu 1"/>
          <p:cNvSpPr>
            <a:spLocks noGrp="1" noRot="1" noChangeAspect="1" noTextEdit="1"/>
          </p:cNvSpPr>
          <p:nvPr>
            <p:ph type="sldImg"/>
          </p:nvPr>
        </p:nvSpPr>
        <p:spPr bwMode="auto">
          <a:noFill/>
          <a:ln>
            <a:solidFill>
              <a:srgbClr val="000000"/>
            </a:solidFill>
            <a:miter lim="800000"/>
            <a:headEnd/>
            <a:tailEnd/>
          </a:ln>
        </p:spPr>
      </p:sp>
      <p:sp>
        <p:nvSpPr>
          <p:cNvPr id="79875"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a:p>
        </p:txBody>
      </p:sp>
      <p:sp>
        <p:nvSpPr>
          <p:cNvPr id="79876"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6E969F-3F0B-4544-9CD0-C4C2A456890E}" type="slidenum">
              <a:rPr lang="tr-TR" altLang="tr-TR" smtClean="0">
                <a:cs typeface="Arial" charset="0"/>
              </a:rPr>
              <a:pPr fontAlgn="base">
                <a:spcBef>
                  <a:spcPct val="0"/>
                </a:spcBef>
                <a:spcAft>
                  <a:spcPct val="0"/>
                </a:spcAft>
              </a:pPr>
              <a:t>68</a:t>
            </a:fld>
            <a:endParaRPr lang="tr-TR" altLang="tr-TR">
              <a:cs typeface="Arial"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ayt Resmi Yer Tutucusu 1"/>
          <p:cNvSpPr>
            <a:spLocks noGrp="1" noRot="1" noChangeAspect="1" noTextEdit="1"/>
          </p:cNvSpPr>
          <p:nvPr>
            <p:ph type="sldImg"/>
          </p:nvPr>
        </p:nvSpPr>
        <p:spPr bwMode="auto">
          <a:noFill/>
          <a:ln>
            <a:solidFill>
              <a:srgbClr val="000000"/>
            </a:solidFill>
            <a:miter lim="800000"/>
            <a:headEnd/>
            <a:tailEnd/>
          </a:ln>
        </p:spPr>
      </p:sp>
      <p:sp>
        <p:nvSpPr>
          <p:cNvPr id="78851" name="Not Yer Tutucusu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tr-TR" altLang="tr-TR"/>
          </a:p>
        </p:txBody>
      </p:sp>
      <p:sp>
        <p:nvSpPr>
          <p:cNvPr id="78852" name="Slayt Numarası Yer Tutucusu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C61A22-2FA0-4BCD-A051-B0C1E36885DB}" type="slidenum">
              <a:rPr lang="tr-TR" altLang="tr-TR" smtClean="0">
                <a:cs typeface="Arial" charset="0"/>
              </a:rPr>
              <a:pPr fontAlgn="base">
                <a:spcBef>
                  <a:spcPct val="0"/>
                </a:spcBef>
                <a:spcAft>
                  <a:spcPct val="0"/>
                </a:spcAft>
              </a:pPr>
              <a:t>69</a:t>
            </a:fld>
            <a:endParaRPr lang="tr-TR" altLang="tr-TR">
              <a:cs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ayt Resmi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048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F3CE3E-338F-4D7E-B010-39AB899CB341}" type="slidenum">
              <a:rPr lang="tr-TR" altLang="tr-TR" smtClean="0"/>
              <a:pPr>
                <a:spcBef>
                  <a:spcPct val="0"/>
                </a:spcBef>
              </a:pPr>
              <a:t>72</a:t>
            </a:fld>
            <a:endParaRPr lang="tr-TR" altLang="tr-TR"/>
          </a:p>
        </p:txBody>
      </p:sp>
    </p:spTree>
    <p:extLst>
      <p:ext uri="{BB962C8B-B14F-4D97-AF65-F5344CB8AC3E}">
        <p14:creationId xmlns:p14="http://schemas.microsoft.com/office/powerpoint/2010/main" val="621754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ayt Resmi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048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F3CE3E-338F-4D7E-B010-39AB899CB341}" type="slidenum">
              <a:rPr lang="tr-TR" altLang="tr-TR" smtClean="0"/>
              <a:pPr>
                <a:spcBef>
                  <a:spcPct val="0"/>
                </a:spcBef>
              </a:pPr>
              <a:t>73</a:t>
            </a:fld>
            <a:endParaRPr lang="tr-TR" altLang="tr-TR"/>
          </a:p>
        </p:txBody>
      </p:sp>
    </p:spTree>
    <p:extLst>
      <p:ext uri="{BB962C8B-B14F-4D97-AF65-F5344CB8AC3E}">
        <p14:creationId xmlns:p14="http://schemas.microsoft.com/office/powerpoint/2010/main" val="28902774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ayt Resmi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20484"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F3CE3E-338F-4D7E-B010-39AB899CB341}" type="slidenum">
              <a:rPr lang="tr-TR" altLang="tr-TR" smtClean="0"/>
              <a:pPr>
                <a:spcBef>
                  <a:spcPct val="0"/>
                </a:spcBef>
              </a:pPr>
              <a:t>74</a:t>
            </a:fld>
            <a:endParaRPr lang="tr-TR" altLang="tr-TR"/>
          </a:p>
        </p:txBody>
      </p:sp>
    </p:spTree>
    <p:extLst>
      <p:ext uri="{BB962C8B-B14F-4D97-AF65-F5344CB8AC3E}">
        <p14:creationId xmlns:p14="http://schemas.microsoft.com/office/powerpoint/2010/main" val="26500975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ayt Resmi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49156"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D275BB9-77CE-4488-9484-1DD9B00FC64D}" type="slidenum">
              <a:rPr lang="tr-TR" altLang="tr-TR" smtClean="0"/>
              <a:pPr eaLnBrk="1" hangingPunct="1"/>
              <a:t>75</a:t>
            </a:fld>
            <a:endParaRPr lang="tr-TR" altLang="tr-TR"/>
          </a:p>
        </p:txBody>
      </p:sp>
    </p:spTree>
    <p:extLst>
      <p:ext uri="{BB962C8B-B14F-4D97-AF65-F5344CB8AC3E}">
        <p14:creationId xmlns:p14="http://schemas.microsoft.com/office/powerpoint/2010/main" val="24613275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Dan </a:t>
            </a:r>
            <a:r>
              <a:rPr lang="tr-TR" dirty="0" err="1"/>
              <a:t>Siegel</a:t>
            </a:r>
            <a:endParaRPr lang="tr-TR" dirty="0"/>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76</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32572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Havighurst</a:t>
            </a:r>
            <a:r>
              <a:rPr lang="tr-TR" dirty="0"/>
              <a:t> ve  </a:t>
            </a:r>
            <a:r>
              <a:rPr lang="tr-TR" dirty="0" err="1"/>
              <a:t>Harley</a:t>
            </a:r>
            <a:r>
              <a:rPr lang="tr-TR" dirty="0"/>
              <a:t> (2007), Ülker Erdem (2019), Çocukları Dikkate Almak Programı</a:t>
            </a:r>
          </a:p>
        </p:txBody>
      </p:sp>
      <p:sp>
        <p:nvSpPr>
          <p:cNvPr id="4" name="Slayt Numarası Yer Tutucusu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tr-TR" sz="1200" b="0" i="0" u="none" strike="noStrike" cap="none" smtClean="0">
                <a:solidFill>
                  <a:schemeClr val="dk1"/>
                </a:solidFill>
                <a:latin typeface="Calibri"/>
                <a:ea typeface="Calibri"/>
                <a:cs typeface="Calibri"/>
                <a:sym typeface="Calibri"/>
              </a:rPr>
              <a:t>81</a:t>
            </a:fld>
            <a:endParaRPr lang="tr-T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33017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a:t>Calvin ve Sagui, 2011</a:t>
            </a:r>
          </a:p>
        </p:txBody>
      </p:sp>
      <p:sp>
        <p:nvSpPr>
          <p:cNvPr id="57348"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BE40F2-7343-430E-B8A9-3C5DA81D9ED0}" type="slidenum">
              <a:rPr lang="tr-TR" altLang="tr-TR" smtClean="0"/>
              <a:pPr eaLnBrk="1" hangingPunct="1"/>
              <a:t>87</a:t>
            </a:fld>
            <a:endParaRPr lang="tr-TR" altLang="tr-TR"/>
          </a:p>
        </p:txBody>
      </p:sp>
    </p:spTree>
    <p:extLst>
      <p:ext uri="{BB962C8B-B14F-4D97-AF65-F5344CB8AC3E}">
        <p14:creationId xmlns:p14="http://schemas.microsoft.com/office/powerpoint/2010/main" val="41281681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1" dirty="0">
                <a:solidFill>
                  <a:srgbClr val="0070C0"/>
                </a:solidFill>
                <a:latin typeface="Calibri" panose="020F0502020204030204" pitchFamily="34" charset="0"/>
                <a:cs typeface="Calibri" panose="020F0502020204030204" pitchFamily="34" charset="0"/>
              </a:rPr>
              <a:t>SINIF ORTAMI VE SINIF ATMOSFERİ ÖĞRETMENLE ŞEKİLENİR</a:t>
            </a:r>
          </a:p>
          <a:p>
            <a:endParaRPr lang="tr-TR" dirty="0"/>
          </a:p>
        </p:txBody>
      </p:sp>
      <p:sp>
        <p:nvSpPr>
          <p:cNvPr id="4" name="Slayt Numarası Yer Tutucusu 3"/>
          <p:cNvSpPr>
            <a:spLocks noGrp="1"/>
          </p:cNvSpPr>
          <p:nvPr>
            <p:ph type="sldNum" sz="quarter" idx="10"/>
          </p:nvPr>
        </p:nvSpPr>
        <p:spPr/>
        <p:txBody>
          <a:bodyPr/>
          <a:lstStyle/>
          <a:p>
            <a:pPr>
              <a:defRPr/>
            </a:pPr>
            <a:fld id="{6DC791B5-CF00-44EF-A05F-5E6B7A06F04E}" type="slidenum">
              <a:rPr lang="en-US" smtClean="0"/>
              <a:pPr>
                <a:defRPr/>
              </a:pPr>
              <a:t>88</a:t>
            </a:fld>
            <a:endParaRPr lang="en-US"/>
          </a:p>
        </p:txBody>
      </p:sp>
    </p:spTree>
    <p:extLst>
      <p:ext uri="{BB962C8B-B14F-4D97-AF65-F5344CB8AC3E}">
        <p14:creationId xmlns:p14="http://schemas.microsoft.com/office/powerpoint/2010/main" val="1626270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4" name="Google Shape;84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4" name="Google Shape;882;p38:notes"/>
          <p:cNvSpPr txBox="1">
            <a:spLocks noGrp="1"/>
          </p:cNvSpPr>
          <p:nvPr>
            <p:ph type="body" idx="1"/>
          </p:nvPr>
        </p:nvSpPr>
        <p:spPr/>
        <p:txBody>
          <a:bodyPr/>
          <a:lstStyle/>
          <a:p>
            <a:pPr marL="0" indent="0" eaLnBrk="1" hangingPunct="1">
              <a:buSzPts val="1400"/>
            </a:pPr>
            <a:endParaRPr lang="tr-TR" altLang="tr-TR" sz="1200">
              <a:latin typeface="Calibri" panose="020F0502020204030204" pitchFamily="34" charset="0"/>
              <a:cs typeface="Arial" panose="020B0604020202020204" pitchFamily="34" charset="0"/>
              <a:sym typeface="Calibri" panose="020F0502020204030204" pitchFamily="34" charset="0"/>
            </a:endParaRPr>
          </a:p>
        </p:txBody>
      </p:sp>
      <p:sp>
        <p:nvSpPr>
          <p:cNvPr id="79875" name="Google Shape;883;p38:notes"/>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12666934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5" name="Google Shape;121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5" name="Google Shape;1225;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4" name="Google Shape;123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3" name="Google Shape;124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ayt Görüntüsü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tr-TR" altLang="tr-TR"/>
              <a:t>Örnek kitaplar, çocuğun duygusunu ele alan, başarılı baş etme becerileri sunan resimli çocuk kitaplarından yararanılır. Bu kitaplar ebeveynlere de doğru davranış kalıplarını göstermesi bakımından önemli. </a:t>
            </a:r>
          </a:p>
        </p:txBody>
      </p:sp>
      <p:sp>
        <p:nvSpPr>
          <p:cNvPr id="58372" name="Slayt Numarası Yer Tutucus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EB58CB4-E50C-4C37-AA57-0C31BE3AFDFD}" type="slidenum">
              <a:rPr lang="tr-TR" altLang="en-US" smtClean="0"/>
              <a:pPr eaLnBrk="1" hangingPunct="1"/>
              <a:t>101</a:t>
            </a:fld>
            <a:endParaRPr lang="tr-TR" altLang="en-US"/>
          </a:p>
        </p:txBody>
      </p:sp>
    </p:spTree>
    <p:extLst>
      <p:ext uri="{BB962C8B-B14F-4D97-AF65-F5344CB8AC3E}">
        <p14:creationId xmlns:p14="http://schemas.microsoft.com/office/powerpoint/2010/main" val="6596167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Google Shape;1508;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9" name="Google Shape;150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6" name="Google Shape;159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45253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 name="Google Shape;1613;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66095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1" name="Google Shape;155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3" name="Google Shape;8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7359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5" name="Google Shape;156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3"/>
        <p:cNvGrpSpPr/>
        <p:nvPr/>
      </p:nvGrpSpPr>
      <p:grpSpPr>
        <a:xfrm>
          <a:off x="0" y="0"/>
          <a:ext cx="0" cy="0"/>
          <a:chOff x="0" y="0"/>
          <a:chExt cx="0" cy="0"/>
        </a:xfrm>
      </p:grpSpPr>
      <p:sp>
        <p:nvSpPr>
          <p:cNvPr id="1574" name="Google Shape;1574;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5" name="Google Shape;1575;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p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8" name="Google Shape;165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4" name="Google Shape;1674;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31792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1" name="Google Shape;1711;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00030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p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9" name="Google Shape;1779;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5" name="Google Shape;154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p1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8" name="Google Shape;2248;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4"/>
        <p:cNvGrpSpPr/>
        <p:nvPr/>
      </p:nvGrpSpPr>
      <p:grpSpPr>
        <a:xfrm>
          <a:off x="0" y="0"/>
          <a:ext cx="0" cy="0"/>
          <a:chOff x="0" y="0"/>
          <a:chExt cx="0" cy="0"/>
        </a:xfrm>
      </p:grpSpPr>
      <p:sp>
        <p:nvSpPr>
          <p:cNvPr id="2255" name="Google Shape;2255;p1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6" name="Google Shape;2256;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1"/>
        <p:cNvGrpSpPr/>
        <p:nvPr/>
      </p:nvGrpSpPr>
      <p:grpSpPr>
        <a:xfrm>
          <a:off x="0" y="0"/>
          <a:ext cx="0" cy="0"/>
          <a:chOff x="0" y="0"/>
          <a:chExt cx="0" cy="0"/>
        </a:xfrm>
      </p:grpSpPr>
      <p:sp>
        <p:nvSpPr>
          <p:cNvPr id="2262" name="Google Shape;2262;p1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3" name="Google Shape;2263;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6" name="Google Shape;8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p1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79" name="Google Shape;2679;p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p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7" name="Google Shape;2687;p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tr-TR"/>
              <a:t>Değerlendirme oturumunda katılımcılara zar attırılır, gelen sayıya göre numaralandırılmış soruların yanıtlanması istenir. </a:t>
            </a:r>
            <a:endParaRPr/>
          </a:p>
        </p:txBody>
      </p:sp>
      <p:sp>
        <p:nvSpPr>
          <p:cNvPr id="2688" name="Google Shape;2688;p1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tr-TR" sz="1200" b="0" i="0" u="none" strike="noStrike" cap="none">
                <a:solidFill>
                  <a:srgbClr val="000000"/>
                </a:solidFill>
                <a:latin typeface="Arial"/>
                <a:ea typeface="Arial"/>
                <a:cs typeface="Arial"/>
                <a:sym typeface="Arial"/>
              </a:rPr>
              <a:t>122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6" name="Google Shape;86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0972233-0903-4A99-AE29-A718ED1E9321}" type="datetimeFigureOut">
              <a:rPr lang="tr-TR" smtClean="0"/>
              <a:pPr>
                <a:defRPr/>
              </a:pPr>
              <a:t>1.08.2022</a:t>
            </a:fld>
            <a:endParaRPr lang="tr-TR"/>
          </a:p>
        </p:txBody>
      </p:sp>
      <p:sp>
        <p:nvSpPr>
          <p:cNvPr id="3" name="Footer Placeholder 2"/>
          <p:cNvSpPr>
            <a:spLocks noGrp="1"/>
          </p:cNvSpPr>
          <p:nvPr>
            <p:ph type="ftr" sz="quarter" idx="11"/>
          </p:nvPr>
        </p:nvSpPr>
        <p:spPr/>
        <p:txBody>
          <a:bodyPr/>
          <a:lstStyle/>
          <a:p>
            <a:pPr>
              <a:defRPr/>
            </a:pPr>
            <a:endParaRPr lang="tr-TR"/>
          </a:p>
        </p:txBody>
      </p:sp>
      <p:sp>
        <p:nvSpPr>
          <p:cNvPr id="4" name="Slide Number Placeholder 3"/>
          <p:cNvSpPr>
            <a:spLocks noGrp="1"/>
          </p:cNvSpPr>
          <p:nvPr>
            <p:ph type="sldNum" sz="quarter" idx="12"/>
          </p:nvPr>
        </p:nvSpPr>
        <p:spPr/>
        <p:txBody>
          <a:bodyPr/>
          <a:lstStyle/>
          <a:p>
            <a:pPr>
              <a:defRPr/>
            </a:pPr>
            <a:fld id="{23A838A7-10BD-441A-A07A-915CE01CB070}" type="slidenum">
              <a:rPr lang="tr-TR" smtClean="0"/>
              <a:pPr>
                <a:defRPr/>
              </a:pPr>
              <a:t>‹#›</a:t>
            </a:fld>
            <a:endParaRPr lang="tr-TR"/>
          </a:p>
        </p:txBody>
      </p:sp>
    </p:spTree>
    <p:extLst>
      <p:ext uri="{BB962C8B-B14F-4D97-AF65-F5344CB8AC3E}">
        <p14:creationId xmlns:p14="http://schemas.microsoft.com/office/powerpoint/2010/main" val="2773853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177"/>
        <p:cNvGrpSpPr/>
        <p:nvPr/>
      </p:nvGrpSpPr>
      <p:grpSpPr>
        <a:xfrm>
          <a:off x="0" y="0"/>
          <a:ext cx="0" cy="0"/>
          <a:chOff x="0" y="0"/>
          <a:chExt cx="0" cy="0"/>
        </a:xfrm>
      </p:grpSpPr>
      <p:sp>
        <p:nvSpPr>
          <p:cNvPr id="178" name="Google Shape;178;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9" name="Google Shape;179;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181" name="Google Shape;18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182" name="Google Shape;18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83"/>
        <p:cNvGrpSpPr/>
        <p:nvPr/>
      </p:nvGrpSpPr>
      <p:grpSpPr>
        <a:xfrm>
          <a:off x="0" y="0"/>
          <a:ext cx="0" cy="0"/>
          <a:chOff x="0" y="0"/>
          <a:chExt cx="0" cy="0"/>
        </a:xfrm>
      </p:grpSpPr>
      <p:sp>
        <p:nvSpPr>
          <p:cNvPr id="184" name="Google Shape;184;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6" name="Google Shape;18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187" name="Google Shape;18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188" name="Google Shape;18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imes New Roman"/>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92" name="Google Shape;19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193" name="Google Shape;19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194" name="Google Shape;19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195"/>
        <p:cNvGrpSpPr/>
        <p:nvPr/>
      </p:nvGrpSpPr>
      <p:grpSpPr>
        <a:xfrm>
          <a:off x="0" y="0"/>
          <a:ext cx="0" cy="0"/>
          <a:chOff x="0" y="0"/>
          <a:chExt cx="0" cy="0"/>
        </a:xfrm>
      </p:grpSpPr>
      <p:sp>
        <p:nvSpPr>
          <p:cNvPr id="196" name="Google Shape;196;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7" name="Google Shape;197;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00" name="Google Shape;20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01" name="Google Shape;20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5" name="Google Shape;205;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7" name="Google Shape;207;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09" name="Google Shape;20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10" name="Google Shape;2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211"/>
        <p:cNvGrpSpPr/>
        <p:nvPr/>
      </p:nvGrpSpPr>
      <p:grpSpPr>
        <a:xfrm>
          <a:off x="0" y="0"/>
          <a:ext cx="0" cy="0"/>
          <a:chOff x="0" y="0"/>
          <a:chExt cx="0" cy="0"/>
        </a:xfrm>
      </p:grpSpPr>
      <p:sp>
        <p:nvSpPr>
          <p:cNvPr id="212" name="Google Shape;212;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3" name="Google Shape;21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14" name="Google Shape;21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15" name="Google Shape;21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216"/>
        <p:cNvGrpSpPr/>
        <p:nvPr/>
      </p:nvGrpSpPr>
      <p:grpSpPr>
        <a:xfrm>
          <a:off x="0" y="0"/>
          <a:ext cx="0" cy="0"/>
          <a:chOff x="0" y="0"/>
          <a:chExt cx="0" cy="0"/>
        </a:xfrm>
      </p:grpSpPr>
      <p:sp>
        <p:nvSpPr>
          <p:cNvPr id="217" name="Google Shape;21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18" name="Google Shape;21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19" name="Google Shape;21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220"/>
        <p:cNvGrpSpPr/>
        <p:nvPr/>
      </p:nvGrpSpPr>
      <p:grpSpPr>
        <a:xfrm>
          <a:off x="0" y="0"/>
          <a:ext cx="0" cy="0"/>
          <a:chOff x="0" y="0"/>
          <a:chExt cx="0" cy="0"/>
        </a:xfrm>
      </p:grpSpPr>
      <p:sp>
        <p:nvSpPr>
          <p:cNvPr id="221" name="Google Shape;221;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3" name="Google Shape;223;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4" name="Google Shape;22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25" name="Google Shape;22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26" name="Google Shape;22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37"/>
        <p:cNvGrpSpPr/>
        <p:nvPr/>
      </p:nvGrpSpPr>
      <p:grpSpPr>
        <a:xfrm>
          <a:off x="0" y="0"/>
          <a:ext cx="0" cy="0"/>
          <a:chOff x="0" y="0"/>
          <a:chExt cx="0" cy="0"/>
        </a:xfrm>
      </p:grpSpPr>
      <p:sp>
        <p:nvSpPr>
          <p:cNvPr id="38" name="Google Shape;38;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9" name="Google Shape;229;p36"/>
          <p:cNvSpPr>
            <a:spLocks noGrp="1"/>
          </p:cNvSpPr>
          <p:nvPr>
            <p:ph type="pic" idx="2"/>
          </p:nvPr>
        </p:nvSpPr>
        <p:spPr>
          <a:xfrm>
            <a:off x="5183188" y="987425"/>
            <a:ext cx="6172200" cy="4873625"/>
          </a:xfrm>
          <a:prstGeom prst="rect">
            <a:avLst/>
          </a:prstGeom>
          <a:noFill/>
          <a:ln>
            <a:noFill/>
          </a:ln>
        </p:spPr>
      </p:sp>
      <p:sp>
        <p:nvSpPr>
          <p:cNvPr id="230" name="Google Shape;230;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1" name="Google Shape;23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32" name="Google Shape;23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33" name="Google Shape;23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38" name="Google Shape;2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39" name="Google Shape;2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240"/>
        <p:cNvGrpSpPr/>
        <p:nvPr/>
      </p:nvGrpSpPr>
      <p:grpSpPr>
        <a:xfrm>
          <a:off x="0" y="0"/>
          <a:ext cx="0" cy="0"/>
          <a:chOff x="0" y="0"/>
          <a:chExt cx="0" cy="0"/>
        </a:xfrm>
      </p:grpSpPr>
      <p:sp>
        <p:nvSpPr>
          <p:cNvPr id="241" name="Google Shape;241;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2" name="Google Shape;242;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44" name="Google Shape;24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Times New Roman"/>
              <a:buNone/>
              <a:defRPr/>
            </a:lvl1pPr>
            <a:lvl2pPr lvl="1" algn="l">
              <a:spcBef>
                <a:spcPts val="0"/>
              </a:spcBef>
              <a:spcAft>
                <a:spcPts val="0"/>
              </a:spcAft>
              <a:buClr>
                <a:schemeClr val="dk1"/>
              </a:buClr>
              <a:buSzPts val="1400"/>
              <a:buFont typeface="Times New Roman"/>
              <a:buNone/>
              <a:defRPr/>
            </a:lvl2pPr>
            <a:lvl3pPr lvl="2" algn="l">
              <a:spcBef>
                <a:spcPts val="0"/>
              </a:spcBef>
              <a:spcAft>
                <a:spcPts val="0"/>
              </a:spcAft>
              <a:buClr>
                <a:schemeClr val="dk1"/>
              </a:buClr>
              <a:buSzPts val="1400"/>
              <a:buFont typeface="Times New Roman"/>
              <a:buNone/>
              <a:defRPr/>
            </a:lvl3pPr>
            <a:lvl4pPr lvl="3" algn="l">
              <a:spcBef>
                <a:spcPts val="0"/>
              </a:spcBef>
              <a:spcAft>
                <a:spcPts val="0"/>
              </a:spcAft>
              <a:buClr>
                <a:schemeClr val="dk1"/>
              </a:buClr>
              <a:buSzPts val="1400"/>
              <a:buFont typeface="Times New Roman"/>
              <a:buNone/>
              <a:defRPr/>
            </a:lvl4pPr>
            <a:lvl5pPr lvl="4" algn="l">
              <a:spcBef>
                <a:spcPts val="0"/>
              </a:spcBef>
              <a:spcAft>
                <a:spcPts val="0"/>
              </a:spcAft>
              <a:buClr>
                <a:schemeClr val="dk1"/>
              </a:buClr>
              <a:buSzPts val="1400"/>
              <a:buFont typeface="Times New Roman"/>
              <a:buNone/>
              <a:defRPr/>
            </a:lvl5pPr>
            <a:lvl6pPr lvl="5" algn="l">
              <a:spcBef>
                <a:spcPts val="0"/>
              </a:spcBef>
              <a:spcAft>
                <a:spcPts val="0"/>
              </a:spcAft>
              <a:buClr>
                <a:schemeClr val="dk1"/>
              </a:buClr>
              <a:buSzPts val="1400"/>
              <a:buFont typeface="Times New Roman"/>
              <a:buNone/>
              <a:defRPr/>
            </a:lvl6pPr>
            <a:lvl7pPr lvl="6" algn="l">
              <a:spcBef>
                <a:spcPts val="0"/>
              </a:spcBef>
              <a:spcAft>
                <a:spcPts val="0"/>
              </a:spcAft>
              <a:buClr>
                <a:schemeClr val="dk1"/>
              </a:buClr>
              <a:buSzPts val="1400"/>
              <a:buFont typeface="Times New Roman"/>
              <a:buNone/>
              <a:defRPr/>
            </a:lvl7pPr>
            <a:lvl8pPr lvl="7" algn="l">
              <a:spcBef>
                <a:spcPts val="0"/>
              </a:spcBef>
              <a:spcAft>
                <a:spcPts val="0"/>
              </a:spcAft>
              <a:buClr>
                <a:schemeClr val="dk1"/>
              </a:buClr>
              <a:buSzPts val="1400"/>
              <a:buFont typeface="Times New Roman"/>
              <a:buNone/>
              <a:defRPr/>
            </a:lvl8pPr>
            <a:lvl9pPr lvl="8" algn="l">
              <a:spcBef>
                <a:spcPts val="0"/>
              </a:spcBef>
              <a:spcAft>
                <a:spcPts val="0"/>
              </a:spcAft>
              <a:buClr>
                <a:schemeClr val="dk1"/>
              </a:buClr>
              <a:buSzPts val="1400"/>
              <a:buFont typeface="Times New Roman"/>
              <a:buNone/>
              <a:defRPr/>
            </a:lvl9pPr>
          </a:lstStyle>
          <a:p>
            <a:endParaRPr/>
          </a:p>
        </p:txBody>
      </p:sp>
      <p:sp>
        <p:nvSpPr>
          <p:cNvPr id="245" name="Google Shape;24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345"/>
        <p:cNvGrpSpPr/>
        <p:nvPr/>
      </p:nvGrpSpPr>
      <p:grpSpPr>
        <a:xfrm>
          <a:off x="0" y="0"/>
          <a:ext cx="0" cy="0"/>
          <a:chOff x="0" y="0"/>
          <a:chExt cx="0" cy="0"/>
        </a:xfrm>
      </p:grpSpPr>
      <p:sp>
        <p:nvSpPr>
          <p:cNvPr id="346" name="Google Shape;346;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7" name="Google Shape;347;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8" name="Google Shape;348;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357"/>
        <p:cNvGrpSpPr/>
        <p:nvPr/>
      </p:nvGrpSpPr>
      <p:grpSpPr>
        <a:xfrm>
          <a:off x="0" y="0"/>
          <a:ext cx="0" cy="0"/>
          <a:chOff x="0" y="0"/>
          <a:chExt cx="0" cy="0"/>
        </a:xfrm>
      </p:grpSpPr>
      <p:sp>
        <p:nvSpPr>
          <p:cNvPr id="358" name="Google Shape;358;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9" name="Google Shape;359;p5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60" name="Google Shape;360;p5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61" name="Google Shape;36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364"/>
        <p:cNvGrpSpPr/>
        <p:nvPr/>
      </p:nvGrpSpPr>
      <p:grpSpPr>
        <a:xfrm>
          <a:off x="0" y="0"/>
          <a:ext cx="0" cy="0"/>
          <a:chOff x="0" y="0"/>
          <a:chExt cx="0" cy="0"/>
        </a:xfrm>
      </p:grpSpPr>
      <p:sp>
        <p:nvSpPr>
          <p:cNvPr id="365" name="Google Shape;365;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6" name="Google Shape;366;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7" name="Google Shape;36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70"/>
        <p:cNvGrpSpPr/>
        <p:nvPr/>
      </p:nvGrpSpPr>
      <p:grpSpPr>
        <a:xfrm>
          <a:off x="0" y="0"/>
          <a:ext cx="0" cy="0"/>
          <a:chOff x="0" y="0"/>
          <a:chExt cx="0" cy="0"/>
        </a:xfrm>
      </p:grpSpPr>
      <p:sp>
        <p:nvSpPr>
          <p:cNvPr id="371" name="Google Shape;371;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2" name="Google Shape;372;p5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5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6" name="Google Shape;37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377"/>
        <p:cNvGrpSpPr/>
        <p:nvPr/>
      </p:nvGrpSpPr>
      <p:grpSpPr>
        <a:xfrm>
          <a:off x="0" y="0"/>
          <a:ext cx="0" cy="0"/>
          <a:chOff x="0" y="0"/>
          <a:chExt cx="0" cy="0"/>
        </a:xfrm>
      </p:grpSpPr>
      <p:sp>
        <p:nvSpPr>
          <p:cNvPr id="378" name="Google Shape;378;p5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9" name="Google Shape;379;p5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0" name="Google Shape;380;p5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5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82" name="Google Shape;382;p5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3" name="Google Shape;38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5" name="Google Shape;38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386"/>
        <p:cNvGrpSpPr/>
        <p:nvPr/>
      </p:nvGrpSpPr>
      <p:grpSpPr>
        <a:xfrm>
          <a:off x="0" y="0"/>
          <a:ext cx="0" cy="0"/>
          <a:chOff x="0" y="0"/>
          <a:chExt cx="0" cy="0"/>
        </a:xfrm>
      </p:grpSpPr>
      <p:sp>
        <p:nvSpPr>
          <p:cNvPr id="387" name="Google Shape;387;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8" name="Google Shape;388;p60"/>
          <p:cNvSpPr>
            <a:spLocks noGrp="1"/>
          </p:cNvSpPr>
          <p:nvPr>
            <p:ph type="pic" idx="2"/>
          </p:nvPr>
        </p:nvSpPr>
        <p:spPr>
          <a:xfrm>
            <a:off x="5183188" y="987425"/>
            <a:ext cx="6172200" cy="4873625"/>
          </a:xfrm>
          <a:prstGeom prst="rect">
            <a:avLst/>
          </a:prstGeom>
          <a:noFill/>
          <a:ln>
            <a:noFill/>
          </a:ln>
        </p:spPr>
      </p:sp>
      <p:sp>
        <p:nvSpPr>
          <p:cNvPr id="389" name="Google Shape;389;p6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90" name="Google Shape;390;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393"/>
        <p:cNvGrpSpPr/>
        <p:nvPr/>
      </p:nvGrpSpPr>
      <p:grpSpPr>
        <a:xfrm>
          <a:off x="0" y="0"/>
          <a:ext cx="0" cy="0"/>
          <a:chOff x="0" y="0"/>
          <a:chExt cx="0" cy="0"/>
        </a:xfrm>
      </p:grpSpPr>
      <p:sp>
        <p:nvSpPr>
          <p:cNvPr id="394" name="Google Shape;394;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5" name="Google Shape;395;p6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399"/>
        <p:cNvGrpSpPr/>
        <p:nvPr/>
      </p:nvGrpSpPr>
      <p:grpSpPr>
        <a:xfrm>
          <a:off x="0" y="0"/>
          <a:ext cx="0" cy="0"/>
          <a:chOff x="0" y="0"/>
          <a:chExt cx="0" cy="0"/>
        </a:xfrm>
      </p:grpSpPr>
      <p:sp>
        <p:nvSpPr>
          <p:cNvPr id="400" name="Google Shape;400;p6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1" name="Google Shape;401;p6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422"/>
        <p:cNvGrpSpPr/>
        <p:nvPr/>
      </p:nvGrpSpPr>
      <p:grpSpPr>
        <a:xfrm>
          <a:off x="0" y="0"/>
          <a:ext cx="0" cy="0"/>
          <a:chOff x="0" y="0"/>
          <a:chExt cx="0" cy="0"/>
        </a:xfrm>
      </p:grpSpPr>
      <p:sp>
        <p:nvSpPr>
          <p:cNvPr id="423" name="Google Shape;423;p6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4" name="Google Shape;424;p6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5" name="Google Shape;425;p6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
        <p:nvSpPr>
          <p:cNvPr id="426" name="Google Shape;426;p65"/>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65"/>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428"/>
        <p:cNvGrpSpPr/>
        <p:nvPr/>
      </p:nvGrpSpPr>
      <p:grpSpPr>
        <a:xfrm>
          <a:off x="0" y="0"/>
          <a:ext cx="0" cy="0"/>
          <a:chOff x="0" y="0"/>
          <a:chExt cx="0" cy="0"/>
        </a:xfrm>
      </p:grpSpPr>
      <p:sp>
        <p:nvSpPr>
          <p:cNvPr id="429" name="Google Shape;429;p66"/>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66"/>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32" name="Google Shape;432;p6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6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66"/>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435"/>
        <p:cNvGrpSpPr/>
        <p:nvPr/>
      </p:nvGrpSpPr>
      <p:grpSpPr>
        <a:xfrm>
          <a:off x="0" y="0"/>
          <a:ext cx="0" cy="0"/>
          <a:chOff x="0" y="0"/>
          <a:chExt cx="0" cy="0"/>
        </a:xfrm>
      </p:grpSpPr>
      <p:sp>
        <p:nvSpPr>
          <p:cNvPr id="436" name="Google Shape;436;p6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6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8" name="Google Shape;438;p67"/>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447"/>
        <p:cNvGrpSpPr/>
        <p:nvPr/>
      </p:nvGrpSpPr>
      <p:grpSpPr>
        <a:xfrm>
          <a:off x="0" y="0"/>
          <a:ext cx="0" cy="0"/>
          <a:chOff x="0" y="0"/>
          <a:chExt cx="0" cy="0"/>
        </a:xfrm>
      </p:grpSpPr>
      <p:sp>
        <p:nvSpPr>
          <p:cNvPr id="448" name="Google Shape;448;p69"/>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9"/>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69"/>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472"/>
              <a:buNone/>
              <a:defRPr sz="1600" cap="none">
                <a:solidFill>
                  <a:schemeClr val="accent2"/>
                </a:solidFill>
              </a:defRPr>
            </a:lvl1pPr>
            <a:lvl2pPr lvl="1" algn="ctr">
              <a:spcBef>
                <a:spcPts val="600"/>
              </a:spcBef>
              <a:spcAft>
                <a:spcPts val="0"/>
              </a:spcAft>
              <a:buSzPts val="1472"/>
              <a:buNone/>
              <a:defRPr>
                <a:solidFill>
                  <a:srgbClr val="888888"/>
                </a:solidFill>
              </a:defRPr>
            </a:lvl2pPr>
            <a:lvl3pPr lvl="2" algn="ctr">
              <a:spcBef>
                <a:spcPts val="600"/>
              </a:spcBef>
              <a:spcAft>
                <a:spcPts val="0"/>
              </a:spcAft>
              <a:buSzPts val="1288"/>
              <a:buNone/>
              <a:defRPr>
                <a:solidFill>
                  <a:srgbClr val="888888"/>
                </a:solidFill>
              </a:defRPr>
            </a:lvl3pPr>
            <a:lvl4pPr lvl="3" algn="ctr">
              <a:spcBef>
                <a:spcPts val="600"/>
              </a:spcBef>
              <a:spcAft>
                <a:spcPts val="0"/>
              </a:spcAft>
              <a:buSzPts val="1104"/>
              <a:buNone/>
              <a:defRPr>
                <a:solidFill>
                  <a:srgbClr val="888888"/>
                </a:solidFill>
              </a:defRPr>
            </a:lvl4pPr>
            <a:lvl5pPr lvl="4" algn="ctr">
              <a:spcBef>
                <a:spcPts val="600"/>
              </a:spcBef>
              <a:spcAft>
                <a:spcPts val="0"/>
              </a:spcAft>
              <a:buSzPts val="1104"/>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a:endParaRPr/>
          </a:p>
        </p:txBody>
      </p:sp>
      <p:sp>
        <p:nvSpPr>
          <p:cNvPr id="451" name="Google Shape;451;p69"/>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6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3" name="Google Shape;453;p69"/>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2D58AC"/>
                </a:solidFill>
                <a:latin typeface="Gill Sans"/>
                <a:ea typeface="Gill Sans"/>
                <a:cs typeface="Gill Sans"/>
                <a:sym typeface="Gill Sans"/>
              </a:defRPr>
            </a:lvl1pPr>
            <a:lvl2pPr marL="0" lvl="1" indent="0" algn="r">
              <a:spcBef>
                <a:spcPts val="0"/>
              </a:spcBef>
              <a:buNone/>
              <a:defRPr sz="900">
                <a:solidFill>
                  <a:srgbClr val="2D58AC"/>
                </a:solidFill>
                <a:latin typeface="Gill Sans"/>
                <a:ea typeface="Gill Sans"/>
                <a:cs typeface="Gill Sans"/>
                <a:sym typeface="Gill Sans"/>
              </a:defRPr>
            </a:lvl2pPr>
            <a:lvl3pPr marL="0" lvl="2" indent="0" algn="r">
              <a:spcBef>
                <a:spcPts val="0"/>
              </a:spcBef>
              <a:buNone/>
              <a:defRPr sz="900">
                <a:solidFill>
                  <a:srgbClr val="2D58AC"/>
                </a:solidFill>
                <a:latin typeface="Gill Sans"/>
                <a:ea typeface="Gill Sans"/>
                <a:cs typeface="Gill Sans"/>
                <a:sym typeface="Gill Sans"/>
              </a:defRPr>
            </a:lvl3pPr>
            <a:lvl4pPr marL="0" lvl="3" indent="0" algn="r">
              <a:spcBef>
                <a:spcPts val="0"/>
              </a:spcBef>
              <a:buNone/>
              <a:defRPr sz="900">
                <a:solidFill>
                  <a:srgbClr val="2D58AC"/>
                </a:solidFill>
                <a:latin typeface="Gill Sans"/>
                <a:ea typeface="Gill Sans"/>
                <a:cs typeface="Gill Sans"/>
                <a:sym typeface="Gill Sans"/>
              </a:defRPr>
            </a:lvl4pPr>
            <a:lvl5pPr marL="0" lvl="4" indent="0" algn="r">
              <a:spcBef>
                <a:spcPts val="0"/>
              </a:spcBef>
              <a:buNone/>
              <a:defRPr sz="900">
                <a:solidFill>
                  <a:srgbClr val="2D58AC"/>
                </a:solidFill>
                <a:latin typeface="Gill Sans"/>
                <a:ea typeface="Gill Sans"/>
                <a:cs typeface="Gill Sans"/>
                <a:sym typeface="Gill Sans"/>
              </a:defRPr>
            </a:lvl5pPr>
            <a:lvl6pPr marL="0" lvl="5" indent="0" algn="r">
              <a:spcBef>
                <a:spcPts val="0"/>
              </a:spcBef>
              <a:buNone/>
              <a:defRPr sz="900">
                <a:solidFill>
                  <a:srgbClr val="2D58AC"/>
                </a:solidFill>
                <a:latin typeface="Gill Sans"/>
                <a:ea typeface="Gill Sans"/>
                <a:cs typeface="Gill Sans"/>
                <a:sym typeface="Gill Sans"/>
              </a:defRPr>
            </a:lvl6pPr>
            <a:lvl7pPr marL="0" lvl="6" indent="0" algn="r">
              <a:spcBef>
                <a:spcPts val="0"/>
              </a:spcBef>
              <a:buNone/>
              <a:defRPr sz="900">
                <a:solidFill>
                  <a:srgbClr val="2D58AC"/>
                </a:solidFill>
                <a:latin typeface="Gill Sans"/>
                <a:ea typeface="Gill Sans"/>
                <a:cs typeface="Gill Sans"/>
                <a:sym typeface="Gill Sans"/>
              </a:defRPr>
            </a:lvl7pPr>
            <a:lvl8pPr marL="0" lvl="7" indent="0" algn="r">
              <a:spcBef>
                <a:spcPts val="0"/>
              </a:spcBef>
              <a:buNone/>
              <a:defRPr sz="900">
                <a:solidFill>
                  <a:srgbClr val="2D58AC"/>
                </a:solidFill>
                <a:latin typeface="Gill Sans"/>
                <a:ea typeface="Gill Sans"/>
                <a:cs typeface="Gill Sans"/>
                <a:sym typeface="Gill Sans"/>
              </a:defRPr>
            </a:lvl8pPr>
            <a:lvl9pPr marL="0" lvl="8" indent="0" algn="r">
              <a:spcBef>
                <a:spcPts val="0"/>
              </a:spcBef>
              <a:buNone/>
              <a:defRPr sz="900">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454"/>
        <p:cNvGrpSpPr/>
        <p:nvPr/>
      </p:nvGrpSpPr>
      <p:grpSpPr>
        <a:xfrm>
          <a:off x="0" y="0"/>
          <a:ext cx="0" cy="0"/>
          <a:chOff x="0" y="0"/>
          <a:chExt cx="0" cy="0"/>
        </a:xfrm>
      </p:grpSpPr>
      <p:sp>
        <p:nvSpPr>
          <p:cNvPr id="455" name="Google Shape;455;p70"/>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0"/>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b="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7" name="Google Shape;457;p70"/>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656"/>
              <a:buNone/>
              <a:defRPr sz="1800" cap="none">
                <a:solidFill>
                  <a:schemeClr val="accent2"/>
                </a:solidFill>
              </a:defRPr>
            </a:lvl1pPr>
            <a:lvl2pPr marL="914400" lvl="1" indent="-228600" algn="l">
              <a:spcBef>
                <a:spcPts val="600"/>
              </a:spcBef>
              <a:spcAft>
                <a:spcPts val="0"/>
              </a:spcAft>
              <a:buSzPts val="1656"/>
              <a:buNone/>
              <a:defRPr sz="1800">
                <a:solidFill>
                  <a:srgbClr val="888888"/>
                </a:solidFill>
              </a:defRPr>
            </a:lvl2pPr>
            <a:lvl3pPr marL="1371600" lvl="2" indent="-228600" algn="l">
              <a:spcBef>
                <a:spcPts val="600"/>
              </a:spcBef>
              <a:spcAft>
                <a:spcPts val="0"/>
              </a:spcAft>
              <a:buSzPts val="1472"/>
              <a:buNone/>
              <a:defRPr sz="1600">
                <a:solidFill>
                  <a:srgbClr val="888888"/>
                </a:solidFill>
              </a:defRPr>
            </a:lvl3pPr>
            <a:lvl4pPr marL="1828800" lvl="3" indent="-228600" algn="l">
              <a:spcBef>
                <a:spcPts val="600"/>
              </a:spcBef>
              <a:spcAft>
                <a:spcPts val="0"/>
              </a:spcAft>
              <a:buSzPts val="1288"/>
              <a:buNone/>
              <a:defRPr sz="1400">
                <a:solidFill>
                  <a:srgbClr val="888888"/>
                </a:solidFill>
              </a:defRPr>
            </a:lvl4pPr>
            <a:lvl5pPr marL="2286000" lvl="4" indent="-228600" algn="l">
              <a:spcBef>
                <a:spcPts val="600"/>
              </a:spcBef>
              <a:spcAft>
                <a:spcPts val="0"/>
              </a:spcAft>
              <a:buSzPts val="1288"/>
              <a:buNone/>
              <a:defRPr sz="1400">
                <a:solidFill>
                  <a:srgbClr val="888888"/>
                </a:solidFill>
              </a:defRPr>
            </a:lvl5pPr>
            <a:lvl6pPr marL="2743200" lvl="5" indent="-228600" algn="l">
              <a:spcBef>
                <a:spcPts val="600"/>
              </a:spcBef>
              <a:spcAft>
                <a:spcPts val="0"/>
              </a:spcAft>
              <a:buSzPts val="1288"/>
              <a:buNone/>
              <a:defRPr sz="1400">
                <a:solidFill>
                  <a:srgbClr val="888888"/>
                </a:solidFill>
              </a:defRPr>
            </a:lvl6pPr>
            <a:lvl7pPr marL="3200400" lvl="6" indent="-228600" algn="l">
              <a:spcBef>
                <a:spcPts val="600"/>
              </a:spcBef>
              <a:spcAft>
                <a:spcPts val="0"/>
              </a:spcAft>
              <a:buSzPts val="1288"/>
              <a:buNone/>
              <a:defRPr sz="1400">
                <a:solidFill>
                  <a:srgbClr val="888888"/>
                </a:solidFill>
              </a:defRPr>
            </a:lvl7pPr>
            <a:lvl8pPr marL="3657600" lvl="7" indent="-228600" algn="l">
              <a:spcBef>
                <a:spcPts val="600"/>
              </a:spcBef>
              <a:spcAft>
                <a:spcPts val="0"/>
              </a:spcAft>
              <a:buSzPts val="1288"/>
              <a:buNone/>
              <a:defRPr sz="1400">
                <a:solidFill>
                  <a:srgbClr val="888888"/>
                </a:solidFill>
              </a:defRPr>
            </a:lvl8pPr>
            <a:lvl9pPr marL="4114800" lvl="8" indent="-228600" algn="l">
              <a:spcBef>
                <a:spcPts val="600"/>
              </a:spcBef>
              <a:spcAft>
                <a:spcPts val="600"/>
              </a:spcAft>
              <a:buSzPts val="1288"/>
              <a:buNone/>
              <a:defRPr sz="1400">
                <a:solidFill>
                  <a:srgbClr val="888888"/>
                </a:solidFill>
              </a:defRPr>
            </a:lvl9pPr>
          </a:lstStyle>
          <a:p>
            <a:endParaRPr/>
          </a:p>
        </p:txBody>
      </p:sp>
      <p:sp>
        <p:nvSpPr>
          <p:cNvPr id="458" name="Google Shape;458;p7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7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7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2D58AC"/>
                </a:solidFill>
                <a:latin typeface="Gill Sans"/>
                <a:ea typeface="Gill Sans"/>
                <a:cs typeface="Gill Sans"/>
                <a:sym typeface="Gill Sans"/>
              </a:defRPr>
            </a:lvl1pPr>
            <a:lvl2pPr marL="0" lvl="1" indent="0" algn="r">
              <a:spcBef>
                <a:spcPts val="0"/>
              </a:spcBef>
              <a:buNone/>
              <a:defRPr sz="900">
                <a:solidFill>
                  <a:srgbClr val="2D58AC"/>
                </a:solidFill>
                <a:latin typeface="Gill Sans"/>
                <a:ea typeface="Gill Sans"/>
                <a:cs typeface="Gill Sans"/>
                <a:sym typeface="Gill Sans"/>
              </a:defRPr>
            </a:lvl2pPr>
            <a:lvl3pPr marL="0" lvl="2" indent="0" algn="r">
              <a:spcBef>
                <a:spcPts val="0"/>
              </a:spcBef>
              <a:buNone/>
              <a:defRPr sz="900">
                <a:solidFill>
                  <a:srgbClr val="2D58AC"/>
                </a:solidFill>
                <a:latin typeface="Gill Sans"/>
                <a:ea typeface="Gill Sans"/>
                <a:cs typeface="Gill Sans"/>
                <a:sym typeface="Gill Sans"/>
              </a:defRPr>
            </a:lvl3pPr>
            <a:lvl4pPr marL="0" lvl="3" indent="0" algn="r">
              <a:spcBef>
                <a:spcPts val="0"/>
              </a:spcBef>
              <a:buNone/>
              <a:defRPr sz="900">
                <a:solidFill>
                  <a:srgbClr val="2D58AC"/>
                </a:solidFill>
                <a:latin typeface="Gill Sans"/>
                <a:ea typeface="Gill Sans"/>
                <a:cs typeface="Gill Sans"/>
                <a:sym typeface="Gill Sans"/>
              </a:defRPr>
            </a:lvl4pPr>
            <a:lvl5pPr marL="0" lvl="4" indent="0" algn="r">
              <a:spcBef>
                <a:spcPts val="0"/>
              </a:spcBef>
              <a:buNone/>
              <a:defRPr sz="900">
                <a:solidFill>
                  <a:srgbClr val="2D58AC"/>
                </a:solidFill>
                <a:latin typeface="Gill Sans"/>
                <a:ea typeface="Gill Sans"/>
                <a:cs typeface="Gill Sans"/>
                <a:sym typeface="Gill Sans"/>
              </a:defRPr>
            </a:lvl5pPr>
            <a:lvl6pPr marL="0" lvl="5" indent="0" algn="r">
              <a:spcBef>
                <a:spcPts val="0"/>
              </a:spcBef>
              <a:buNone/>
              <a:defRPr sz="900">
                <a:solidFill>
                  <a:srgbClr val="2D58AC"/>
                </a:solidFill>
                <a:latin typeface="Gill Sans"/>
                <a:ea typeface="Gill Sans"/>
                <a:cs typeface="Gill Sans"/>
                <a:sym typeface="Gill Sans"/>
              </a:defRPr>
            </a:lvl6pPr>
            <a:lvl7pPr marL="0" lvl="6" indent="0" algn="r">
              <a:spcBef>
                <a:spcPts val="0"/>
              </a:spcBef>
              <a:buNone/>
              <a:defRPr sz="900">
                <a:solidFill>
                  <a:srgbClr val="2D58AC"/>
                </a:solidFill>
                <a:latin typeface="Gill Sans"/>
                <a:ea typeface="Gill Sans"/>
                <a:cs typeface="Gill Sans"/>
                <a:sym typeface="Gill Sans"/>
              </a:defRPr>
            </a:lvl7pPr>
            <a:lvl8pPr marL="0" lvl="7" indent="0" algn="r">
              <a:spcBef>
                <a:spcPts val="0"/>
              </a:spcBef>
              <a:buNone/>
              <a:defRPr sz="900">
                <a:solidFill>
                  <a:srgbClr val="2D58AC"/>
                </a:solidFill>
                <a:latin typeface="Gill Sans"/>
                <a:ea typeface="Gill Sans"/>
                <a:cs typeface="Gill Sans"/>
                <a:sym typeface="Gill Sans"/>
              </a:defRPr>
            </a:lvl8pPr>
            <a:lvl9pPr marL="0" lvl="8" indent="0" algn="r">
              <a:spcBef>
                <a:spcPts val="0"/>
              </a:spcBef>
              <a:buNone/>
              <a:defRPr sz="900">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61"/>
        <p:cNvGrpSpPr/>
        <p:nvPr/>
      </p:nvGrpSpPr>
      <p:grpSpPr>
        <a:xfrm>
          <a:off x="0" y="0"/>
          <a:ext cx="0" cy="0"/>
          <a:chOff x="0" y="0"/>
          <a:chExt cx="0" cy="0"/>
        </a:xfrm>
      </p:grpSpPr>
      <p:sp>
        <p:nvSpPr>
          <p:cNvPr id="462" name="Google Shape;462;p71"/>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7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71"/>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024"/>
              <a:buNone/>
              <a:defRPr sz="22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465" name="Google Shape;465;p71"/>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66" name="Google Shape;466;p71"/>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024"/>
              <a:buNone/>
              <a:defRPr sz="22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467" name="Google Shape;467;p71"/>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68" name="Google Shape;468;p7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9" name="Google Shape;469;p7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0" name="Google Shape;470;p7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471"/>
        <p:cNvGrpSpPr/>
        <p:nvPr/>
      </p:nvGrpSpPr>
      <p:grpSpPr>
        <a:xfrm>
          <a:off x="0" y="0"/>
          <a:ext cx="0" cy="0"/>
          <a:chOff x="0" y="0"/>
          <a:chExt cx="0" cy="0"/>
        </a:xfrm>
      </p:grpSpPr>
      <p:sp>
        <p:nvSpPr>
          <p:cNvPr id="472" name="Google Shape;472;p72"/>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Gill Sans"/>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72"/>
          <p:cNvSpPr>
            <a:spLocks noGrp="1"/>
          </p:cNvSpPr>
          <p:nvPr>
            <p:ph type="pic" idx="2"/>
          </p:nvPr>
        </p:nvSpPr>
        <p:spPr>
          <a:xfrm>
            <a:off x="447817" y="599725"/>
            <a:ext cx="11290859" cy="3557252"/>
          </a:xfrm>
          <a:prstGeom prst="rect">
            <a:avLst/>
          </a:prstGeom>
          <a:noFill/>
          <a:ln>
            <a:noFill/>
          </a:ln>
        </p:spPr>
      </p:sp>
      <p:sp>
        <p:nvSpPr>
          <p:cNvPr id="474" name="Google Shape;474;p72"/>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spcBef>
                <a:spcPts val="240"/>
              </a:spcBef>
              <a:spcAft>
                <a:spcPts val="0"/>
              </a:spcAft>
              <a:buSzPts val="1104"/>
              <a:buNone/>
              <a:defRPr sz="1200"/>
            </a:lvl1pPr>
            <a:lvl2pPr marL="914400" lvl="1" indent="-228600" algn="l">
              <a:spcBef>
                <a:spcPts val="600"/>
              </a:spcBef>
              <a:spcAft>
                <a:spcPts val="0"/>
              </a:spcAft>
              <a:buSzPts val="1104"/>
              <a:buNone/>
              <a:defRPr sz="12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475" name="Google Shape;475;p7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7" name="Google Shape;477;p7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478"/>
        <p:cNvGrpSpPr/>
        <p:nvPr/>
      </p:nvGrpSpPr>
      <p:grpSpPr>
        <a:xfrm>
          <a:off x="0" y="0"/>
          <a:ext cx="0" cy="0"/>
          <a:chOff x="0" y="0"/>
          <a:chExt cx="0" cy="0"/>
        </a:xfrm>
      </p:grpSpPr>
      <p:sp>
        <p:nvSpPr>
          <p:cNvPr id="479" name="Google Shape;479;p73"/>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7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73"/>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22072" algn="l">
              <a:spcBef>
                <a:spcPts val="600"/>
              </a:spcBef>
              <a:spcAft>
                <a:spcPts val="0"/>
              </a:spcAft>
              <a:buSzPts val="1472"/>
              <a:buChar char="◼"/>
              <a:defRPr/>
            </a:lvl2pPr>
            <a:lvl3pPr marL="1371600" lvl="2" indent="-310388" algn="l">
              <a:spcBef>
                <a:spcPts val="600"/>
              </a:spcBef>
              <a:spcAft>
                <a:spcPts val="0"/>
              </a:spcAft>
              <a:buSzPts val="1288"/>
              <a:buChar char="◼"/>
              <a:defRPr/>
            </a:lvl3pPr>
            <a:lvl4pPr marL="1828800" lvl="3" indent="-298703" algn="l">
              <a:spcBef>
                <a:spcPts val="600"/>
              </a:spcBef>
              <a:spcAft>
                <a:spcPts val="0"/>
              </a:spcAft>
              <a:buSzPts val="1104"/>
              <a:buChar char="◼"/>
              <a:defRPr/>
            </a:lvl4pPr>
            <a:lvl5pPr marL="2286000" lvl="4" indent="-298704" algn="l">
              <a:spcBef>
                <a:spcPts val="600"/>
              </a:spcBef>
              <a:spcAft>
                <a:spcPts val="0"/>
              </a:spcAft>
              <a:buSzPts val="1104"/>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82" name="Google Shape;482;p7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485"/>
        <p:cNvGrpSpPr/>
        <p:nvPr/>
      </p:nvGrpSpPr>
      <p:grpSpPr>
        <a:xfrm>
          <a:off x="0" y="0"/>
          <a:ext cx="0" cy="0"/>
          <a:chOff x="0" y="0"/>
          <a:chExt cx="0" cy="0"/>
        </a:xfrm>
      </p:grpSpPr>
      <p:sp>
        <p:nvSpPr>
          <p:cNvPr id="486" name="Google Shape;486;p74"/>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4"/>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74"/>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89" name="Google Shape;489;p74"/>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74"/>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1" name="Google Shape;491;p74"/>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rgbClr val="2D58AC"/>
                </a:solidFill>
                <a:latin typeface="Gill Sans"/>
                <a:ea typeface="Gill Sans"/>
                <a:cs typeface="Gill Sans"/>
                <a:sym typeface="Gill Sans"/>
              </a:defRPr>
            </a:lvl1pPr>
            <a:lvl2pPr marL="0" lvl="1" indent="0" algn="r">
              <a:spcBef>
                <a:spcPts val="0"/>
              </a:spcBef>
              <a:buNone/>
              <a:defRPr sz="900">
                <a:solidFill>
                  <a:srgbClr val="2D58AC"/>
                </a:solidFill>
                <a:latin typeface="Gill Sans"/>
                <a:ea typeface="Gill Sans"/>
                <a:cs typeface="Gill Sans"/>
                <a:sym typeface="Gill Sans"/>
              </a:defRPr>
            </a:lvl2pPr>
            <a:lvl3pPr marL="0" lvl="2" indent="0" algn="r">
              <a:spcBef>
                <a:spcPts val="0"/>
              </a:spcBef>
              <a:buNone/>
              <a:defRPr sz="900">
                <a:solidFill>
                  <a:srgbClr val="2D58AC"/>
                </a:solidFill>
                <a:latin typeface="Gill Sans"/>
                <a:ea typeface="Gill Sans"/>
                <a:cs typeface="Gill Sans"/>
                <a:sym typeface="Gill Sans"/>
              </a:defRPr>
            </a:lvl3pPr>
            <a:lvl4pPr marL="0" lvl="3" indent="0" algn="r">
              <a:spcBef>
                <a:spcPts val="0"/>
              </a:spcBef>
              <a:buNone/>
              <a:defRPr sz="900">
                <a:solidFill>
                  <a:srgbClr val="2D58AC"/>
                </a:solidFill>
                <a:latin typeface="Gill Sans"/>
                <a:ea typeface="Gill Sans"/>
                <a:cs typeface="Gill Sans"/>
                <a:sym typeface="Gill Sans"/>
              </a:defRPr>
            </a:lvl4pPr>
            <a:lvl5pPr marL="0" lvl="4" indent="0" algn="r">
              <a:spcBef>
                <a:spcPts val="0"/>
              </a:spcBef>
              <a:buNone/>
              <a:defRPr sz="900">
                <a:solidFill>
                  <a:srgbClr val="2D58AC"/>
                </a:solidFill>
                <a:latin typeface="Gill Sans"/>
                <a:ea typeface="Gill Sans"/>
                <a:cs typeface="Gill Sans"/>
                <a:sym typeface="Gill Sans"/>
              </a:defRPr>
            </a:lvl5pPr>
            <a:lvl6pPr marL="0" lvl="5" indent="0" algn="r">
              <a:spcBef>
                <a:spcPts val="0"/>
              </a:spcBef>
              <a:buNone/>
              <a:defRPr sz="900">
                <a:solidFill>
                  <a:srgbClr val="2D58AC"/>
                </a:solidFill>
                <a:latin typeface="Gill Sans"/>
                <a:ea typeface="Gill Sans"/>
                <a:cs typeface="Gill Sans"/>
                <a:sym typeface="Gill Sans"/>
              </a:defRPr>
            </a:lvl6pPr>
            <a:lvl7pPr marL="0" lvl="6" indent="0" algn="r">
              <a:spcBef>
                <a:spcPts val="0"/>
              </a:spcBef>
              <a:buNone/>
              <a:defRPr sz="900">
                <a:solidFill>
                  <a:srgbClr val="2D58AC"/>
                </a:solidFill>
                <a:latin typeface="Gill Sans"/>
                <a:ea typeface="Gill Sans"/>
                <a:cs typeface="Gill Sans"/>
                <a:sym typeface="Gill Sans"/>
              </a:defRPr>
            </a:lvl7pPr>
            <a:lvl8pPr marL="0" lvl="7" indent="0" algn="r">
              <a:spcBef>
                <a:spcPts val="0"/>
              </a:spcBef>
              <a:buNone/>
              <a:defRPr sz="900">
                <a:solidFill>
                  <a:srgbClr val="2D58AC"/>
                </a:solidFill>
                <a:latin typeface="Gill Sans"/>
                <a:ea typeface="Gill Sans"/>
                <a:cs typeface="Gill Sans"/>
                <a:sym typeface="Gill Sans"/>
              </a:defRPr>
            </a:lvl8pPr>
            <a:lvl9pPr marL="0" lvl="8" indent="0" algn="r">
              <a:spcBef>
                <a:spcPts val="0"/>
              </a:spcBef>
              <a:buNone/>
              <a:defRPr sz="900">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744"/>
        <p:cNvGrpSpPr/>
        <p:nvPr/>
      </p:nvGrpSpPr>
      <p:grpSpPr>
        <a:xfrm>
          <a:off x="0" y="0"/>
          <a:ext cx="0" cy="0"/>
          <a:chOff x="0" y="0"/>
          <a:chExt cx="0" cy="0"/>
        </a:xfrm>
      </p:grpSpPr>
      <p:sp>
        <p:nvSpPr>
          <p:cNvPr id="745" name="Google Shape;745;p8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6" name="Google Shape;746;p8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7" name="Google Shape;747;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48" name="Google Shape;748;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49" name="Google Shape;749;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750"/>
        <p:cNvGrpSpPr/>
        <p:nvPr/>
      </p:nvGrpSpPr>
      <p:grpSpPr>
        <a:xfrm>
          <a:off x="0" y="0"/>
          <a:ext cx="0" cy="0"/>
          <a:chOff x="0" y="0"/>
          <a:chExt cx="0" cy="0"/>
        </a:xfrm>
      </p:grpSpPr>
      <p:sp>
        <p:nvSpPr>
          <p:cNvPr id="751" name="Google Shape;751;p8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2" name="Google Shape;752;p8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53" name="Google Shape;753;p8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54" name="Google Shape;754;p8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55" name="Google Shape;755;p8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756"/>
        <p:cNvGrpSpPr/>
        <p:nvPr/>
      </p:nvGrpSpPr>
      <p:grpSpPr>
        <a:xfrm>
          <a:off x="0" y="0"/>
          <a:ext cx="0" cy="0"/>
          <a:chOff x="0" y="0"/>
          <a:chExt cx="0" cy="0"/>
        </a:xfrm>
      </p:grpSpPr>
      <p:sp>
        <p:nvSpPr>
          <p:cNvPr id="757" name="Google Shape;757;p9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8" name="Google Shape;758;p9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9" name="Google Shape;759;p9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0" name="Google Shape;760;p9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1" name="Google Shape;761;p9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762"/>
        <p:cNvGrpSpPr/>
        <p:nvPr/>
      </p:nvGrpSpPr>
      <p:grpSpPr>
        <a:xfrm>
          <a:off x="0" y="0"/>
          <a:ext cx="0" cy="0"/>
          <a:chOff x="0" y="0"/>
          <a:chExt cx="0" cy="0"/>
        </a:xfrm>
      </p:grpSpPr>
      <p:sp>
        <p:nvSpPr>
          <p:cNvPr id="763" name="Google Shape;763;p9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4" name="Google Shape;764;p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5" name="Google Shape;765;p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6" name="Google Shape;766;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7" name="Google Shape;767;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68" name="Google Shape;768;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769"/>
        <p:cNvGrpSpPr/>
        <p:nvPr/>
      </p:nvGrpSpPr>
      <p:grpSpPr>
        <a:xfrm>
          <a:off x="0" y="0"/>
          <a:ext cx="0" cy="0"/>
          <a:chOff x="0" y="0"/>
          <a:chExt cx="0" cy="0"/>
        </a:xfrm>
      </p:grpSpPr>
      <p:sp>
        <p:nvSpPr>
          <p:cNvPr id="770" name="Google Shape;770;p9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1" name="Google Shape;771;p9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2" name="Google Shape;772;p9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3" name="Google Shape;773;p9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74" name="Google Shape;774;p9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5" name="Google Shape;775;p9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6" name="Google Shape;776;p9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7" name="Google Shape;777;p9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778"/>
        <p:cNvGrpSpPr/>
        <p:nvPr/>
      </p:nvGrpSpPr>
      <p:grpSpPr>
        <a:xfrm>
          <a:off x="0" y="0"/>
          <a:ext cx="0" cy="0"/>
          <a:chOff x="0" y="0"/>
          <a:chExt cx="0" cy="0"/>
        </a:xfrm>
      </p:grpSpPr>
      <p:sp>
        <p:nvSpPr>
          <p:cNvPr id="779" name="Google Shape;779;p9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0" name="Google Shape;780;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1" name="Google Shape;781;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2" name="Google Shape;782;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783"/>
        <p:cNvGrpSpPr/>
        <p:nvPr/>
      </p:nvGrpSpPr>
      <p:grpSpPr>
        <a:xfrm>
          <a:off x="0" y="0"/>
          <a:ext cx="0" cy="0"/>
          <a:chOff x="0" y="0"/>
          <a:chExt cx="0" cy="0"/>
        </a:xfrm>
      </p:grpSpPr>
      <p:sp>
        <p:nvSpPr>
          <p:cNvPr id="784" name="Google Shape;784;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5" name="Google Shape;785;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6" name="Google Shape;786;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787"/>
        <p:cNvGrpSpPr/>
        <p:nvPr/>
      </p:nvGrpSpPr>
      <p:grpSpPr>
        <a:xfrm>
          <a:off x="0" y="0"/>
          <a:ext cx="0" cy="0"/>
          <a:chOff x="0" y="0"/>
          <a:chExt cx="0" cy="0"/>
        </a:xfrm>
      </p:grpSpPr>
      <p:sp>
        <p:nvSpPr>
          <p:cNvPr id="788" name="Google Shape;788;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9" name="Google Shape;789;p9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90" name="Google Shape;790;p9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1" name="Google Shape;791;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92" name="Google Shape;792;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93" name="Google Shape;793;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794"/>
        <p:cNvGrpSpPr/>
        <p:nvPr/>
      </p:nvGrpSpPr>
      <p:grpSpPr>
        <a:xfrm>
          <a:off x="0" y="0"/>
          <a:ext cx="0" cy="0"/>
          <a:chOff x="0" y="0"/>
          <a:chExt cx="0" cy="0"/>
        </a:xfrm>
      </p:grpSpPr>
      <p:sp>
        <p:nvSpPr>
          <p:cNvPr id="795" name="Google Shape;795;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6" name="Google Shape;796;p96"/>
          <p:cNvSpPr>
            <a:spLocks noGrp="1"/>
          </p:cNvSpPr>
          <p:nvPr>
            <p:ph type="pic" idx="2"/>
          </p:nvPr>
        </p:nvSpPr>
        <p:spPr>
          <a:xfrm>
            <a:off x="5183188" y="987425"/>
            <a:ext cx="6172200" cy="4873625"/>
          </a:xfrm>
          <a:prstGeom prst="rect">
            <a:avLst/>
          </a:prstGeom>
          <a:noFill/>
          <a:ln>
            <a:noFill/>
          </a:ln>
        </p:spPr>
      </p:sp>
      <p:sp>
        <p:nvSpPr>
          <p:cNvPr id="797" name="Google Shape;797;p9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8" name="Google Shape;798;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99" name="Google Shape;799;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00" name="Google Shape;800;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801"/>
        <p:cNvGrpSpPr/>
        <p:nvPr/>
      </p:nvGrpSpPr>
      <p:grpSpPr>
        <a:xfrm>
          <a:off x="0" y="0"/>
          <a:ext cx="0" cy="0"/>
          <a:chOff x="0" y="0"/>
          <a:chExt cx="0" cy="0"/>
        </a:xfrm>
      </p:grpSpPr>
      <p:sp>
        <p:nvSpPr>
          <p:cNvPr id="802" name="Google Shape;802;p9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3" name="Google Shape;803;p9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4" name="Google Shape;804;p9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05" name="Google Shape;805;p9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06" name="Google Shape;806;p9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807"/>
        <p:cNvGrpSpPr/>
        <p:nvPr/>
      </p:nvGrpSpPr>
      <p:grpSpPr>
        <a:xfrm>
          <a:off x="0" y="0"/>
          <a:ext cx="0" cy="0"/>
          <a:chOff x="0" y="0"/>
          <a:chExt cx="0" cy="0"/>
        </a:xfrm>
      </p:grpSpPr>
      <p:sp>
        <p:nvSpPr>
          <p:cNvPr id="808" name="Google Shape;808;p9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9" name="Google Shape;809;p9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9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11" name="Google Shape;811;p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12" name="Google Shape;812;p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70"/>
        <p:cNvGrpSpPr/>
        <p:nvPr/>
      </p:nvGrpSpPr>
      <p:grpSpPr>
        <a:xfrm>
          <a:off x="0" y="0"/>
          <a:ext cx="0" cy="0"/>
          <a:chOff x="0" y="0"/>
          <a:chExt cx="0" cy="0"/>
        </a:xfrm>
      </p:grpSpPr>
      <p:sp>
        <p:nvSpPr>
          <p:cNvPr id="71" name="Google Shape;71;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3" name="Google Shape;73;p1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4" name="Google Shape;74;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77"/>
        <p:cNvGrpSpPr/>
        <p:nvPr/>
      </p:nvGrpSpPr>
      <p:grpSpPr>
        <a:xfrm>
          <a:off x="0" y="0"/>
          <a:ext cx="0" cy="0"/>
          <a:chOff x="0" y="0"/>
          <a:chExt cx="0" cy="0"/>
        </a:xfrm>
      </p:grpSpPr>
      <p:sp>
        <p:nvSpPr>
          <p:cNvPr id="78" name="Google Shape;78;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12"/>
          <p:cNvSpPr>
            <a:spLocks noGrp="1"/>
          </p:cNvSpPr>
          <p:nvPr>
            <p:ph type="pic" idx="2"/>
          </p:nvPr>
        </p:nvSpPr>
        <p:spPr>
          <a:xfrm>
            <a:off x="5183188" y="987425"/>
            <a:ext cx="6172200" cy="4873625"/>
          </a:xfrm>
          <a:prstGeom prst="rect">
            <a:avLst/>
          </a:prstGeom>
          <a:noFill/>
          <a:ln>
            <a:noFill/>
          </a:ln>
        </p:spPr>
      </p:sp>
      <p:sp>
        <p:nvSpPr>
          <p:cNvPr id="80" name="Google Shape;80;p1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theme" Target="../theme/theme4.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74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3" name="Google Shape;17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4" name="Google Shape;1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Times New Roman"/>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5" name="Google Shape;1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Times New Roman"/>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Clr>
                <a:schemeClr val="dk1"/>
              </a:buClr>
              <a:buSzPts val="1400"/>
              <a:buFont typeface="Times New Roman"/>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76" name="Google Shape;17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spcAft>
                <a:spcPts val="0"/>
              </a:spcAft>
              <a:buClr>
                <a:srgbClr val="888888"/>
              </a:buClr>
              <a:buSzPts val="1200"/>
              <a:buFont typeface="Times New Roman"/>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2" name="Google Shape;332;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3" name="Google Shape;333;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4" name="Google Shape;334;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5" name="Google Shape;335;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7" r:id="rId2"/>
    <p:sldLayoutId id="2147483698" r:id="rId3"/>
    <p:sldLayoutId id="2147483699" r:id="rId4"/>
    <p:sldLayoutId id="2147483700" r:id="rId5"/>
    <p:sldLayoutId id="2147483701" r:id="rId6"/>
    <p:sldLayoutId id="2147483702" r:id="rId7"/>
    <p:sldLayoutId id="214748370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5"/>
        <p:cNvGrpSpPr/>
        <p:nvPr/>
      </p:nvGrpSpPr>
      <p:grpSpPr>
        <a:xfrm>
          <a:off x="0" y="0"/>
          <a:ext cx="0" cy="0"/>
          <a:chOff x="0" y="0"/>
          <a:chExt cx="0" cy="0"/>
        </a:xfrm>
      </p:grpSpPr>
      <p:sp>
        <p:nvSpPr>
          <p:cNvPr id="406" name="Google Shape;406;p63"/>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07" name="Google Shape;407;p63"/>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408" name="Google Shape;408;p6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409" name="Google Shape;409;p6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410" name="Google Shape;410;p6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a:solidFill>
                  <a:schemeClr val="accent2"/>
                </a:solidFill>
                <a:latin typeface="Gill Sans"/>
                <a:ea typeface="Gill Sans"/>
                <a:cs typeface="Gill Sans"/>
                <a:sym typeface="Gill Sans"/>
              </a:defRPr>
            </a:lvl1pPr>
            <a:lvl2pPr marL="0" marR="0" lvl="1" indent="0" algn="r" rtl="0">
              <a:spcBef>
                <a:spcPts val="0"/>
              </a:spcBef>
              <a:buNone/>
              <a:defRPr sz="900">
                <a:solidFill>
                  <a:schemeClr val="accent2"/>
                </a:solidFill>
                <a:latin typeface="Gill Sans"/>
                <a:ea typeface="Gill Sans"/>
                <a:cs typeface="Gill Sans"/>
                <a:sym typeface="Gill Sans"/>
              </a:defRPr>
            </a:lvl2pPr>
            <a:lvl3pPr marL="0" marR="0" lvl="2" indent="0" algn="r" rtl="0">
              <a:spcBef>
                <a:spcPts val="0"/>
              </a:spcBef>
              <a:buNone/>
              <a:defRPr sz="900">
                <a:solidFill>
                  <a:schemeClr val="accent2"/>
                </a:solidFill>
                <a:latin typeface="Gill Sans"/>
                <a:ea typeface="Gill Sans"/>
                <a:cs typeface="Gill Sans"/>
                <a:sym typeface="Gill Sans"/>
              </a:defRPr>
            </a:lvl3pPr>
            <a:lvl4pPr marL="0" marR="0" lvl="3" indent="0" algn="r" rtl="0">
              <a:spcBef>
                <a:spcPts val="0"/>
              </a:spcBef>
              <a:buNone/>
              <a:defRPr sz="900">
                <a:solidFill>
                  <a:schemeClr val="accent2"/>
                </a:solidFill>
                <a:latin typeface="Gill Sans"/>
                <a:ea typeface="Gill Sans"/>
                <a:cs typeface="Gill Sans"/>
                <a:sym typeface="Gill Sans"/>
              </a:defRPr>
            </a:lvl4pPr>
            <a:lvl5pPr marL="0" marR="0" lvl="4" indent="0" algn="r" rtl="0">
              <a:spcBef>
                <a:spcPts val="0"/>
              </a:spcBef>
              <a:buNone/>
              <a:defRPr sz="900">
                <a:solidFill>
                  <a:schemeClr val="accent2"/>
                </a:solidFill>
                <a:latin typeface="Gill Sans"/>
                <a:ea typeface="Gill Sans"/>
                <a:cs typeface="Gill Sans"/>
                <a:sym typeface="Gill Sans"/>
              </a:defRPr>
            </a:lvl5pPr>
            <a:lvl6pPr marL="0" marR="0" lvl="5" indent="0" algn="r" rtl="0">
              <a:spcBef>
                <a:spcPts val="0"/>
              </a:spcBef>
              <a:buNone/>
              <a:defRPr sz="900">
                <a:solidFill>
                  <a:schemeClr val="accent2"/>
                </a:solidFill>
                <a:latin typeface="Gill Sans"/>
                <a:ea typeface="Gill Sans"/>
                <a:cs typeface="Gill Sans"/>
                <a:sym typeface="Gill Sans"/>
              </a:defRPr>
            </a:lvl6pPr>
            <a:lvl7pPr marL="0" marR="0" lvl="6" indent="0" algn="r" rtl="0">
              <a:spcBef>
                <a:spcPts val="0"/>
              </a:spcBef>
              <a:buNone/>
              <a:defRPr sz="900">
                <a:solidFill>
                  <a:schemeClr val="accent2"/>
                </a:solidFill>
                <a:latin typeface="Gill Sans"/>
                <a:ea typeface="Gill Sans"/>
                <a:cs typeface="Gill Sans"/>
                <a:sym typeface="Gill Sans"/>
              </a:defRPr>
            </a:lvl7pPr>
            <a:lvl8pPr marL="0" marR="0" lvl="7" indent="0" algn="r" rtl="0">
              <a:spcBef>
                <a:spcPts val="0"/>
              </a:spcBef>
              <a:buNone/>
              <a:defRPr sz="900">
                <a:solidFill>
                  <a:schemeClr val="accent2"/>
                </a:solidFill>
                <a:latin typeface="Gill Sans"/>
                <a:ea typeface="Gill Sans"/>
                <a:cs typeface="Gill Sans"/>
                <a:sym typeface="Gill Sans"/>
              </a:defRPr>
            </a:lvl8pPr>
            <a:lvl9pPr marL="0" marR="0" lvl="8" indent="0" algn="r" rtl="0">
              <a:spcBef>
                <a:spcPts val="0"/>
              </a:spcBef>
              <a:buNone/>
              <a:defRPr sz="900">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tr-TR"/>
              <a:t>‹#›</a:t>
            </a:fld>
            <a:endParaRPr/>
          </a:p>
        </p:txBody>
      </p:sp>
      <p:sp>
        <p:nvSpPr>
          <p:cNvPr id="411" name="Google Shape;411;p63"/>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3"/>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3"/>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9" r:id="rId4"/>
    <p:sldLayoutId id="2147483710" r:id="rId5"/>
    <p:sldLayoutId id="2147483711" r:id="rId6"/>
    <p:sldLayoutId id="2147483712" r:id="rId7"/>
    <p:sldLayoutId id="2147483713" r:id="rId8"/>
    <p:sldLayoutId id="214748371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8"/>
        <p:cNvGrpSpPr/>
        <p:nvPr/>
      </p:nvGrpSpPr>
      <p:grpSpPr>
        <a:xfrm>
          <a:off x="0" y="0"/>
          <a:ext cx="0" cy="0"/>
          <a:chOff x="0" y="0"/>
          <a:chExt cx="0" cy="0"/>
        </a:xfrm>
      </p:grpSpPr>
      <p:sp>
        <p:nvSpPr>
          <p:cNvPr id="739" name="Google Shape;739;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0" name="Google Shape;740;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1" name="Google Shape;741;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2" name="Google Shape;742;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43" name="Google Shape;743;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31.xml"/><Relationship Id="rId4" Type="http://schemas.openxmlformats.org/officeDocument/2006/relationships/image" Target="../media/image97.png"/></Relationships>
</file>

<file path=ppt/slides/_rels/slide10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67.xml"/><Relationship Id="rId1" Type="http://schemas.openxmlformats.org/officeDocument/2006/relationships/slideLayout" Target="../slideLayouts/slideLayout31.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image" Target="../media/image99.jpg"/></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31.xml"/><Relationship Id="rId5" Type="http://schemas.openxmlformats.org/officeDocument/2006/relationships/image" Target="../media/image106.png"/><Relationship Id="rId4" Type="http://schemas.openxmlformats.org/officeDocument/2006/relationships/image" Target="../media/image105.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2.xml"/><Relationship Id="rId1" Type="http://schemas.openxmlformats.org/officeDocument/2006/relationships/slideLayout" Target="../slideLayouts/slideLayout3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3.xml"/><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0.xml"/><Relationship Id="rId1" Type="http://schemas.openxmlformats.org/officeDocument/2006/relationships/slideLayout" Target="../slideLayouts/slideLayout40.xml"/><Relationship Id="rId4" Type="http://schemas.openxmlformats.org/officeDocument/2006/relationships/image" Target="../media/image112.jpg"/></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s://www.rastgele.gen.tr/2019/08/rastgele-zar-at.html" TargetMode="External"/><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13.png"/></Relationships>
</file>

<file path=ppt/slides/_rels/slide123.xml.rels><?xml version="1.0" encoding="UTF-8" standalone="yes"?>
<Relationships xmlns="http://schemas.openxmlformats.org/package/2006/relationships"><Relationship Id="rId2" Type="http://schemas.openxmlformats.org/officeDocument/2006/relationships/hyperlink" Target="http://www.sdoakademi.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34.png"/><Relationship Id="rId4" Type="http://schemas.openxmlformats.org/officeDocument/2006/relationships/image" Target="../media/image36.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5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6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png"/></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 name="Metin kutusu 2"/>
          <p:cNvSpPr txBox="1"/>
          <p:nvPr/>
        </p:nvSpPr>
        <p:spPr>
          <a:xfrm>
            <a:off x="2020613" y="547033"/>
            <a:ext cx="8379373" cy="1938992"/>
          </a:xfrm>
          <a:prstGeom prst="rect">
            <a:avLst/>
          </a:prstGeom>
          <a:noFill/>
        </p:spPr>
        <p:txBody>
          <a:bodyPr wrap="square" rtlCol="0">
            <a:spAutoFit/>
          </a:bodyPr>
          <a:lstStyle/>
          <a:p>
            <a:pPr algn="ctr"/>
            <a:r>
              <a:rPr lang="tr-TR" sz="4000" dirty="0">
                <a:solidFill>
                  <a:schemeClr val="bg1"/>
                </a:solidFill>
              </a:rPr>
              <a:t>T.C.</a:t>
            </a:r>
          </a:p>
          <a:p>
            <a:pPr algn="ctr"/>
            <a:r>
              <a:rPr lang="tr-TR" sz="4000" dirty="0">
                <a:solidFill>
                  <a:schemeClr val="bg1"/>
                </a:solidFill>
              </a:rPr>
              <a:t>MİLLÎ EĞİTİM BAKANLIĞI</a:t>
            </a:r>
          </a:p>
          <a:p>
            <a:pPr algn="ctr"/>
            <a:r>
              <a:rPr lang="tr-TR" sz="4000" dirty="0">
                <a:solidFill>
                  <a:schemeClr val="bg1"/>
                </a:solidFill>
              </a:rPr>
              <a:t>AİLE OKULU PROJESİ</a:t>
            </a:r>
          </a:p>
        </p:txBody>
      </p:sp>
      <p:sp>
        <p:nvSpPr>
          <p:cNvPr id="2" name="Başlık 1">
            <a:extLst>
              <a:ext uri="{FF2B5EF4-FFF2-40B4-BE49-F238E27FC236}">
                <a16:creationId xmlns:a16="http://schemas.microsoft.com/office/drawing/2014/main" id="{E97459AC-1086-43A4-A84A-47A066EB94FD}"/>
              </a:ext>
            </a:extLst>
          </p:cNvPr>
          <p:cNvSpPr>
            <a:spLocks noGrp="1"/>
          </p:cNvSpPr>
          <p:nvPr>
            <p:ph type="title"/>
          </p:nvPr>
        </p:nvSpPr>
        <p:spPr>
          <a:xfrm>
            <a:off x="952500" y="2628901"/>
            <a:ext cx="10515600" cy="3514724"/>
          </a:xfrm>
        </p:spPr>
        <p:txBody>
          <a:bodyPr/>
          <a:lstStyle/>
          <a:p>
            <a:pPr algn="ctr"/>
            <a:r>
              <a:rPr lang="tr-TR" b="1" dirty="0">
                <a:solidFill>
                  <a:schemeClr val="bg1"/>
                </a:solidFill>
              </a:rPr>
              <a:t>ÇOCUKLARDA </a:t>
            </a:r>
            <a:br>
              <a:rPr lang="tr-TR" b="1" dirty="0">
                <a:solidFill>
                  <a:schemeClr val="bg1"/>
                </a:solidFill>
              </a:rPr>
            </a:br>
            <a:r>
              <a:rPr lang="tr-TR" b="1" dirty="0">
                <a:solidFill>
                  <a:schemeClr val="bg1"/>
                </a:solidFill>
              </a:rPr>
              <a:t>SOSYAL DUYGUSAL </a:t>
            </a:r>
            <a:br>
              <a:rPr lang="tr-TR" b="1" dirty="0">
                <a:solidFill>
                  <a:schemeClr val="bg1"/>
                </a:solidFill>
              </a:rPr>
            </a:br>
            <a:r>
              <a:rPr lang="tr-TR" b="1" dirty="0">
                <a:solidFill>
                  <a:schemeClr val="bg1"/>
                </a:solidFill>
              </a:rPr>
              <a:t>BECERİ GELİŞİMİ</a:t>
            </a:r>
          </a:p>
        </p:txBody>
      </p:sp>
    </p:spTree>
    <p:extLst>
      <p:ext uri="{BB962C8B-B14F-4D97-AF65-F5344CB8AC3E}">
        <p14:creationId xmlns:p14="http://schemas.microsoft.com/office/powerpoint/2010/main" val="3225829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10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36" name="Google Shape;836;p101"/>
          <p:cNvSpPr txBox="1">
            <a:spLocks noGrp="1"/>
          </p:cNvSpPr>
          <p:nvPr>
            <p:ph type="title"/>
          </p:nvPr>
        </p:nvSpPr>
        <p:spPr>
          <a:xfrm>
            <a:off x="838201" y="345810"/>
            <a:ext cx="51205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dirty="0">
                <a:solidFill>
                  <a:srgbClr val="323F4F"/>
                </a:solidFill>
                <a:latin typeface="Times New Roman"/>
                <a:ea typeface="Times New Roman"/>
                <a:cs typeface="Times New Roman"/>
                <a:sym typeface="Times New Roman"/>
              </a:rPr>
              <a:t>Sosyal-duygusal beceriler</a:t>
            </a:r>
            <a:endParaRPr dirty="0"/>
          </a:p>
        </p:txBody>
      </p:sp>
      <p:sp>
        <p:nvSpPr>
          <p:cNvPr id="837" name="Google Shape;837;p101"/>
          <p:cNvSpPr txBox="1">
            <a:spLocks noGrp="1"/>
          </p:cNvSpPr>
          <p:nvPr>
            <p:ph type="body" idx="1"/>
          </p:nvPr>
        </p:nvSpPr>
        <p:spPr>
          <a:xfrm>
            <a:off x="838201" y="1859623"/>
            <a:ext cx="5120560" cy="4317340"/>
          </a:xfrm>
          <a:prstGeom prst="rect">
            <a:avLst/>
          </a:prstGeom>
          <a:noFill/>
          <a:ln>
            <a:noFill/>
          </a:ln>
        </p:spPr>
        <p:txBody>
          <a:bodyPr spcFirstLastPara="1" wrap="square" lIns="91425" tIns="45700" rIns="91425" bIns="45700" anchor="t" anchorCtr="0">
            <a:normAutofit/>
          </a:bodyPr>
          <a:lstStyle/>
          <a:p>
            <a:pPr marL="342900">
              <a:spcBef>
                <a:spcPts val="0"/>
              </a:spcBef>
            </a:pPr>
            <a:r>
              <a:rPr lang="tr-TR" sz="2400" dirty="0">
                <a:solidFill>
                  <a:srgbClr val="323F4F"/>
                </a:solidFill>
                <a:latin typeface="Times New Roman"/>
                <a:ea typeface="Times New Roman"/>
                <a:cs typeface="Times New Roman"/>
                <a:sym typeface="Times New Roman"/>
              </a:rPr>
              <a:t>Sosyal-duygusal gelişim, çocukların genel gelişiminin ayrılmaz bir parçasıdır.</a:t>
            </a:r>
          </a:p>
          <a:p>
            <a:pPr marL="342900">
              <a:spcBef>
                <a:spcPts val="0"/>
              </a:spcBef>
            </a:pPr>
            <a:endParaRPr lang="tr-TR" sz="2400" dirty="0">
              <a:solidFill>
                <a:srgbClr val="323F4F"/>
              </a:solidFill>
              <a:latin typeface="Times New Roman"/>
              <a:ea typeface="Times New Roman"/>
              <a:cs typeface="Times New Roman"/>
              <a:sym typeface="Times New Roman"/>
            </a:endParaRPr>
          </a:p>
          <a:p>
            <a:pPr marL="342900">
              <a:spcBef>
                <a:spcPts val="0"/>
              </a:spcBef>
            </a:pPr>
            <a:r>
              <a:rPr lang="tr-TR" sz="2400" dirty="0">
                <a:solidFill>
                  <a:srgbClr val="323F4F"/>
                </a:solidFill>
                <a:latin typeface="Times New Roman"/>
                <a:ea typeface="Times New Roman"/>
                <a:cs typeface="Times New Roman"/>
                <a:sym typeface="Times New Roman"/>
              </a:rPr>
              <a:t>Sosyal-duygusal beceriler, çocukların başkalarıyla daha olumlu bir şekilde etkileşime girmesine yardımcı olur.</a:t>
            </a:r>
          </a:p>
          <a:p>
            <a:pPr marL="228600" lvl="0" indent="-228600" algn="just" rtl="0">
              <a:lnSpc>
                <a:spcPct val="90000"/>
              </a:lnSpc>
              <a:spcBef>
                <a:spcPts val="0"/>
              </a:spcBef>
              <a:spcAft>
                <a:spcPts val="0"/>
              </a:spcAft>
              <a:buClr>
                <a:srgbClr val="323F4F"/>
              </a:buClr>
              <a:buSzPts val="2600"/>
              <a:buChar char="•"/>
            </a:pPr>
            <a:endParaRPr lang="tr-TR" sz="2400" dirty="0">
              <a:solidFill>
                <a:schemeClr val="tx1"/>
              </a:solidFill>
            </a:endParaRPr>
          </a:p>
        </p:txBody>
      </p:sp>
      <p:pic>
        <p:nvPicPr>
          <p:cNvPr id="839" name="Google Shape;839;p101" descr="children, kids, children&amp;#39;s illustration, emotions, characters, by Kate  Daubney, kids illustration | Children illustration, Childrens illustrations,  Character"/>
          <p:cNvPicPr preferRelativeResize="0"/>
          <p:nvPr/>
        </p:nvPicPr>
        <p:blipFill rotWithShape="1">
          <a:blip r:embed="rId3">
            <a:alphaModFix/>
          </a:blip>
          <a:srcRect l="15401" r="16552" b="-2"/>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840" name="Google Shape;840;p101"/>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41" name="Google Shape;841;p101" descr="Kids At The Playground Stock Illustration - Download Image Now - iStock"/>
          <p:cNvPicPr preferRelativeResize="0"/>
          <p:nvPr/>
        </p:nvPicPr>
        <p:blipFill rotWithShape="1">
          <a:blip r:embed="rId4">
            <a:alphaModFix/>
          </a:blip>
          <a:srcRect t="8345" r="-3" b="-2"/>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Tree>
    <p:extLst>
      <p:ext uri="{BB962C8B-B14F-4D97-AF65-F5344CB8AC3E}">
        <p14:creationId xmlns:p14="http://schemas.microsoft.com/office/powerpoint/2010/main" val="34046005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s://i.idefix.com/cache/600x600-0/originals/0000000650309-1.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2457450" y="760413"/>
            <a:ext cx="4113213" cy="5295900"/>
          </a:xfrm>
        </p:spPr>
      </p:pic>
      <p:pic>
        <p:nvPicPr>
          <p:cNvPr id="44035" name="Picture 4" descr="https://i.idefix.com/cache/600x600-0/originals/0001731242001-1.jpg"/>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066280" y="719932"/>
            <a:ext cx="4108450" cy="5376862"/>
          </a:xfr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pPr eaLnBrk="1" hangingPunct="1">
              <a:defRPr/>
            </a:pPr>
            <a:r>
              <a:rPr lang="tr-TR" sz="4400" b="1">
                <a:latin typeface="+mn-lt"/>
                <a:ea typeface="Arial Unicode MS" panose="020B0604020202020204" pitchFamily="34" charset="-128"/>
                <a:cs typeface="Arial Unicode MS" panose="020B0604020202020204" pitchFamily="34" charset="-128"/>
              </a:rPr>
              <a:t>DUYGU ODAKLI ÇOCUK KİTAPLARI</a:t>
            </a:r>
          </a:p>
        </p:txBody>
      </p:sp>
      <p:pic>
        <p:nvPicPr>
          <p:cNvPr id="419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523365"/>
            <a:ext cx="3990975" cy="4433888"/>
          </a:xfrm>
        </p:spPr>
      </p:pic>
      <p:pic>
        <p:nvPicPr>
          <p:cNvPr id="4198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6062" y="1658303"/>
            <a:ext cx="4376738"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546A0107-7683-43DC-9E19-9762AF2A75A7}"/>
              </a:ext>
            </a:extLst>
          </p:cNvPr>
          <p:cNvSpPr>
            <a:spLocks noGrp="1"/>
          </p:cNvSpPr>
          <p:nvPr>
            <p:ph type="ctrTitle"/>
          </p:nvPr>
        </p:nvSpPr>
        <p:spPr/>
        <p:txBody>
          <a:bodyPr/>
          <a:lstStyle/>
          <a:p>
            <a:r>
              <a:rPr lang="tr-TR" dirty="0"/>
              <a:t>ETKİNLİK ÖRNEKLERİ</a:t>
            </a:r>
          </a:p>
        </p:txBody>
      </p:sp>
      <p:sp>
        <p:nvSpPr>
          <p:cNvPr id="5" name="Alt Başlık 4">
            <a:extLst>
              <a:ext uri="{FF2B5EF4-FFF2-40B4-BE49-F238E27FC236}">
                <a16:creationId xmlns:a16="http://schemas.microsoft.com/office/drawing/2014/main" id="{4C3DA475-4091-40A5-83AF-444F21C2A95B}"/>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190825213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0B90AC16-29F3-4867-B8D2-364E1C107303}"/>
              </a:ext>
            </a:extLst>
          </p:cNvPr>
          <p:cNvSpPr>
            <a:spLocks noGrp="1"/>
          </p:cNvSpPr>
          <p:nvPr>
            <p:ph type="title"/>
          </p:nvPr>
        </p:nvSpPr>
        <p:spPr/>
        <p:txBody>
          <a:bodyPr/>
          <a:lstStyle/>
          <a:p>
            <a:r>
              <a:rPr lang="tr-TR" dirty="0"/>
              <a:t>DUYGULARI KONUŞMA ZAMANI</a:t>
            </a:r>
          </a:p>
        </p:txBody>
      </p:sp>
      <p:sp>
        <p:nvSpPr>
          <p:cNvPr id="5" name="Metin Yer Tutucusu 4">
            <a:extLst>
              <a:ext uri="{FF2B5EF4-FFF2-40B4-BE49-F238E27FC236}">
                <a16:creationId xmlns:a16="http://schemas.microsoft.com/office/drawing/2014/main" id="{4BCDB43A-0B5A-4EFF-A3AD-E271B347CF70}"/>
              </a:ext>
            </a:extLst>
          </p:cNvPr>
          <p:cNvSpPr>
            <a:spLocks noGrp="1"/>
          </p:cNvSpPr>
          <p:nvPr>
            <p:ph type="body" idx="1"/>
          </p:nvPr>
        </p:nvSpPr>
        <p:spPr>
          <a:xfrm>
            <a:off x="838200" y="1825625"/>
            <a:ext cx="6189921" cy="4351338"/>
          </a:xfrm>
        </p:spPr>
        <p:txBody>
          <a:bodyPr/>
          <a:lstStyle/>
          <a:p>
            <a:r>
              <a:rPr lang="tr-TR" dirty="0"/>
              <a:t>Ailecek çeşitli duygular hakkında konuşacağınız, zorlayıcı olaylar karşısındaki duygularınızı ve davranışlarınızı ayırt edebileceğiniz; bunlar hakkında konuşacağınız zamanlar planlayın.</a:t>
            </a:r>
          </a:p>
          <a:p>
            <a:r>
              <a:rPr lang="tr-TR" dirty="0"/>
              <a:t>Çocukların yaygın korku ve kaygıları hakkında konuşun, bunların olağan olduğunu ifade edin ve kendi deneyimlerinizden örnek verin.</a:t>
            </a:r>
          </a:p>
        </p:txBody>
      </p:sp>
      <p:pic>
        <p:nvPicPr>
          <p:cNvPr id="6" name="Resim 5">
            <a:extLst>
              <a:ext uri="{FF2B5EF4-FFF2-40B4-BE49-F238E27FC236}">
                <a16:creationId xmlns:a16="http://schemas.microsoft.com/office/drawing/2014/main" id="{DEC7204E-F9EE-4849-B180-F44D9FD924DE}"/>
              </a:ext>
            </a:extLst>
          </p:cNvPr>
          <p:cNvPicPr>
            <a:picLocks noChangeAspect="1"/>
          </p:cNvPicPr>
          <p:nvPr/>
        </p:nvPicPr>
        <p:blipFill rotWithShape="1">
          <a:blip r:embed="rId2"/>
          <a:srcRect t="14334"/>
          <a:stretch/>
        </p:blipFill>
        <p:spPr>
          <a:xfrm>
            <a:off x="7431687" y="2940235"/>
            <a:ext cx="3922113" cy="3236728"/>
          </a:xfrm>
          <a:prstGeom prst="rect">
            <a:avLst/>
          </a:prstGeom>
        </p:spPr>
      </p:pic>
    </p:spTree>
    <p:extLst>
      <p:ext uri="{BB962C8B-B14F-4D97-AF65-F5344CB8AC3E}">
        <p14:creationId xmlns:p14="http://schemas.microsoft.com/office/powerpoint/2010/main" val="36277546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grpSp>
        <p:nvGrpSpPr>
          <p:cNvPr id="1511" name="Google Shape;1511;p160"/>
          <p:cNvGrpSpPr/>
          <p:nvPr/>
        </p:nvGrpSpPr>
        <p:grpSpPr>
          <a:xfrm>
            <a:off x="807690" y="2056426"/>
            <a:ext cx="10775235" cy="4280828"/>
            <a:chOff x="8700" y="5553"/>
            <a:chExt cx="10775235" cy="4280828"/>
          </a:xfrm>
        </p:grpSpPr>
        <p:sp>
          <p:nvSpPr>
            <p:cNvPr id="1512" name="Google Shape;1512;p160"/>
            <p:cNvSpPr/>
            <p:nvPr/>
          </p:nvSpPr>
          <p:spPr>
            <a:xfrm>
              <a:off x="8700" y="5553"/>
              <a:ext cx="10775235" cy="1297220"/>
            </a:xfrm>
            <a:prstGeom prst="roundRect">
              <a:avLst>
                <a:gd name="adj" fmla="val 10000"/>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60"/>
            <p:cNvSpPr txBox="1"/>
            <p:nvPr/>
          </p:nvSpPr>
          <p:spPr>
            <a:xfrm>
              <a:off x="46694" y="43547"/>
              <a:ext cx="10699247" cy="1221232"/>
            </a:xfrm>
            <a:prstGeom prst="rect">
              <a:avLst/>
            </a:prstGeom>
            <a:noFill/>
            <a:ln>
              <a:noFill/>
            </a:ln>
          </p:spPr>
          <p:txBody>
            <a:bodyPr spcFirstLastPara="1" wrap="square" lIns="23475" tIns="23475" rIns="23475" bIns="23475" anchor="ctr" anchorCtr="0">
              <a:noAutofit/>
            </a:bodyPr>
            <a:lstStyle/>
            <a:p>
              <a:pPr marL="0" marR="0" lvl="0" indent="0" algn="ctr" rtl="0">
                <a:lnSpc>
                  <a:spcPct val="90000"/>
                </a:lnSpc>
                <a:spcBef>
                  <a:spcPts val="0"/>
                </a:spcBef>
                <a:spcAft>
                  <a:spcPts val="0"/>
                </a:spcAft>
                <a:buNone/>
              </a:pPr>
              <a:r>
                <a:rPr lang="tr-TR" sz="3700">
                  <a:solidFill>
                    <a:schemeClr val="lt1"/>
                  </a:solidFill>
                  <a:latin typeface="Gill Sans"/>
                  <a:ea typeface="Gill Sans"/>
                  <a:cs typeface="Gill Sans"/>
                  <a:sym typeface="Gill Sans"/>
                </a:rPr>
                <a:t>Olabildiğince çok duygu listeleyin.</a:t>
              </a:r>
              <a:endParaRPr/>
            </a:p>
          </p:txBody>
        </p:sp>
        <p:sp>
          <p:nvSpPr>
            <p:cNvPr id="1514" name="Google Shape;1514;p160"/>
            <p:cNvSpPr/>
            <p:nvPr/>
          </p:nvSpPr>
          <p:spPr>
            <a:xfrm>
              <a:off x="8700" y="2243259"/>
              <a:ext cx="3825893" cy="1297220"/>
            </a:xfrm>
            <a:prstGeom prst="roundRect">
              <a:avLst>
                <a:gd name="adj" fmla="val 10000"/>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60"/>
            <p:cNvSpPr txBox="1"/>
            <p:nvPr/>
          </p:nvSpPr>
          <p:spPr>
            <a:xfrm>
              <a:off x="46694" y="2281253"/>
              <a:ext cx="3749905" cy="1221232"/>
            </a:xfrm>
            <a:prstGeom prst="rect">
              <a:avLst/>
            </a:prstGeom>
            <a:noFill/>
            <a:ln>
              <a:noFill/>
            </a:ln>
          </p:spPr>
          <p:txBody>
            <a:bodyPr spcFirstLastPara="1" wrap="square" lIns="23475" tIns="23475" rIns="23475" bIns="23475" anchor="ctr" anchorCtr="0">
              <a:noAutofit/>
            </a:bodyPr>
            <a:lstStyle/>
            <a:p>
              <a:pPr marL="0" marR="0" lvl="0" indent="0" algn="ctr" rtl="0">
                <a:lnSpc>
                  <a:spcPct val="90000"/>
                </a:lnSpc>
                <a:spcBef>
                  <a:spcPts val="0"/>
                </a:spcBef>
                <a:spcAft>
                  <a:spcPts val="0"/>
                </a:spcAft>
                <a:buNone/>
              </a:pPr>
              <a:r>
                <a:rPr lang="tr-TR" sz="3700">
                  <a:solidFill>
                    <a:schemeClr val="lt1"/>
                  </a:solidFill>
                  <a:latin typeface="Gill Sans"/>
                  <a:ea typeface="Gill Sans"/>
                  <a:cs typeface="Gill Sans"/>
                  <a:sym typeface="Gill Sans"/>
                </a:rPr>
                <a:t>Bu duyguları kategorilere ayırın</a:t>
              </a:r>
              <a:endParaRPr/>
            </a:p>
          </p:txBody>
        </p:sp>
        <p:sp>
          <p:nvSpPr>
            <p:cNvPr id="1516" name="Google Shape;1516;p160"/>
            <p:cNvSpPr/>
            <p:nvPr/>
          </p:nvSpPr>
          <p:spPr>
            <a:xfrm rot="-2142401">
              <a:off x="3714469" y="2491716"/>
              <a:ext cx="1278025" cy="54404"/>
            </a:xfrm>
            <a:custGeom>
              <a:avLst/>
              <a:gdLst/>
              <a:ahLst/>
              <a:cxnLst/>
              <a:rect l="l" t="t" r="r" b="b"/>
              <a:pathLst>
                <a:path w="120000" h="120000" extrusionOk="0">
                  <a:moveTo>
                    <a:pt x="0" y="60000"/>
                  </a:moveTo>
                  <a:lnTo>
                    <a:pt x="120000" y="60000"/>
                  </a:lnTo>
                </a:path>
              </a:pathLst>
            </a:custGeom>
            <a:noFill/>
            <a:ln w="22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60"/>
            <p:cNvSpPr txBox="1"/>
            <p:nvPr/>
          </p:nvSpPr>
          <p:spPr>
            <a:xfrm rot="-2142401">
              <a:off x="4321531" y="2486968"/>
              <a:ext cx="63901" cy="639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Gill Sans"/>
                <a:ea typeface="Gill Sans"/>
                <a:cs typeface="Gill Sans"/>
                <a:sym typeface="Gill Sans"/>
              </a:endParaRPr>
            </a:p>
          </p:txBody>
        </p:sp>
        <p:sp>
          <p:nvSpPr>
            <p:cNvPr id="1518" name="Google Shape;1518;p160"/>
            <p:cNvSpPr/>
            <p:nvPr/>
          </p:nvSpPr>
          <p:spPr>
            <a:xfrm>
              <a:off x="4872370" y="1497357"/>
              <a:ext cx="3825893" cy="1297220"/>
            </a:xfrm>
            <a:prstGeom prst="roundRect">
              <a:avLst>
                <a:gd name="adj" fmla="val 10000"/>
              </a:avLst>
            </a:prstGeom>
            <a:solidFill>
              <a:schemeClr val="accent4"/>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60"/>
            <p:cNvSpPr txBox="1"/>
            <p:nvPr/>
          </p:nvSpPr>
          <p:spPr>
            <a:xfrm>
              <a:off x="4910364" y="1535351"/>
              <a:ext cx="3749905" cy="1221232"/>
            </a:xfrm>
            <a:prstGeom prst="rect">
              <a:avLst/>
            </a:prstGeom>
            <a:noFill/>
            <a:ln>
              <a:noFill/>
            </a:ln>
          </p:spPr>
          <p:txBody>
            <a:bodyPr spcFirstLastPara="1" wrap="square" lIns="23475" tIns="23475" rIns="23475" bIns="23475" anchor="ctr" anchorCtr="0">
              <a:noAutofit/>
            </a:bodyPr>
            <a:lstStyle/>
            <a:p>
              <a:pPr marL="0" marR="0" lvl="0" indent="0" algn="ctr" rtl="0">
                <a:lnSpc>
                  <a:spcPct val="90000"/>
                </a:lnSpc>
                <a:spcBef>
                  <a:spcPts val="0"/>
                </a:spcBef>
                <a:spcAft>
                  <a:spcPts val="0"/>
                </a:spcAft>
                <a:buNone/>
              </a:pPr>
              <a:r>
                <a:rPr lang="tr-TR" sz="3700">
                  <a:solidFill>
                    <a:schemeClr val="dk1"/>
                  </a:solidFill>
                  <a:latin typeface="Gill Sans"/>
                  <a:ea typeface="Gill Sans"/>
                  <a:cs typeface="Gill Sans"/>
                  <a:sym typeface="Gill Sans"/>
                </a:rPr>
                <a:t>Olumlu duygular</a:t>
              </a:r>
              <a:endParaRPr/>
            </a:p>
          </p:txBody>
        </p:sp>
        <p:sp>
          <p:nvSpPr>
            <p:cNvPr id="1520" name="Google Shape;1520;p160"/>
            <p:cNvSpPr/>
            <p:nvPr/>
          </p:nvSpPr>
          <p:spPr>
            <a:xfrm rot="2142401">
              <a:off x="3714469" y="3237618"/>
              <a:ext cx="1278025" cy="54404"/>
            </a:xfrm>
            <a:custGeom>
              <a:avLst/>
              <a:gdLst/>
              <a:ahLst/>
              <a:cxnLst/>
              <a:rect l="l" t="t" r="r" b="b"/>
              <a:pathLst>
                <a:path w="120000" h="120000" extrusionOk="0">
                  <a:moveTo>
                    <a:pt x="0" y="60000"/>
                  </a:moveTo>
                  <a:lnTo>
                    <a:pt x="120000" y="60000"/>
                  </a:lnTo>
                </a:path>
              </a:pathLst>
            </a:custGeom>
            <a:noFill/>
            <a:ln w="2222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60"/>
            <p:cNvSpPr txBox="1"/>
            <p:nvPr/>
          </p:nvSpPr>
          <p:spPr>
            <a:xfrm rot="2142401">
              <a:off x="4321531" y="3232870"/>
              <a:ext cx="63901" cy="63901"/>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Gill Sans"/>
                <a:ea typeface="Gill Sans"/>
                <a:cs typeface="Gill Sans"/>
                <a:sym typeface="Gill Sans"/>
              </a:endParaRPr>
            </a:p>
          </p:txBody>
        </p:sp>
        <p:sp>
          <p:nvSpPr>
            <p:cNvPr id="1522" name="Google Shape;1522;p160"/>
            <p:cNvSpPr/>
            <p:nvPr/>
          </p:nvSpPr>
          <p:spPr>
            <a:xfrm>
              <a:off x="4872370" y="2989161"/>
              <a:ext cx="3825893" cy="1297220"/>
            </a:xfrm>
            <a:prstGeom prst="roundRect">
              <a:avLst>
                <a:gd name="adj" fmla="val 10000"/>
              </a:avLst>
            </a:prstGeom>
            <a:solidFill>
              <a:schemeClr val="accent4"/>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60"/>
            <p:cNvSpPr txBox="1"/>
            <p:nvPr/>
          </p:nvSpPr>
          <p:spPr>
            <a:xfrm>
              <a:off x="4910364" y="3027155"/>
              <a:ext cx="3749905" cy="1221232"/>
            </a:xfrm>
            <a:prstGeom prst="rect">
              <a:avLst/>
            </a:prstGeom>
            <a:noFill/>
            <a:ln>
              <a:noFill/>
            </a:ln>
          </p:spPr>
          <p:txBody>
            <a:bodyPr spcFirstLastPara="1" wrap="square" lIns="23475" tIns="23475" rIns="23475" bIns="23475" anchor="ctr" anchorCtr="0">
              <a:noAutofit/>
            </a:bodyPr>
            <a:lstStyle/>
            <a:p>
              <a:pPr marL="0" marR="0" lvl="0" indent="0" algn="ctr" rtl="0">
                <a:lnSpc>
                  <a:spcPct val="90000"/>
                </a:lnSpc>
                <a:spcBef>
                  <a:spcPts val="0"/>
                </a:spcBef>
                <a:spcAft>
                  <a:spcPts val="0"/>
                </a:spcAft>
                <a:buNone/>
              </a:pPr>
              <a:r>
                <a:rPr lang="tr-TR" sz="3700">
                  <a:solidFill>
                    <a:schemeClr val="dk1"/>
                  </a:solidFill>
                  <a:latin typeface="Gill Sans"/>
                  <a:ea typeface="Gill Sans"/>
                  <a:cs typeface="Gill Sans"/>
                  <a:sym typeface="Gill Sans"/>
                </a:rPr>
                <a:t>Olumsuz duygular</a:t>
              </a:r>
              <a:endParaRPr/>
            </a:p>
          </p:txBody>
        </p:sp>
      </p:grpSp>
      <p:pic>
        <p:nvPicPr>
          <p:cNvPr id="1524" name="Google Shape;1524;p160"/>
          <p:cNvPicPr preferRelativeResize="0"/>
          <p:nvPr/>
        </p:nvPicPr>
        <p:blipFill rotWithShape="1">
          <a:blip r:embed="rId3">
            <a:alphaModFix/>
          </a:blip>
          <a:srcRect/>
          <a:stretch/>
        </p:blipFill>
        <p:spPr>
          <a:xfrm>
            <a:off x="9557900" y="3338069"/>
            <a:ext cx="1575500" cy="1575500"/>
          </a:xfrm>
          <a:prstGeom prst="rect">
            <a:avLst/>
          </a:prstGeom>
          <a:noFill/>
          <a:ln>
            <a:noFill/>
          </a:ln>
        </p:spPr>
      </p:pic>
      <p:pic>
        <p:nvPicPr>
          <p:cNvPr id="1525" name="Google Shape;1525;p160"/>
          <p:cNvPicPr preferRelativeResize="0"/>
          <p:nvPr/>
        </p:nvPicPr>
        <p:blipFill rotWithShape="1">
          <a:blip r:embed="rId4">
            <a:alphaModFix/>
          </a:blip>
          <a:srcRect/>
          <a:stretch/>
        </p:blipFill>
        <p:spPr>
          <a:xfrm>
            <a:off x="9688216" y="5104945"/>
            <a:ext cx="1575501" cy="1575501"/>
          </a:xfrm>
          <a:prstGeom prst="rect">
            <a:avLst/>
          </a:prstGeom>
          <a:noFill/>
          <a:ln>
            <a:noFill/>
          </a:ln>
        </p:spPr>
      </p:pic>
      <p:sp>
        <p:nvSpPr>
          <p:cNvPr id="1526" name="Google Shape;1526;p160"/>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tr-TR"/>
              <a:t>DUYGULAR</a:t>
            </a:r>
            <a:endParaRPr/>
          </a:p>
        </p:txBody>
      </p:sp>
      <p:grpSp>
        <p:nvGrpSpPr>
          <p:cNvPr id="1527" name="Google Shape;1527;p160"/>
          <p:cNvGrpSpPr/>
          <p:nvPr/>
        </p:nvGrpSpPr>
        <p:grpSpPr>
          <a:xfrm>
            <a:off x="562010" y="729658"/>
            <a:ext cx="11029616" cy="1013800"/>
            <a:chOff x="0" y="0"/>
            <a:chExt cx="11029616" cy="1013800"/>
          </a:xfrm>
        </p:grpSpPr>
        <p:sp>
          <p:nvSpPr>
            <p:cNvPr id="1528" name="Google Shape;1528;p160"/>
            <p:cNvSpPr/>
            <p:nvPr/>
          </p:nvSpPr>
          <p:spPr>
            <a:xfrm>
              <a:off x="0" y="0"/>
              <a:ext cx="11029616" cy="1013800"/>
            </a:xfrm>
            <a:prstGeom prst="rect">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60"/>
            <p:cNvSpPr txBox="1"/>
            <p:nvPr/>
          </p:nvSpPr>
          <p:spPr>
            <a:xfrm>
              <a:off x="0" y="0"/>
              <a:ext cx="11029616" cy="1013800"/>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FFFFFF"/>
                </a:buClr>
                <a:buSzPts val="3600"/>
                <a:buFont typeface="Gill Sans"/>
                <a:buNone/>
              </a:pPr>
              <a:r>
                <a:rPr lang="tr-TR" sz="3600" b="0" i="0" u="none" strike="noStrike" cap="none">
                  <a:solidFill>
                    <a:srgbClr val="FFFFFF"/>
                  </a:solidFill>
                  <a:latin typeface="Gill Sans"/>
                  <a:ea typeface="Gill Sans"/>
                  <a:cs typeface="Gill Sans"/>
                  <a:sym typeface="Gill Sans"/>
                </a:rPr>
                <a:t>DUYGULAR</a:t>
              </a:r>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67"/>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200"/>
              <a:buFont typeface="Arial"/>
              <a:buNone/>
            </a:pPr>
            <a:r>
              <a:rPr lang="tr-TR" sz="3200" b="0" i="0">
                <a:latin typeface="Arial"/>
                <a:ea typeface="Arial"/>
                <a:cs typeface="Arial"/>
                <a:sym typeface="Arial"/>
              </a:rPr>
              <a:t>DUYGULARI FARK ETME</a:t>
            </a:r>
            <a:r>
              <a:rPr lang="tr-TR" sz="3200">
                <a:latin typeface="Arial"/>
                <a:ea typeface="Arial"/>
                <a:cs typeface="Arial"/>
                <a:sym typeface="Arial"/>
              </a:rPr>
              <a:t> </a:t>
            </a:r>
            <a:endParaRPr/>
          </a:p>
        </p:txBody>
      </p:sp>
      <p:grpSp>
        <p:nvGrpSpPr>
          <p:cNvPr id="1599" name="Google Shape;1599;p167"/>
          <p:cNvGrpSpPr/>
          <p:nvPr/>
        </p:nvGrpSpPr>
        <p:grpSpPr>
          <a:xfrm>
            <a:off x="481613" y="1837081"/>
            <a:ext cx="11272421" cy="694980"/>
            <a:chOff x="0" y="2328"/>
            <a:chExt cx="11272421" cy="694980"/>
          </a:xfrm>
        </p:grpSpPr>
        <p:sp>
          <p:nvSpPr>
            <p:cNvPr id="1600" name="Google Shape;1600;p167"/>
            <p:cNvSpPr/>
            <p:nvPr/>
          </p:nvSpPr>
          <p:spPr>
            <a:xfrm>
              <a:off x="0" y="2328"/>
              <a:ext cx="11272421" cy="694980"/>
            </a:xfrm>
            <a:prstGeom prst="roundRect">
              <a:avLst>
                <a:gd name="adj" fmla="val 16667"/>
              </a:avLst>
            </a:prstGeom>
            <a:gradFill>
              <a:gsLst>
                <a:gs pos="0">
                  <a:srgbClr val="999CA8">
                    <a:alpha val="89803"/>
                  </a:srgbClr>
                </a:gs>
                <a:gs pos="100000">
                  <a:srgbClr val="565E7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67"/>
            <p:cNvSpPr txBox="1"/>
            <p:nvPr/>
          </p:nvSpPr>
          <p:spPr>
            <a:xfrm>
              <a:off x="33926" y="36254"/>
              <a:ext cx="11204569" cy="627128"/>
            </a:xfrm>
            <a:prstGeom prst="rect">
              <a:avLst/>
            </a:prstGeom>
            <a:noFill/>
            <a:ln>
              <a:noFill/>
            </a:ln>
          </p:spPr>
          <p:txBody>
            <a:bodyPr spcFirstLastPara="1" wrap="square" lIns="68575" tIns="68575" rIns="68575" bIns="68575" anchor="ctr" anchorCtr="0">
              <a:noAutofit/>
            </a:bodyPr>
            <a:lstStyle/>
            <a:p>
              <a:pPr marL="0" marR="0" lvl="0" indent="0" algn="l" rtl="0">
                <a:lnSpc>
                  <a:spcPct val="90000"/>
                </a:lnSpc>
                <a:spcBef>
                  <a:spcPts val="0"/>
                </a:spcBef>
                <a:spcAft>
                  <a:spcPts val="0"/>
                </a:spcAft>
                <a:buNone/>
              </a:pPr>
              <a:r>
                <a:rPr lang="tr-TR" sz="1800" b="0" i="0">
                  <a:solidFill>
                    <a:schemeClr val="dk1"/>
                  </a:solidFill>
                  <a:latin typeface="Gill Sans"/>
                  <a:ea typeface="Gill Sans"/>
                  <a:cs typeface="Gill Sans"/>
                  <a:sym typeface="Gill Sans"/>
                </a:rPr>
                <a:t>Bazen başkalarının görünüşüne bakarak nasıl hissettiklerini söyleyebiliriz.</a:t>
              </a:r>
              <a:r>
                <a:rPr lang="tr-TR" sz="1800">
                  <a:solidFill>
                    <a:schemeClr val="dk1"/>
                  </a:solidFill>
                  <a:latin typeface="Gill Sans"/>
                  <a:ea typeface="Gill Sans"/>
                  <a:cs typeface="Gill Sans"/>
                  <a:sym typeface="Gill Sans"/>
                </a:rPr>
                <a:t> Bazı duygular benzer yüz ifadelerine sahip olabileceğinden, ayrım yapmak zor olabilir.</a:t>
              </a:r>
              <a:endParaRPr/>
            </a:p>
          </p:txBody>
        </p:sp>
      </p:grpSp>
      <p:pic>
        <p:nvPicPr>
          <p:cNvPr id="1602" name="Google Shape;1602;p167"/>
          <p:cNvPicPr preferRelativeResize="0"/>
          <p:nvPr/>
        </p:nvPicPr>
        <p:blipFill rotWithShape="1">
          <a:blip r:embed="rId3">
            <a:alphaModFix/>
          </a:blip>
          <a:srcRect/>
          <a:stretch/>
        </p:blipFill>
        <p:spPr>
          <a:xfrm>
            <a:off x="338600" y="2557462"/>
            <a:ext cx="2619375" cy="1743075"/>
          </a:xfrm>
          <a:prstGeom prst="rect">
            <a:avLst/>
          </a:prstGeom>
          <a:noFill/>
          <a:ln>
            <a:noFill/>
          </a:ln>
        </p:spPr>
      </p:pic>
      <p:pic>
        <p:nvPicPr>
          <p:cNvPr id="1603" name="Google Shape;1603;p167" descr="Mutlu Olmak İsteyenlere | Mutlu İnsanların Sırları | Yeni İş Fikirleri"/>
          <p:cNvPicPr preferRelativeResize="0"/>
          <p:nvPr/>
        </p:nvPicPr>
        <p:blipFill rotWithShape="1">
          <a:blip r:embed="rId4">
            <a:alphaModFix/>
          </a:blip>
          <a:srcRect/>
          <a:stretch/>
        </p:blipFill>
        <p:spPr>
          <a:xfrm>
            <a:off x="4032821" y="2581819"/>
            <a:ext cx="2847975" cy="1609725"/>
          </a:xfrm>
          <a:prstGeom prst="rect">
            <a:avLst/>
          </a:prstGeom>
          <a:noFill/>
          <a:ln>
            <a:noFill/>
          </a:ln>
        </p:spPr>
      </p:pic>
      <p:pic>
        <p:nvPicPr>
          <p:cNvPr id="1604" name="Google Shape;1604;p167"/>
          <p:cNvPicPr preferRelativeResize="0"/>
          <p:nvPr/>
        </p:nvPicPr>
        <p:blipFill rotWithShape="1">
          <a:blip r:embed="rId5">
            <a:alphaModFix/>
          </a:blip>
          <a:srcRect/>
          <a:stretch/>
        </p:blipFill>
        <p:spPr>
          <a:xfrm>
            <a:off x="7707066" y="2534389"/>
            <a:ext cx="2619375" cy="1743075"/>
          </a:xfrm>
          <a:prstGeom prst="rect">
            <a:avLst/>
          </a:prstGeom>
          <a:noFill/>
          <a:ln>
            <a:noFill/>
          </a:ln>
        </p:spPr>
      </p:pic>
      <p:pic>
        <p:nvPicPr>
          <p:cNvPr id="1605" name="Google Shape;1605;p167" descr="Stresi Can Yoldaşı Bellemiş Gergin İnsanların Sıklıkla Düştüğü 10 Hata -  onedio.com"/>
          <p:cNvPicPr preferRelativeResize="0"/>
          <p:nvPr/>
        </p:nvPicPr>
        <p:blipFill rotWithShape="1">
          <a:blip r:embed="rId6">
            <a:alphaModFix/>
          </a:blip>
          <a:srcRect/>
          <a:stretch/>
        </p:blipFill>
        <p:spPr>
          <a:xfrm>
            <a:off x="219537" y="4805455"/>
            <a:ext cx="2857500" cy="1600200"/>
          </a:xfrm>
          <a:prstGeom prst="rect">
            <a:avLst/>
          </a:prstGeom>
          <a:noFill/>
          <a:ln>
            <a:noFill/>
          </a:ln>
        </p:spPr>
      </p:pic>
      <p:pic>
        <p:nvPicPr>
          <p:cNvPr id="1606" name="Google Shape;1606;p167"/>
          <p:cNvPicPr preferRelativeResize="0"/>
          <p:nvPr/>
        </p:nvPicPr>
        <p:blipFill rotWithShape="1">
          <a:blip r:embed="rId7">
            <a:alphaModFix/>
          </a:blip>
          <a:srcRect/>
          <a:stretch/>
        </p:blipFill>
        <p:spPr>
          <a:xfrm>
            <a:off x="3851846" y="4891180"/>
            <a:ext cx="3028950" cy="1514475"/>
          </a:xfrm>
          <a:prstGeom prst="rect">
            <a:avLst/>
          </a:prstGeom>
          <a:noFill/>
          <a:ln>
            <a:noFill/>
          </a:ln>
        </p:spPr>
      </p:pic>
      <p:pic>
        <p:nvPicPr>
          <p:cNvPr id="1607" name="Google Shape;1607;p167"/>
          <p:cNvPicPr preferRelativeResize="0"/>
          <p:nvPr/>
        </p:nvPicPr>
        <p:blipFill rotWithShape="1">
          <a:blip r:embed="rId8">
            <a:alphaModFix/>
          </a:blip>
          <a:srcRect/>
          <a:stretch/>
        </p:blipFill>
        <p:spPr>
          <a:xfrm>
            <a:off x="7707065" y="4734017"/>
            <a:ext cx="2619375" cy="1743075"/>
          </a:xfrm>
          <a:prstGeom prst="rect">
            <a:avLst/>
          </a:prstGeom>
          <a:noFill/>
          <a:ln>
            <a:noFill/>
          </a:ln>
        </p:spPr>
      </p:pic>
      <p:grpSp>
        <p:nvGrpSpPr>
          <p:cNvPr id="1608" name="Google Shape;1608;p167"/>
          <p:cNvGrpSpPr/>
          <p:nvPr/>
        </p:nvGrpSpPr>
        <p:grpSpPr>
          <a:xfrm>
            <a:off x="562010" y="729658"/>
            <a:ext cx="11029616" cy="1013800"/>
            <a:chOff x="0" y="0"/>
            <a:chExt cx="11029616" cy="1013800"/>
          </a:xfrm>
        </p:grpSpPr>
        <p:sp>
          <p:nvSpPr>
            <p:cNvPr id="1609" name="Google Shape;1609;p167"/>
            <p:cNvSpPr/>
            <p:nvPr/>
          </p:nvSpPr>
          <p:spPr>
            <a:xfrm>
              <a:off x="0" y="0"/>
              <a:ext cx="11029616" cy="1013800"/>
            </a:xfrm>
            <a:prstGeom prst="rect">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67"/>
            <p:cNvSpPr txBox="1"/>
            <p:nvPr/>
          </p:nvSpPr>
          <p:spPr>
            <a:xfrm>
              <a:off x="0" y="0"/>
              <a:ext cx="11029616" cy="1013800"/>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FFFFFF"/>
                </a:buClr>
                <a:buSzPts val="3600"/>
                <a:buFont typeface="Gill Sans"/>
                <a:buNone/>
              </a:pPr>
              <a:r>
                <a:rPr lang="tr-TR" sz="3600" b="0" i="0" u="none" strike="noStrike" cap="none">
                  <a:solidFill>
                    <a:srgbClr val="FFFFFF"/>
                  </a:solidFill>
                  <a:latin typeface="Gill Sans"/>
                  <a:ea typeface="Gill Sans"/>
                  <a:cs typeface="Gill Sans"/>
                  <a:sym typeface="Gill Sans"/>
                </a:rPr>
                <a:t>DUYGULARI FARK ETME</a:t>
              </a:r>
              <a:endParaRPr/>
            </a:p>
          </p:txBody>
        </p:sp>
      </p:grpSp>
    </p:spTree>
    <p:extLst>
      <p:ext uri="{BB962C8B-B14F-4D97-AF65-F5344CB8AC3E}">
        <p14:creationId xmlns:p14="http://schemas.microsoft.com/office/powerpoint/2010/main" val="24409879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168"/>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Arial"/>
              <a:buNone/>
            </a:pPr>
            <a:r>
              <a:rPr lang="tr-TR" sz="2800" b="0" i="0">
                <a:latin typeface="Arial"/>
                <a:ea typeface="Arial"/>
                <a:cs typeface="Arial"/>
                <a:sym typeface="Arial"/>
              </a:rPr>
              <a:t>DUYGULARI FARK ETME</a:t>
            </a:r>
            <a:r>
              <a:rPr lang="tr-TR" sz="2800">
                <a:latin typeface="Arial"/>
                <a:ea typeface="Arial"/>
                <a:cs typeface="Arial"/>
                <a:sym typeface="Arial"/>
              </a:rPr>
              <a:t> </a:t>
            </a:r>
            <a:endParaRPr/>
          </a:p>
        </p:txBody>
      </p:sp>
      <p:grpSp>
        <p:nvGrpSpPr>
          <p:cNvPr id="1616" name="Google Shape;1616;p168"/>
          <p:cNvGrpSpPr/>
          <p:nvPr/>
        </p:nvGrpSpPr>
        <p:grpSpPr>
          <a:xfrm>
            <a:off x="481614" y="1857698"/>
            <a:ext cx="8236258" cy="514800"/>
            <a:chOff x="0" y="2265"/>
            <a:chExt cx="8236258" cy="514800"/>
          </a:xfrm>
        </p:grpSpPr>
        <p:sp>
          <p:nvSpPr>
            <p:cNvPr id="1617" name="Google Shape;1617;p168"/>
            <p:cNvSpPr/>
            <p:nvPr/>
          </p:nvSpPr>
          <p:spPr>
            <a:xfrm>
              <a:off x="0" y="2265"/>
              <a:ext cx="8236258" cy="514800"/>
            </a:xfrm>
            <a:prstGeom prst="roundRect">
              <a:avLst>
                <a:gd name="adj" fmla="val 16667"/>
              </a:avLst>
            </a:prstGeom>
            <a:gradFill>
              <a:gsLst>
                <a:gs pos="0">
                  <a:srgbClr val="999CA8">
                    <a:alpha val="89803"/>
                  </a:srgbClr>
                </a:gs>
                <a:gs pos="100000">
                  <a:srgbClr val="565E75"/>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68"/>
            <p:cNvSpPr txBox="1"/>
            <p:nvPr/>
          </p:nvSpPr>
          <p:spPr>
            <a:xfrm>
              <a:off x="25130" y="27395"/>
              <a:ext cx="8185998" cy="46454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None/>
              </a:pPr>
              <a:r>
                <a:rPr lang="tr-TR" sz="2200" b="0" i="0">
                  <a:solidFill>
                    <a:schemeClr val="dk1"/>
                  </a:solidFill>
                  <a:latin typeface="Gill Sans"/>
                  <a:ea typeface="Gill Sans"/>
                  <a:cs typeface="Gill Sans"/>
                  <a:sym typeface="Gill Sans"/>
                </a:rPr>
                <a:t>Vücut dili de duyguları fark etmede önemlidir.</a:t>
              </a:r>
              <a:r>
                <a:rPr lang="tr-TR" sz="2200">
                  <a:solidFill>
                    <a:schemeClr val="dk1"/>
                  </a:solidFill>
                  <a:latin typeface="Gill Sans"/>
                  <a:ea typeface="Gill Sans"/>
                  <a:cs typeface="Gill Sans"/>
                  <a:sym typeface="Gill Sans"/>
                </a:rPr>
                <a:t> </a:t>
              </a:r>
              <a:endParaRPr/>
            </a:p>
          </p:txBody>
        </p:sp>
      </p:grpSp>
      <p:pic>
        <p:nvPicPr>
          <p:cNvPr id="1619" name="Google Shape;1619;p168"/>
          <p:cNvPicPr preferRelativeResize="0"/>
          <p:nvPr/>
        </p:nvPicPr>
        <p:blipFill rotWithShape="1">
          <a:blip r:embed="rId3">
            <a:alphaModFix/>
          </a:blip>
          <a:srcRect/>
          <a:stretch/>
        </p:blipFill>
        <p:spPr>
          <a:xfrm>
            <a:off x="183470" y="2524067"/>
            <a:ext cx="5444974" cy="1897014"/>
          </a:xfrm>
          <a:prstGeom prst="rect">
            <a:avLst/>
          </a:prstGeom>
          <a:noFill/>
          <a:ln w="88900" cap="sq" cmpd="thickThin">
            <a:solidFill>
              <a:srgbClr val="000000"/>
            </a:solidFill>
            <a:prstDash val="solid"/>
            <a:miter lim="800000"/>
            <a:headEnd type="none" w="sm" len="sm"/>
            <a:tailEnd type="none" w="sm" len="sm"/>
          </a:ln>
        </p:spPr>
      </p:pic>
      <p:pic>
        <p:nvPicPr>
          <p:cNvPr id="1620" name="Google Shape;1620;p168"/>
          <p:cNvPicPr preferRelativeResize="0"/>
          <p:nvPr/>
        </p:nvPicPr>
        <p:blipFill rotWithShape="1">
          <a:blip r:embed="rId4">
            <a:alphaModFix/>
          </a:blip>
          <a:srcRect/>
          <a:stretch/>
        </p:blipFill>
        <p:spPr>
          <a:xfrm>
            <a:off x="5976295" y="2500721"/>
            <a:ext cx="6097336" cy="1920358"/>
          </a:xfrm>
          <a:prstGeom prst="rect">
            <a:avLst/>
          </a:prstGeom>
          <a:noFill/>
          <a:ln w="88900" cap="sq" cmpd="thickThin">
            <a:solidFill>
              <a:srgbClr val="000000"/>
            </a:solidFill>
            <a:prstDash val="solid"/>
            <a:miter lim="800000"/>
            <a:headEnd type="none" w="sm" len="sm"/>
            <a:tailEnd type="none" w="sm" len="sm"/>
          </a:ln>
        </p:spPr>
      </p:pic>
      <p:pic>
        <p:nvPicPr>
          <p:cNvPr id="1621" name="Google Shape;1621;p168"/>
          <p:cNvPicPr preferRelativeResize="0"/>
          <p:nvPr/>
        </p:nvPicPr>
        <p:blipFill rotWithShape="1">
          <a:blip r:embed="rId5">
            <a:alphaModFix/>
          </a:blip>
          <a:srcRect/>
          <a:stretch/>
        </p:blipFill>
        <p:spPr>
          <a:xfrm>
            <a:off x="2333364" y="4660777"/>
            <a:ext cx="7822690" cy="2098273"/>
          </a:xfrm>
          <a:prstGeom prst="rect">
            <a:avLst/>
          </a:prstGeom>
          <a:noFill/>
          <a:ln w="88900" cap="sq" cmpd="thickThin">
            <a:solidFill>
              <a:srgbClr val="000000"/>
            </a:solidFill>
            <a:prstDash val="solid"/>
            <a:miter lim="800000"/>
            <a:headEnd type="none" w="sm" len="sm"/>
            <a:tailEnd type="none" w="sm" len="sm"/>
          </a:ln>
        </p:spPr>
      </p:pic>
      <p:grpSp>
        <p:nvGrpSpPr>
          <p:cNvPr id="1622" name="Google Shape;1622;p168"/>
          <p:cNvGrpSpPr/>
          <p:nvPr/>
        </p:nvGrpSpPr>
        <p:grpSpPr>
          <a:xfrm>
            <a:off x="562010" y="729658"/>
            <a:ext cx="11029616" cy="1013800"/>
            <a:chOff x="0" y="0"/>
            <a:chExt cx="11029616" cy="1013800"/>
          </a:xfrm>
        </p:grpSpPr>
        <p:sp>
          <p:nvSpPr>
            <p:cNvPr id="1623" name="Google Shape;1623;p168"/>
            <p:cNvSpPr/>
            <p:nvPr/>
          </p:nvSpPr>
          <p:spPr>
            <a:xfrm>
              <a:off x="0" y="0"/>
              <a:ext cx="11029616" cy="1013800"/>
            </a:xfrm>
            <a:prstGeom prst="rect">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68"/>
            <p:cNvSpPr txBox="1"/>
            <p:nvPr/>
          </p:nvSpPr>
          <p:spPr>
            <a:xfrm>
              <a:off x="0" y="0"/>
              <a:ext cx="11029616" cy="1013800"/>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FFFFFF"/>
                </a:buClr>
                <a:buSzPts val="3600"/>
                <a:buFont typeface="Gill Sans"/>
                <a:buNone/>
              </a:pPr>
              <a:r>
                <a:rPr lang="tr-TR" sz="3600" b="0" i="0" u="none" strike="noStrike" cap="none" dirty="0">
                  <a:solidFill>
                    <a:srgbClr val="FFFFFF"/>
                  </a:solidFill>
                  <a:latin typeface="Gill Sans"/>
                  <a:ea typeface="Gill Sans"/>
                  <a:cs typeface="Gill Sans"/>
                  <a:sym typeface="Gill Sans"/>
                </a:rPr>
                <a:t>DUYGULARI FARK ETME &amp; DUYGU KARTLARI</a:t>
              </a:r>
              <a:endParaRPr dirty="0"/>
            </a:p>
          </p:txBody>
        </p:sp>
      </p:grpSp>
    </p:spTree>
    <p:extLst>
      <p:ext uri="{BB962C8B-B14F-4D97-AF65-F5344CB8AC3E}">
        <p14:creationId xmlns:p14="http://schemas.microsoft.com/office/powerpoint/2010/main" val="37686372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64"/>
          <p:cNvSpPr/>
          <p:nvPr/>
        </p:nvSpPr>
        <p:spPr>
          <a:xfrm>
            <a:off x="746579" y="2568121"/>
            <a:ext cx="1854200" cy="1612900"/>
          </a:xfrm>
          <a:prstGeom prst="roundRect">
            <a:avLst>
              <a:gd name="adj" fmla="val 16667"/>
            </a:avLst>
          </a:prstGeom>
          <a:solidFill>
            <a:srgbClr val="FFFF0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OLAY</a:t>
            </a:r>
            <a:endParaRPr/>
          </a:p>
        </p:txBody>
      </p:sp>
      <p:sp>
        <p:nvSpPr>
          <p:cNvPr id="1554" name="Google Shape;1554;p164"/>
          <p:cNvSpPr/>
          <p:nvPr/>
        </p:nvSpPr>
        <p:spPr>
          <a:xfrm>
            <a:off x="3510643" y="2479221"/>
            <a:ext cx="2082800" cy="1701800"/>
          </a:xfrm>
          <a:prstGeom prst="wedgeEllipseCallout">
            <a:avLst>
              <a:gd name="adj1" fmla="val -20833"/>
              <a:gd name="adj2" fmla="val 62500"/>
            </a:avLst>
          </a:prstGeom>
          <a:solidFill>
            <a:srgbClr val="92D05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2000"/>
              <a:buFont typeface="Gill Sans"/>
              <a:buNone/>
            </a:pPr>
            <a:r>
              <a:rPr lang="tr-TR" sz="2000" b="0" i="0" u="none" strike="noStrike" cap="none">
                <a:solidFill>
                  <a:srgbClr val="000000"/>
                </a:solidFill>
                <a:latin typeface="Gill Sans"/>
                <a:ea typeface="Gill Sans"/>
                <a:cs typeface="Gill Sans"/>
                <a:sym typeface="Gill Sans"/>
              </a:rPr>
              <a:t>DÜŞÜNCE</a:t>
            </a:r>
            <a:endParaRPr/>
          </a:p>
        </p:txBody>
      </p:sp>
      <p:sp>
        <p:nvSpPr>
          <p:cNvPr id="1555" name="Google Shape;1555;p164"/>
          <p:cNvSpPr/>
          <p:nvPr/>
        </p:nvSpPr>
        <p:spPr>
          <a:xfrm>
            <a:off x="6314189" y="2568121"/>
            <a:ext cx="2184400" cy="1612900"/>
          </a:xfrm>
          <a:prstGeom prst="heart">
            <a:avLst/>
          </a:prstGeom>
          <a:solidFill>
            <a:srgbClr val="7030A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DUYGU</a:t>
            </a:r>
            <a:endParaRPr/>
          </a:p>
        </p:txBody>
      </p:sp>
      <p:sp>
        <p:nvSpPr>
          <p:cNvPr id="1556" name="Google Shape;1556;p164"/>
          <p:cNvSpPr/>
          <p:nvPr/>
        </p:nvSpPr>
        <p:spPr>
          <a:xfrm>
            <a:off x="9235436" y="2584450"/>
            <a:ext cx="2075543" cy="1596571"/>
          </a:xfrm>
          <a:prstGeom prst="hexagon">
            <a:avLst>
              <a:gd name="adj" fmla="val 25000"/>
              <a:gd name="vf" fmla="val 115470"/>
            </a:avLst>
          </a:prstGeom>
          <a:solidFill>
            <a:srgbClr val="FFC00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DAVRANIŞ</a:t>
            </a:r>
            <a:endParaRPr/>
          </a:p>
        </p:txBody>
      </p:sp>
      <p:grpSp>
        <p:nvGrpSpPr>
          <p:cNvPr id="1557" name="Google Shape;1557;p164"/>
          <p:cNvGrpSpPr/>
          <p:nvPr/>
        </p:nvGrpSpPr>
        <p:grpSpPr>
          <a:xfrm>
            <a:off x="2214909" y="316074"/>
            <a:ext cx="7620000" cy="702000"/>
            <a:chOff x="0" y="0"/>
            <a:chExt cx="7620000" cy="702000"/>
          </a:xfrm>
        </p:grpSpPr>
        <p:sp>
          <p:nvSpPr>
            <p:cNvPr id="1558" name="Google Shape;1558;p164"/>
            <p:cNvSpPr/>
            <p:nvPr/>
          </p:nvSpPr>
          <p:spPr>
            <a:xfrm>
              <a:off x="0" y="0"/>
              <a:ext cx="7620000" cy="702000"/>
            </a:xfrm>
            <a:prstGeom prst="roundRect">
              <a:avLst>
                <a:gd name="adj" fmla="val 16667"/>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64"/>
            <p:cNvSpPr txBox="1"/>
            <p:nvPr/>
          </p:nvSpPr>
          <p:spPr>
            <a:xfrm>
              <a:off x="34269" y="34269"/>
              <a:ext cx="7551462" cy="633462"/>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None/>
              </a:pPr>
              <a:r>
                <a:rPr lang="tr-TR" sz="3000">
                  <a:solidFill>
                    <a:schemeClr val="lt1"/>
                  </a:solidFill>
                  <a:latin typeface="Gill Sans"/>
                  <a:ea typeface="Gill Sans"/>
                  <a:cs typeface="Gill Sans"/>
                  <a:sym typeface="Gill Sans"/>
                </a:rPr>
                <a:t>DAVRANIŞLARIMIZ NASIL ORTAYA ÇIKAR?</a:t>
              </a:r>
              <a:endParaRPr/>
            </a:p>
          </p:txBody>
        </p:sp>
      </p:grpSp>
      <p:sp>
        <p:nvSpPr>
          <p:cNvPr id="1560" name="Google Shape;1560;p164"/>
          <p:cNvSpPr/>
          <p:nvPr/>
        </p:nvSpPr>
        <p:spPr>
          <a:xfrm>
            <a:off x="2670373" y="3268092"/>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61" name="Google Shape;1561;p164"/>
          <p:cNvSpPr/>
          <p:nvPr/>
        </p:nvSpPr>
        <p:spPr>
          <a:xfrm>
            <a:off x="5656485" y="3297940"/>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62" name="Google Shape;1562;p164"/>
          <p:cNvSpPr/>
          <p:nvPr/>
        </p:nvSpPr>
        <p:spPr>
          <a:xfrm>
            <a:off x="8498589" y="3297940"/>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2" name="Başlık 1">
            <a:extLst>
              <a:ext uri="{FF2B5EF4-FFF2-40B4-BE49-F238E27FC236}">
                <a16:creationId xmlns:a16="http://schemas.microsoft.com/office/drawing/2014/main" id="{40A8FA29-2E01-479F-B621-8105C14FA7A5}"/>
              </a:ext>
            </a:extLst>
          </p:cNvPr>
          <p:cNvSpPr>
            <a:spLocks noGrp="1"/>
          </p:cNvSpPr>
          <p:nvPr>
            <p:ph type="title"/>
          </p:nvPr>
        </p:nvSpPr>
        <p:spPr>
          <a:xfrm>
            <a:off x="838200" y="4862725"/>
            <a:ext cx="10515600" cy="1325563"/>
          </a:xfrm>
        </p:spPr>
        <p:txBody>
          <a:bodyPr>
            <a:normAutofit/>
          </a:bodyPr>
          <a:lstStyle/>
          <a:p>
            <a:r>
              <a:rPr lang="tr-TR" sz="2800" dirty="0"/>
              <a:t>Duygunun özü bizi davranışa hazırlamaktır. Olaylar karşısında nasıl düşündüğümüz ve ne hissettiğimiz davranışlarımızı belirler. Çocuklara duygu ve davranış arasındaki ilişkiyi açıklayabilirsiniz.</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grpSp>
        <p:nvGrpSpPr>
          <p:cNvPr id="1567" name="Google Shape;1567;p165"/>
          <p:cNvGrpSpPr/>
          <p:nvPr/>
        </p:nvGrpSpPr>
        <p:grpSpPr>
          <a:xfrm>
            <a:off x="1015014" y="1014006"/>
            <a:ext cx="3902180" cy="3902180"/>
            <a:chOff x="0" y="0"/>
            <a:chExt cx="3902180" cy="3902180"/>
          </a:xfrm>
        </p:grpSpPr>
        <p:sp>
          <p:nvSpPr>
            <p:cNvPr id="1568" name="Google Shape;1568;p165"/>
            <p:cNvSpPr/>
            <p:nvPr/>
          </p:nvSpPr>
          <p:spPr>
            <a:xfrm>
              <a:off x="0" y="0"/>
              <a:ext cx="3902180" cy="3902180"/>
            </a:xfrm>
            <a:prstGeom prst="ellipse">
              <a:avLst/>
            </a:prstGeom>
            <a:solidFill>
              <a:srgbClr val="173160">
                <a:alpha val="49803"/>
              </a:srgbClr>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65"/>
            <p:cNvSpPr txBox="1"/>
            <p:nvPr/>
          </p:nvSpPr>
          <p:spPr>
            <a:xfrm>
              <a:off x="571461" y="571461"/>
              <a:ext cx="2759258" cy="275925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tr-TR" sz="2500" b="0" i="0">
                  <a:solidFill>
                    <a:schemeClr val="dk1"/>
                  </a:solidFill>
                  <a:latin typeface="Gill Sans"/>
                  <a:ea typeface="Gill Sans"/>
                  <a:cs typeface="Gill Sans"/>
                  <a:sym typeface="Gill Sans"/>
                </a:rPr>
                <a:t>Duygular içerisinde bulunduğumuz duruma göre hızlı bir şekilde, bazen dakikadan dakikaya değişiklik gösterebilmektedir.</a:t>
              </a:r>
              <a:r>
                <a:rPr lang="tr-TR" sz="2500">
                  <a:solidFill>
                    <a:schemeClr val="dk1"/>
                  </a:solidFill>
                  <a:latin typeface="Gill Sans"/>
                  <a:ea typeface="Gill Sans"/>
                  <a:cs typeface="Gill Sans"/>
                  <a:sym typeface="Gill Sans"/>
                </a:rPr>
                <a:t> </a:t>
              </a:r>
              <a:br>
                <a:rPr lang="tr-TR" sz="2500">
                  <a:solidFill>
                    <a:schemeClr val="dk1"/>
                  </a:solidFill>
                  <a:latin typeface="Gill Sans"/>
                  <a:ea typeface="Gill Sans"/>
                  <a:cs typeface="Gill Sans"/>
                  <a:sym typeface="Gill Sans"/>
                </a:rPr>
              </a:br>
              <a:endParaRPr sz="2500">
                <a:solidFill>
                  <a:schemeClr val="dk1"/>
                </a:solidFill>
                <a:latin typeface="Gill Sans"/>
                <a:ea typeface="Gill Sans"/>
                <a:cs typeface="Gill Sans"/>
                <a:sym typeface="Gill Sans"/>
              </a:endParaRPr>
            </a:p>
          </p:txBody>
        </p:sp>
      </p:grpSp>
      <p:grpSp>
        <p:nvGrpSpPr>
          <p:cNvPr id="1570" name="Google Shape;1570;p165"/>
          <p:cNvGrpSpPr/>
          <p:nvPr/>
        </p:nvGrpSpPr>
        <p:grpSpPr>
          <a:xfrm>
            <a:off x="6317924" y="2549177"/>
            <a:ext cx="3815446" cy="3815446"/>
            <a:chOff x="1470716" y="0"/>
            <a:chExt cx="3815446" cy="3815446"/>
          </a:xfrm>
        </p:grpSpPr>
        <p:sp>
          <p:nvSpPr>
            <p:cNvPr id="1571" name="Google Shape;1571;p165"/>
            <p:cNvSpPr/>
            <p:nvPr/>
          </p:nvSpPr>
          <p:spPr>
            <a:xfrm>
              <a:off x="1470716" y="0"/>
              <a:ext cx="3815446" cy="3815446"/>
            </a:xfrm>
            <a:prstGeom prst="ellipse">
              <a:avLst/>
            </a:prstGeom>
            <a:solidFill>
              <a:schemeClr val="accent4">
                <a:alpha val="49803"/>
              </a:schemeClr>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65"/>
            <p:cNvSpPr txBox="1"/>
            <p:nvPr/>
          </p:nvSpPr>
          <p:spPr>
            <a:xfrm>
              <a:off x="2029475" y="558759"/>
              <a:ext cx="2697928" cy="26979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tr-TR" sz="3900" b="0" i="0">
                  <a:solidFill>
                    <a:schemeClr val="dk1"/>
                  </a:solidFill>
                  <a:latin typeface="Gill Sans"/>
                  <a:ea typeface="Gill Sans"/>
                  <a:cs typeface="Gill Sans"/>
                  <a:sym typeface="Gill Sans"/>
                </a:rPr>
                <a:t>Bazen de aynı zamanda birden fazla</a:t>
              </a:r>
              <a:br>
                <a:rPr lang="tr-TR" sz="3900" b="0" i="0">
                  <a:solidFill>
                    <a:schemeClr val="dk1"/>
                  </a:solidFill>
                  <a:latin typeface="Gill Sans"/>
                  <a:ea typeface="Gill Sans"/>
                  <a:cs typeface="Gill Sans"/>
                  <a:sym typeface="Gill Sans"/>
                </a:rPr>
              </a:br>
              <a:r>
                <a:rPr lang="tr-TR" sz="3900" b="0" i="0">
                  <a:solidFill>
                    <a:schemeClr val="dk1"/>
                  </a:solidFill>
                  <a:latin typeface="Gill Sans"/>
                  <a:ea typeface="Gill Sans"/>
                  <a:cs typeface="Gill Sans"/>
                  <a:sym typeface="Gill Sans"/>
                </a:rPr>
                <a:t>duyguyu hissedebiliriz.</a:t>
              </a:r>
              <a:endParaRPr sz="3900">
                <a:solidFill>
                  <a:schemeClr val="dk1"/>
                </a:solidFill>
                <a:latin typeface="Gill Sans"/>
                <a:ea typeface="Gill Sans"/>
                <a:cs typeface="Gill Sans"/>
                <a:sym typeface="Gill Sans"/>
              </a:endParaRP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sp>
        <p:nvSpPr>
          <p:cNvPr id="1577" name="Google Shape;1577;p166"/>
          <p:cNvSpPr/>
          <p:nvPr/>
        </p:nvSpPr>
        <p:spPr>
          <a:xfrm>
            <a:off x="762680" y="1816100"/>
            <a:ext cx="1854200" cy="1612900"/>
          </a:xfrm>
          <a:prstGeom prst="roundRect">
            <a:avLst>
              <a:gd name="adj" fmla="val 16667"/>
            </a:avLst>
          </a:prstGeom>
          <a:solidFill>
            <a:srgbClr val="FFFF0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Müdürün okuldan ayrılması</a:t>
            </a:r>
            <a:endParaRPr/>
          </a:p>
        </p:txBody>
      </p:sp>
      <p:sp>
        <p:nvSpPr>
          <p:cNvPr id="1578" name="Google Shape;1578;p166"/>
          <p:cNvSpPr/>
          <p:nvPr/>
        </p:nvSpPr>
        <p:spPr>
          <a:xfrm>
            <a:off x="3526744" y="1727200"/>
            <a:ext cx="2082800" cy="1701800"/>
          </a:xfrm>
          <a:prstGeom prst="wedgeEllipseCallout">
            <a:avLst>
              <a:gd name="adj1" fmla="val -20833"/>
              <a:gd name="adj2" fmla="val 62500"/>
            </a:avLst>
          </a:prstGeom>
          <a:solidFill>
            <a:srgbClr val="92D05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Yeni gelecek müdür çok kötü bir insan olabilir</a:t>
            </a:r>
            <a:endParaRPr/>
          </a:p>
        </p:txBody>
      </p:sp>
      <p:sp>
        <p:nvSpPr>
          <p:cNvPr id="1579" name="Google Shape;1579;p166"/>
          <p:cNvSpPr/>
          <p:nvPr/>
        </p:nvSpPr>
        <p:spPr>
          <a:xfrm>
            <a:off x="6330290" y="1816100"/>
            <a:ext cx="2184400" cy="1612900"/>
          </a:xfrm>
          <a:prstGeom prst="heart">
            <a:avLst/>
          </a:prstGeom>
          <a:solidFill>
            <a:srgbClr val="7030A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Endişe</a:t>
            </a:r>
            <a:endParaRPr/>
          </a:p>
        </p:txBody>
      </p:sp>
      <p:sp>
        <p:nvSpPr>
          <p:cNvPr id="1580" name="Google Shape;1580;p166"/>
          <p:cNvSpPr/>
          <p:nvPr/>
        </p:nvSpPr>
        <p:spPr>
          <a:xfrm>
            <a:off x="9235436" y="4583148"/>
            <a:ext cx="2075543" cy="1596571"/>
          </a:xfrm>
          <a:prstGeom prst="hexagon">
            <a:avLst>
              <a:gd name="adj" fmla="val 25000"/>
              <a:gd name="vf" fmla="val 115470"/>
            </a:avLst>
          </a:prstGeom>
          <a:solidFill>
            <a:srgbClr val="FFC00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Müdüre güzel bir veda yemeği düzenleme</a:t>
            </a:r>
            <a:endParaRPr/>
          </a:p>
        </p:txBody>
      </p:sp>
      <p:grpSp>
        <p:nvGrpSpPr>
          <p:cNvPr id="1581" name="Google Shape;1581;p166"/>
          <p:cNvGrpSpPr/>
          <p:nvPr/>
        </p:nvGrpSpPr>
        <p:grpSpPr>
          <a:xfrm>
            <a:off x="2214909" y="316074"/>
            <a:ext cx="7620000" cy="702000"/>
            <a:chOff x="0" y="0"/>
            <a:chExt cx="7620000" cy="702000"/>
          </a:xfrm>
        </p:grpSpPr>
        <p:sp>
          <p:nvSpPr>
            <p:cNvPr id="1582" name="Google Shape;1582;p166"/>
            <p:cNvSpPr/>
            <p:nvPr/>
          </p:nvSpPr>
          <p:spPr>
            <a:xfrm>
              <a:off x="0" y="0"/>
              <a:ext cx="7620000" cy="702000"/>
            </a:xfrm>
            <a:prstGeom prst="roundRect">
              <a:avLst>
                <a:gd name="adj" fmla="val 16667"/>
              </a:avLst>
            </a:prstGeom>
            <a:solidFill>
              <a:srgbClr val="173160"/>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66"/>
            <p:cNvSpPr txBox="1"/>
            <p:nvPr/>
          </p:nvSpPr>
          <p:spPr>
            <a:xfrm>
              <a:off x="34269" y="34269"/>
              <a:ext cx="7551462" cy="633462"/>
            </a:xfrm>
            <a:prstGeom prst="rect">
              <a:avLst/>
            </a:prstGeom>
            <a:noFill/>
            <a:ln>
              <a:noFill/>
            </a:ln>
          </p:spPr>
          <p:txBody>
            <a:bodyPr spcFirstLastPara="1" wrap="square" lIns="114300" tIns="114300" rIns="114300" bIns="114300" anchor="ctr" anchorCtr="0">
              <a:noAutofit/>
            </a:bodyPr>
            <a:lstStyle/>
            <a:p>
              <a:pPr marL="0" marR="0" lvl="0" indent="0" algn="l" rtl="0">
                <a:lnSpc>
                  <a:spcPct val="90000"/>
                </a:lnSpc>
                <a:spcBef>
                  <a:spcPts val="0"/>
                </a:spcBef>
                <a:spcAft>
                  <a:spcPts val="0"/>
                </a:spcAft>
                <a:buNone/>
              </a:pPr>
              <a:r>
                <a:rPr lang="tr-TR" sz="3000">
                  <a:solidFill>
                    <a:schemeClr val="lt1"/>
                  </a:solidFill>
                  <a:latin typeface="Gill Sans"/>
                  <a:ea typeface="Gill Sans"/>
                  <a:cs typeface="Gill Sans"/>
                  <a:sym typeface="Gill Sans"/>
                </a:rPr>
                <a:t>DAVRANIŞLARIMIZ NASIL ORTAYA ÇIKAR?</a:t>
              </a:r>
              <a:endParaRPr/>
            </a:p>
          </p:txBody>
        </p:sp>
      </p:grpSp>
      <p:sp>
        <p:nvSpPr>
          <p:cNvPr id="1584" name="Google Shape;1584;p166"/>
          <p:cNvSpPr/>
          <p:nvPr/>
        </p:nvSpPr>
        <p:spPr>
          <a:xfrm>
            <a:off x="2686474" y="2516071"/>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85" name="Google Shape;1585;p166"/>
          <p:cNvSpPr/>
          <p:nvPr/>
        </p:nvSpPr>
        <p:spPr>
          <a:xfrm>
            <a:off x="5672586" y="2545919"/>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86" name="Google Shape;1586;p166"/>
          <p:cNvSpPr/>
          <p:nvPr/>
        </p:nvSpPr>
        <p:spPr>
          <a:xfrm>
            <a:off x="8498589" y="5296638"/>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87" name="Google Shape;1587;p166"/>
          <p:cNvSpPr/>
          <p:nvPr/>
        </p:nvSpPr>
        <p:spPr>
          <a:xfrm>
            <a:off x="746579" y="4583148"/>
            <a:ext cx="1854200" cy="1612900"/>
          </a:xfrm>
          <a:prstGeom prst="roundRect">
            <a:avLst>
              <a:gd name="adj" fmla="val 16667"/>
            </a:avLst>
          </a:prstGeom>
          <a:solidFill>
            <a:srgbClr val="FFFF0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Müdürün okuldan ayrılması</a:t>
            </a:r>
            <a:endParaRPr/>
          </a:p>
        </p:txBody>
      </p:sp>
      <p:sp>
        <p:nvSpPr>
          <p:cNvPr id="1588" name="Google Shape;1588;p166"/>
          <p:cNvSpPr/>
          <p:nvPr/>
        </p:nvSpPr>
        <p:spPr>
          <a:xfrm>
            <a:off x="3510643" y="4494248"/>
            <a:ext cx="2082800" cy="1701800"/>
          </a:xfrm>
          <a:prstGeom prst="wedgeEllipseCallout">
            <a:avLst>
              <a:gd name="adj1" fmla="val -20833"/>
              <a:gd name="adj2" fmla="val 62500"/>
            </a:avLst>
          </a:prstGeom>
          <a:solidFill>
            <a:srgbClr val="92D05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Yeni insanlar yeni fikirler ve yeni adımlar demek</a:t>
            </a:r>
            <a:endParaRPr/>
          </a:p>
        </p:txBody>
      </p:sp>
      <p:sp>
        <p:nvSpPr>
          <p:cNvPr id="1589" name="Google Shape;1589;p166"/>
          <p:cNvSpPr/>
          <p:nvPr/>
        </p:nvSpPr>
        <p:spPr>
          <a:xfrm>
            <a:off x="6314189" y="4583148"/>
            <a:ext cx="2184400" cy="1612900"/>
          </a:xfrm>
          <a:prstGeom prst="heart">
            <a:avLst/>
          </a:prstGeom>
          <a:solidFill>
            <a:srgbClr val="7030A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Gill Sans"/>
              <a:buNone/>
            </a:pPr>
            <a:r>
              <a:rPr lang="tr-TR" sz="1800" b="0" i="0" u="none" strike="noStrike" cap="none">
                <a:solidFill>
                  <a:srgbClr val="000000"/>
                </a:solidFill>
                <a:latin typeface="Gill Sans"/>
                <a:ea typeface="Gill Sans"/>
                <a:cs typeface="Gill Sans"/>
                <a:sym typeface="Gill Sans"/>
              </a:rPr>
              <a:t>Heyecan</a:t>
            </a:r>
            <a:endParaRPr/>
          </a:p>
        </p:txBody>
      </p:sp>
      <p:sp>
        <p:nvSpPr>
          <p:cNvPr id="1590" name="Google Shape;1590;p166"/>
          <p:cNvSpPr/>
          <p:nvPr/>
        </p:nvSpPr>
        <p:spPr>
          <a:xfrm>
            <a:off x="2670373" y="5283119"/>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91" name="Google Shape;1591;p166"/>
          <p:cNvSpPr/>
          <p:nvPr/>
        </p:nvSpPr>
        <p:spPr>
          <a:xfrm>
            <a:off x="5656485" y="5312967"/>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
        <p:nvSpPr>
          <p:cNvPr id="1592" name="Google Shape;1592;p166"/>
          <p:cNvSpPr/>
          <p:nvPr/>
        </p:nvSpPr>
        <p:spPr>
          <a:xfrm>
            <a:off x="9235436" y="1832429"/>
            <a:ext cx="2075543" cy="1596571"/>
          </a:xfrm>
          <a:prstGeom prst="hexagon">
            <a:avLst>
              <a:gd name="adj" fmla="val 25000"/>
              <a:gd name="vf" fmla="val 115470"/>
            </a:avLst>
          </a:prstGeom>
          <a:solidFill>
            <a:srgbClr val="FFC000"/>
          </a:solidFill>
          <a:ln w="22225"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Gill Sans"/>
              <a:buNone/>
            </a:pPr>
            <a:r>
              <a:rPr lang="tr-TR" sz="1600" b="0" i="0" u="none" strike="noStrike" cap="none">
                <a:solidFill>
                  <a:srgbClr val="000000"/>
                </a:solidFill>
                <a:latin typeface="Gill Sans"/>
                <a:ea typeface="Gill Sans"/>
                <a:cs typeface="Gill Sans"/>
                <a:sym typeface="Gill Sans"/>
              </a:rPr>
              <a:t>Kimseyle konuşmama, müdüre düzenlenen veda yemeğine katılmama vb</a:t>
            </a:r>
            <a:endParaRPr sz="1600" b="0" i="0" u="none" strike="noStrike" cap="none">
              <a:solidFill>
                <a:srgbClr val="000000"/>
              </a:solidFill>
              <a:latin typeface="Gill Sans"/>
              <a:ea typeface="Gill Sans"/>
              <a:cs typeface="Gill Sans"/>
              <a:sym typeface="Gill Sans"/>
            </a:endParaRPr>
          </a:p>
        </p:txBody>
      </p:sp>
      <p:sp>
        <p:nvSpPr>
          <p:cNvPr id="1593" name="Google Shape;1593;p166"/>
          <p:cNvSpPr/>
          <p:nvPr/>
        </p:nvSpPr>
        <p:spPr>
          <a:xfrm>
            <a:off x="8498589" y="2545919"/>
            <a:ext cx="736847" cy="321816"/>
          </a:xfrm>
          <a:prstGeom prst="rightArrow">
            <a:avLst>
              <a:gd name="adj1" fmla="val 50000"/>
              <a:gd name="adj2" fmla="val 50000"/>
            </a:avLst>
          </a:prstGeom>
          <a:solidFill>
            <a:schemeClr val="accent1"/>
          </a:solidFill>
          <a:ln w="22225" cap="rnd"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Gill Sans"/>
              <a:buNone/>
            </a:pPr>
            <a:endParaRPr sz="1800" b="0" i="0" u="none" strike="noStrike" cap="none">
              <a:solidFill>
                <a:srgbClr val="FFFFFF"/>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7"/>
        <p:cNvGrpSpPr/>
        <p:nvPr/>
      </p:nvGrpSpPr>
      <p:grpSpPr>
        <a:xfrm>
          <a:off x="0" y="0"/>
          <a:ext cx="0" cy="0"/>
          <a:chOff x="0" y="0"/>
          <a:chExt cx="0" cy="0"/>
        </a:xfrm>
      </p:grpSpPr>
      <p:sp>
        <p:nvSpPr>
          <p:cNvPr id="858" name="Google Shape;858;p103"/>
          <p:cNvSpPr/>
          <p:nvPr/>
        </p:nvSpPr>
        <p:spPr>
          <a:xfrm>
            <a:off x="1" y="0"/>
            <a:ext cx="5614875" cy="6858000"/>
          </a:xfrm>
          <a:prstGeom prst="rect">
            <a:avLst/>
          </a:prstGeom>
          <a:gradFill>
            <a:gsLst>
              <a:gs pos="0">
                <a:srgbClr val="4472C3">
                  <a:alpha val="81960"/>
                </a:srgbClr>
              </a:gs>
              <a:gs pos="25000">
                <a:srgbClr val="4472C4">
                  <a:alpha val="60000"/>
                </a:srgbClr>
              </a:gs>
              <a:gs pos="94000">
                <a:srgbClr val="AEABAB"/>
              </a:gs>
              <a:gs pos="100000">
                <a:srgbClr val="AEABAB"/>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9" name="Google Shape;859;p103"/>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60" name="Google Shape;860;p103"/>
          <p:cNvSpPr txBox="1">
            <a:spLocks noGrp="1"/>
          </p:cNvSpPr>
          <p:nvPr>
            <p:ph type="title"/>
          </p:nvPr>
        </p:nvSpPr>
        <p:spPr>
          <a:xfrm>
            <a:off x="6094105" y="802955"/>
            <a:ext cx="4977976"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dirty="0">
                <a:solidFill>
                  <a:srgbClr val="323F4F"/>
                </a:solidFill>
                <a:latin typeface="Times New Roman"/>
                <a:ea typeface="Times New Roman"/>
                <a:cs typeface="Times New Roman"/>
                <a:sym typeface="Times New Roman"/>
              </a:rPr>
              <a:t>Sosyal Duygusal Beceriler</a:t>
            </a:r>
            <a:endParaRPr dirty="0">
              <a:solidFill>
                <a:srgbClr val="323F4F"/>
              </a:solidFill>
            </a:endParaRPr>
          </a:p>
        </p:txBody>
      </p:sp>
      <p:sp>
        <p:nvSpPr>
          <p:cNvPr id="861" name="Google Shape;861;p103"/>
          <p:cNvSpPr/>
          <p:nvPr/>
        </p:nvSpPr>
        <p:spPr>
          <a:xfrm>
            <a:off x="0" y="738619"/>
            <a:ext cx="5000438" cy="5400962"/>
          </a:xfrm>
          <a:custGeom>
            <a:avLst/>
            <a:gdLst/>
            <a:ahLst/>
            <a:cxnLst/>
            <a:rect l="l" t="t" r="r" b="b"/>
            <a:pathLst>
              <a:path w="5000438" h="5400962" extrusionOk="0">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62" name="Google Shape;862;p103" descr="Free Vector | Collection of young people emotions"/>
          <p:cNvPicPr preferRelativeResize="0"/>
          <p:nvPr/>
        </p:nvPicPr>
        <p:blipFill rotWithShape="1">
          <a:blip r:embed="rId4">
            <a:alphaModFix/>
          </a:blip>
          <a:srcRect l="3117" r="1337" b="7898"/>
          <a:stretch/>
        </p:blipFill>
        <p:spPr>
          <a:xfrm>
            <a:off x="-46449" y="728519"/>
            <a:ext cx="5013175" cy="5400962"/>
          </a:xfrm>
          <a:custGeom>
            <a:avLst/>
            <a:gdLst/>
            <a:ahLst/>
            <a:cxnLst/>
            <a:rect l="l" t="t" r="r" b="b"/>
            <a:pathLst>
              <a:path w="4838041" h="5063738" extrusionOk="0">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ln>
            <a:noFill/>
          </a:ln>
        </p:spPr>
      </p:pic>
      <p:sp>
        <p:nvSpPr>
          <p:cNvPr id="863" name="Google Shape;863;p103"/>
          <p:cNvSpPr txBox="1">
            <a:spLocks noGrp="1"/>
          </p:cNvSpPr>
          <p:nvPr>
            <p:ph type="body" idx="1"/>
          </p:nvPr>
        </p:nvSpPr>
        <p:spPr>
          <a:xfrm>
            <a:off x="6090574" y="2421682"/>
            <a:ext cx="4977578" cy="3639289"/>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323F4F"/>
              </a:buClr>
              <a:buSzPts val="2000"/>
              <a:buChar char="•"/>
            </a:pPr>
            <a:r>
              <a:rPr lang="tr-TR" sz="2000" dirty="0">
                <a:solidFill>
                  <a:srgbClr val="323F4F"/>
                </a:solidFill>
              </a:rPr>
              <a:t>Sosyal-duygusal beceri örnekleri şunlardır:</a:t>
            </a:r>
            <a:endParaRPr dirty="0"/>
          </a:p>
          <a:p>
            <a:pPr marL="685800" lvl="1" indent="-228600" algn="l" rtl="0">
              <a:lnSpc>
                <a:spcPct val="90000"/>
              </a:lnSpc>
              <a:spcBef>
                <a:spcPts val="500"/>
              </a:spcBef>
              <a:spcAft>
                <a:spcPts val="0"/>
              </a:spcAft>
              <a:buClr>
                <a:srgbClr val="323F4F"/>
              </a:buClr>
              <a:buSzPts val="2000"/>
              <a:buChar char="•"/>
            </a:pPr>
            <a:r>
              <a:rPr lang="tr-TR" sz="2000" dirty="0">
                <a:solidFill>
                  <a:srgbClr val="323F4F"/>
                </a:solidFill>
              </a:rPr>
              <a:t>Birinin üzgün olup olmadığını anlama ve iyi olup olmadığını sorma</a:t>
            </a:r>
            <a:endParaRPr dirty="0"/>
          </a:p>
          <a:p>
            <a:pPr marL="685800" lvl="1" indent="-228600" algn="l" rtl="0">
              <a:lnSpc>
                <a:spcPct val="90000"/>
              </a:lnSpc>
              <a:spcBef>
                <a:spcPts val="500"/>
              </a:spcBef>
              <a:spcAft>
                <a:spcPts val="0"/>
              </a:spcAft>
              <a:buClr>
                <a:srgbClr val="323F4F"/>
              </a:buClr>
              <a:buSzPts val="2000"/>
              <a:buChar char="•"/>
            </a:pPr>
            <a:r>
              <a:rPr lang="tr-TR" sz="2000" dirty="0">
                <a:solidFill>
                  <a:srgbClr val="323F4F"/>
                </a:solidFill>
              </a:rPr>
              <a:t>Kendinizi arkadaşlarınıza, ebeveynlerinizden farklı bir şekilde ifade etme</a:t>
            </a:r>
            <a:endParaRPr dirty="0"/>
          </a:p>
          <a:p>
            <a:pPr marL="685800" lvl="1" indent="-228600" algn="l" rtl="0">
              <a:lnSpc>
                <a:spcPct val="90000"/>
              </a:lnSpc>
              <a:spcBef>
                <a:spcPts val="500"/>
              </a:spcBef>
              <a:spcAft>
                <a:spcPts val="0"/>
              </a:spcAft>
              <a:buClr>
                <a:srgbClr val="323F4F"/>
              </a:buClr>
              <a:buSzPts val="2000"/>
              <a:buChar char="•"/>
            </a:pPr>
            <a:r>
              <a:rPr lang="tr-TR" sz="2000" dirty="0">
                <a:solidFill>
                  <a:srgbClr val="323F4F"/>
                </a:solidFill>
              </a:rPr>
              <a:t>Düşüncelerinizi ve hislerinizi anlama ve başkalarıyla ilişki kurabilme</a:t>
            </a:r>
          </a:p>
          <a:p>
            <a:pPr marL="685800" lvl="1" indent="-228600" algn="l" rtl="0">
              <a:lnSpc>
                <a:spcPct val="90000"/>
              </a:lnSpc>
              <a:spcBef>
                <a:spcPts val="500"/>
              </a:spcBef>
              <a:spcAft>
                <a:spcPts val="0"/>
              </a:spcAft>
              <a:buClr>
                <a:srgbClr val="323F4F"/>
              </a:buClr>
              <a:buSzPts val="2000"/>
              <a:buChar char="•"/>
            </a:pPr>
            <a:endParaRPr dirty="0"/>
          </a:p>
          <a:p>
            <a:pPr marL="228600" lvl="0" indent="-101600" algn="l" rtl="0">
              <a:lnSpc>
                <a:spcPct val="90000"/>
              </a:lnSpc>
              <a:spcBef>
                <a:spcPts val="1000"/>
              </a:spcBef>
              <a:spcAft>
                <a:spcPts val="0"/>
              </a:spcAft>
              <a:buClr>
                <a:schemeClr val="dk1"/>
              </a:buClr>
              <a:buSzPts val="2000"/>
              <a:buNone/>
            </a:pPr>
            <a:endParaRPr sz="2000" dirty="0">
              <a:solidFill>
                <a:srgbClr val="323F4F"/>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B75677-BF20-46BB-97C9-6A381BE8F601}"/>
              </a:ext>
            </a:extLst>
          </p:cNvPr>
          <p:cNvSpPr>
            <a:spLocks noGrp="1"/>
          </p:cNvSpPr>
          <p:nvPr>
            <p:ph type="title"/>
          </p:nvPr>
        </p:nvSpPr>
        <p:spPr/>
        <p:txBody>
          <a:bodyPr/>
          <a:lstStyle/>
          <a:p>
            <a:r>
              <a:rPr lang="tr-TR" dirty="0"/>
              <a:t>DUYGU TERMOMETRESİ</a:t>
            </a:r>
          </a:p>
        </p:txBody>
      </p:sp>
      <p:sp>
        <p:nvSpPr>
          <p:cNvPr id="3" name="Metin Yer Tutucusu 2">
            <a:extLst>
              <a:ext uri="{FF2B5EF4-FFF2-40B4-BE49-F238E27FC236}">
                <a16:creationId xmlns:a16="http://schemas.microsoft.com/office/drawing/2014/main" id="{AD18E882-059B-4150-ADFD-C3479D3B911D}"/>
              </a:ext>
            </a:extLst>
          </p:cNvPr>
          <p:cNvSpPr>
            <a:spLocks noGrp="1"/>
          </p:cNvSpPr>
          <p:nvPr>
            <p:ph type="body" idx="1"/>
          </p:nvPr>
        </p:nvSpPr>
        <p:spPr>
          <a:xfrm>
            <a:off x="6498517" y="2180496"/>
            <a:ext cx="5112290" cy="3678303"/>
          </a:xfrm>
        </p:spPr>
        <p:txBody>
          <a:bodyPr/>
          <a:lstStyle/>
          <a:p>
            <a:r>
              <a:rPr lang="tr-TR" dirty="0"/>
              <a:t>Çocuğunuzun hissettiği duyguyu derecelendirmesi için duygu termometresinden yararlanın.</a:t>
            </a:r>
          </a:p>
        </p:txBody>
      </p:sp>
      <p:pic>
        <p:nvPicPr>
          <p:cNvPr id="4" name="Picture 2" descr="Scale Of Customer Satisfaction Stock Vector - Illustration of arrow,  feedback: 123035692">
            <a:extLst>
              <a:ext uri="{FF2B5EF4-FFF2-40B4-BE49-F238E27FC236}">
                <a16:creationId xmlns:a16="http://schemas.microsoft.com/office/drawing/2014/main" id="{6AA093BC-48CC-4272-93A4-92329646A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2" y="2213426"/>
            <a:ext cx="5917325" cy="3942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6575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1660" name="Google Shape;1660;p17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tr-TR"/>
              <a:t>DUYGU TERMOMETRESİ</a:t>
            </a:r>
            <a:endParaRPr/>
          </a:p>
        </p:txBody>
      </p:sp>
      <p:grpSp>
        <p:nvGrpSpPr>
          <p:cNvPr id="1661" name="Google Shape;1661;p171"/>
          <p:cNvGrpSpPr/>
          <p:nvPr/>
        </p:nvGrpSpPr>
        <p:grpSpPr>
          <a:xfrm>
            <a:off x="752118" y="2398271"/>
            <a:ext cx="8805450" cy="3677931"/>
            <a:chOff x="6" y="185"/>
            <a:chExt cx="8805450" cy="3677931"/>
          </a:xfrm>
        </p:grpSpPr>
        <p:sp>
          <p:nvSpPr>
            <p:cNvPr id="1662" name="Google Shape;1662;p171"/>
            <p:cNvSpPr/>
            <p:nvPr/>
          </p:nvSpPr>
          <p:spPr>
            <a:xfrm>
              <a:off x="6" y="185"/>
              <a:ext cx="8805450" cy="1121320"/>
            </a:xfrm>
            <a:prstGeom prst="chevron">
              <a:avLst>
                <a:gd name="adj" fmla="val 50000"/>
              </a:avLst>
            </a:prstGeom>
            <a:solidFill>
              <a:schemeClr val="accent4"/>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1"/>
            <p:cNvSpPr txBox="1"/>
            <p:nvPr/>
          </p:nvSpPr>
          <p:spPr>
            <a:xfrm>
              <a:off x="560666" y="185"/>
              <a:ext cx="7684130" cy="1121320"/>
            </a:xfrm>
            <a:prstGeom prst="rect">
              <a:avLst/>
            </a:prstGeom>
            <a:noFill/>
            <a:ln>
              <a:noFill/>
            </a:ln>
          </p:spPr>
          <p:txBody>
            <a:bodyPr spcFirstLastPara="1" wrap="square" lIns="27925" tIns="13950" rIns="0" bIns="13950" anchor="ctr" anchorCtr="0">
              <a:noAutofit/>
            </a:bodyPr>
            <a:lstStyle/>
            <a:p>
              <a:pPr marL="0" marR="0" lvl="0" indent="0" algn="ctr" rtl="0">
                <a:lnSpc>
                  <a:spcPct val="90000"/>
                </a:lnSpc>
                <a:spcBef>
                  <a:spcPts val="0"/>
                </a:spcBef>
                <a:spcAft>
                  <a:spcPts val="0"/>
                </a:spcAft>
                <a:buNone/>
              </a:pPr>
              <a:r>
                <a:rPr lang="tr-TR" sz="2200">
                  <a:solidFill>
                    <a:schemeClr val="dk1"/>
                  </a:solidFill>
                  <a:latin typeface="Gill Sans"/>
                  <a:ea typeface="Gill Sans"/>
                  <a:cs typeface="Gill Sans"/>
                  <a:sym typeface="Gill Sans"/>
                </a:rPr>
                <a:t>Ne kadar iyi ya da kötü hissettiğimizi belirlemek için bir duygu termometresi kullanabiliriz.</a:t>
              </a:r>
              <a:endParaRPr/>
            </a:p>
          </p:txBody>
        </p:sp>
        <p:sp>
          <p:nvSpPr>
            <p:cNvPr id="1664" name="Google Shape;1664;p171"/>
            <p:cNvSpPr/>
            <p:nvPr/>
          </p:nvSpPr>
          <p:spPr>
            <a:xfrm>
              <a:off x="6" y="1278491"/>
              <a:ext cx="8805450" cy="1121320"/>
            </a:xfrm>
            <a:prstGeom prst="chevron">
              <a:avLst>
                <a:gd name="adj" fmla="val 50000"/>
              </a:avLst>
            </a:prstGeom>
            <a:solidFill>
              <a:srgbClr val="86B69A"/>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1"/>
            <p:cNvSpPr txBox="1"/>
            <p:nvPr/>
          </p:nvSpPr>
          <p:spPr>
            <a:xfrm>
              <a:off x="560666" y="1278491"/>
              <a:ext cx="7684130" cy="1121320"/>
            </a:xfrm>
            <a:prstGeom prst="rect">
              <a:avLst/>
            </a:prstGeom>
            <a:noFill/>
            <a:ln>
              <a:noFill/>
            </a:ln>
          </p:spPr>
          <p:txBody>
            <a:bodyPr spcFirstLastPara="1" wrap="square" lIns="27925" tIns="13950" rIns="0" bIns="13950" anchor="ctr" anchorCtr="0">
              <a:noAutofit/>
            </a:bodyPr>
            <a:lstStyle/>
            <a:p>
              <a:pPr marL="0" marR="0" lvl="0" indent="0" algn="ctr" rtl="0">
                <a:lnSpc>
                  <a:spcPct val="90000"/>
                </a:lnSpc>
                <a:spcBef>
                  <a:spcPts val="0"/>
                </a:spcBef>
                <a:spcAft>
                  <a:spcPts val="0"/>
                </a:spcAft>
                <a:buNone/>
              </a:pPr>
              <a:r>
                <a:rPr lang="tr-TR" sz="2200" b="0" i="0">
                  <a:solidFill>
                    <a:schemeClr val="dk1"/>
                  </a:solidFill>
                  <a:latin typeface="Gill Sans"/>
                  <a:ea typeface="Gill Sans"/>
                  <a:cs typeface="Gill Sans"/>
                  <a:sym typeface="Gill Sans"/>
                </a:rPr>
                <a:t>“5” çok iyi hissettiğimiz ya da çok sakin olduğumuz anlamına</a:t>
              </a:r>
              <a:br>
                <a:rPr lang="tr-TR" sz="2200" b="0" i="0">
                  <a:solidFill>
                    <a:schemeClr val="dk1"/>
                  </a:solidFill>
                  <a:latin typeface="Gill Sans"/>
                  <a:ea typeface="Gill Sans"/>
                  <a:cs typeface="Gill Sans"/>
                  <a:sym typeface="Gill Sans"/>
                </a:rPr>
              </a:br>
              <a:r>
                <a:rPr lang="tr-TR" sz="2200" b="0" i="0">
                  <a:solidFill>
                    <a:schemeClr val="dk1"/>
                  </a:solidFill>
                  <a:latin typeface="Gill Sans"/>
                  <a:ea typeface="Gill Sans"/>
                  <a:cs typeface="Gill Sans"/>
                  <a:sym typeface="Gill Sans"/>
                </a:rPr>
                <a:t>gelmektedir.</a:t>
              </a:r>
              <a:endParaRPr sz="2200">
                <a:solidFill>
                  <a:schemeClr val="dk1"/>
                </a:solidFill>
                <a:latin typeface="Gill Sans"/>
                <a:ea typeface="Gill Sans"/>
                <a:cs typeface="Gill Sans"/>
                <a:sym typeface="Gill Sans"/>
              </a:endParaRPr>
            </a:p>
          </p:txBody>
        </p:sp>
        <p:sp>
          <p:nvSpPr>
            <p:cNvPr id="1666" name="Google Shape;1666;p171"/>
            <p:cNvSpPr/>
            <p:nvPr/>
          </p:nvSpPr>
          <p:spPr>
            <a:xfrm>
              <a:off x="6" y="2556796"/>
              <a:ext cx="8805450" cy="1121320"/>
            </a:xfrm>
            <a:prstGeom prst="chevron">
              <a:avLst>
                <a:gd name="adj" fmla="val 50000"/>
              </a:avLst>
            </a:prstGeom>
            <a:solidFill>
              <a:srgbClr val="A0C676"/>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1"/>
            <p:cNvSpPr txBox="1"/>
            <p:nvPr/>
          </p:nvSpPr>
          <p:spPr>
            <a:xfrm>
              <a:off x="560666" y="2556796"/>
              <a:ext cx="7684130" cy="1121320"/>
            </a:xfrm>
            <a:prstGeom prst="rect">
              <a:avLst/>
            </a:prstGeom>
            <a:noFill/>
            <a:ln>
              <a:noFill/>
            </a:ln>
          </p:spPr>
          <p:txBody>
            <a:bodyPr spcFirstLastPara="1" wrap="square" lIns="27925" tIns="13950" rIns="0" bIns="13950" anchor="ctr" anchorCtr="0">
              <a:noAutofit/>
            </a:bodyPr>
            <a:lstStyle/>
            <a:p>
              <a:pPr marL="0" marR="0" lvl="0" indent="0" algn="ctr" rtl="0">
                <a:lnSpc>
                  <a:spcPct val="90000"/>
                </a:lnSpc>
                <a:spcBef>
                  <a:spcPts val="0"/>
                </a:spcBef>
                <a:spcAft>
                  <a:spcPts val="0"/>
                </a:spcAft>
                <a:buNone/>
              </a:pPr>
              <a:r>
                <a:rPr lang="tr-TR" sz="2200" b="0" i="0">
                  <a:solidFill>
                    <a:schemeClr val="dk1"/>
                  </a:solidFill>
                  <a:latin typeface="Gill Sans"/>
                  <a:ea typeface="Gill Sans"/>
                  <a:cs typeface="Gill Sans"/>
                  <a:sym typeface="Gill Sans"/>
                </a:rPr>
                <a:t>“1” çok kötü hissettiğimiz ya da çok endişeli olduğumuz anlamına</a:t>
              </a:r>
              <a:br>
                <a:rPr lang="tr-TR" sz="2200" b="0" i="0">
                  <a:solidFill>
                    <a:schemeClr val="dk1"/>
                  </a:solidFill>
                  <a:latin typeface="Gill Sans"/>
                  <a:ea typeface="Gill Sans"/>
                  <a:cs typeface="Gill Sans"/>
                  <a:sym typeface="Gill Sans"/>
                </a:rPr>
              </a:br>
              <a:r>
                <a:rPr lang="tr-TR" sz="2200" b="0" i="0">
                  <a:solidFill>
                    <a:schemeClr val="dk1"/>
                  </a:solidFill>
                  <a:latin typeface="Gill Sans"/>
                  <a:ea typeface="Gill Sans"/>
                  <a:cs typeface="Gill Sans"/>
                  <a:sym typeface="Gill Sans"/>
                </a:rPr>
                <a:t>gelmektedir.</a:t>
              </a:r>
              <a:r>
                <a:rPr lang="tr-TR" sz="2200">
                  <a:solidFill>
                    <a:schemeClr val="dk1"/>
                  </a:solidFill>
                  <a:latin typeface="Gill Sans"/>
                  <a:ea typeface="Gill Sans"/>
                  <a:cs typeface="Gill Sans"/>
                  <a:sym typeface="Gill Sans"/>
                </a:rPr>
                <a:t> </a:t>
              </a:r>
              <a:br>
                <a:rPr lang="tr-TR" sz="2200">
                  <a:solidFill>
                    <a:schemeClr val="dk1"/>
                  </a:solidFill>
                  <a:latin typeface="Gill Sans"/>
                  <a:ea typeface="Gill Sans"/>
                  <a:cs typeface="Gill Sans"/>
                  <a:sym typeface="Gill Sans"/>
                </a:rPr>
              </a:br>
              <a:endParaRPr sz="2200">
                <a:solidFill>
                  <a:schemeClr val="dk1"/>
                </a:solidFill>
                <a:latin typeface="Gill Sans"/>
                <a:ea typeface="Gill Sans"/>
                <a:cs typeface="Gill Sans"/>
                <a:sym typeface="Gill Sans"/>
              </a:endParaRPr>
            </a:p>
          </p:txBody>
        </p:sp>
      </p:grpSp>
      <p:pic>
        <p:nvPicPr>
          <p:cNvPr id="1668" name="Google Shape;1668;p171" descr="Termometre Ücretsiz içerik küçük resim - Hasta Termometre Fotograflardan  şeffaf PNG görüntüsü"/>
          <p:cNvPicPr preferRelativeResize="0"/>
          <p:nvPr/>
        </p:nvPicPr>
        <p:blipFill rotWithShape="1">
          <a:blip r:embed="rId3">
            <a:alphaModFix/>
          </a:blip>
          <a:srcRect/>
          <a:stretch/>
        </p:blipFill>
        <p:spPr>
          <a:xfrm>
            <a:off x="10247414" y="1970843"/>
            <a:ext cx="1609725" cy="4403324"/>
          </a:xfrm>
          <a:prstGeom prst="rect">
            <a:avLst/>
          </a:prstGeom>
          <a:noFill/>
          <a:ln>
            <a:noFill/>
          </a:ln>
        </p:spPr>
      </p:pic>
      <p:grpSp>
        <p:nvGrpSpPr>
          <p:cNvPr id="1669" name="Google Shape;1669;p171"/>
          <p:cNvGrpSpPr/>
          <p:nvPr/>
        </p:nvGrpSpPr>
        <p:grpSpPr>
          <a:xfrm>
            <a:off x="562010" y="729658"/>
            <a:ext cx="11029616" cy="1013800"/>
            <a:chOff x="0" y="0"/>
            <a:chExt cx="11029616" cy="1013800"/>
          </a:xfrm>
        </p:grpSpPr>
        <p:sp>
          <p:nvSpPr>
            <p:cNvPr id="1670" name="Google Shape;1670;p171"/>
            <p:cNvSpPr/>
            <p:nvPr/>
          </p:nvSpPr>
          <p:spPr>
            <a:xfrm>
              <a:off x="0" y="0"/>
              <a:ext cx="11029616" cy="1013800"/>
            </a:xfrm>
            <a:prstGeom prst="rect">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1"/>
            <p:cNvSpPr txBox="1"/>
            <p:nvPr/>
          </p:nvSpPr>
          <p:spPr>
            <a:xfrm>
              <a:off x="0" y="0"/>
              <a:ext cx="11029616" cy="1013800"/>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FFFFFF"/>
                </a:buClr>
                <a:buSzPts val="3600"/>
                <a:buFont typeface="Gill Sans"/>
                <a:buNone/>
              </a:pPr>
              <a:r>
                <a:rPr lang="tr-TR" sz="3600" b="0" i="0" u="none" strike="noStrike" cap="none">
                  <a:solidFill>
                    <a:srgbClr val="FFFFFF"/>
                  </a:solidFill>
                  <a:latin typeface="Gill Sans"/>
                  <a:ea typeface="Gill Sans"/>
                  <a:cs typeface="Gill Sans"/>
                  <a:sym typeface="Gill Sans"/>
                </a:rPr>
                <a:t>DUYGU TERMOMETRESİ</a:t>
              </a:r>
              <a:endParaRPr/>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675"/>
        <p:cNvGrpSpPr/>
        <p:nvPr/>
      </p:nvGrpSpPr>
      <p:grpSpPr>
        <a:xfrm>
          <a:off x="0" y="0"/>
          <a:ext cx="0" cy="0"/>
          <a:chOff x="0" y="0"/>
          <a:chExt cx="0" cy="0"/>
        </a:xfrm>
      </p:grpSpPr>
      <p:sp>
        <p:nvSpPr>
          <p:cNvPr id="1676" name="Google Shape;1676;p172"/>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tr-TR"/>
              <a:t>DUYGU TERMOMETRESİ</a:t>
            </a:r>
            <a:endParaRPr/>
          </a:p>
        </p:txBody>
      </p:sp>
      <p:grpSp>
        <p:nvGrpSpPr>
          <p:cNvPr id="1677" name="Google Shape;1677;p172"/>
          <p:cNvGrpSpPr/>
          <p:nvPr/>
        </p:nvGrpSpPr>
        <p:grpSpPr>
          <a:xfrm>
            <a:off x="2417951" y="1716843"/>
            <a:ext cx="7227667" cy="2525793"/>
            <a:chOff x="1965189" y="887"/>
            <a:chExt cx="7227667" cy="2525793"/>
          </a:xfrm>
        </p:grpSpPr>
        <p:sp>
          <p:nvSpPr>
            <p:cNvPr id="1678" name="Google Shape;1678;p172"/>
            <p:cNvSpPr/>
            <p:nvPr/>
          </p:nvSpPr>
          <p:spPr>
            <a:xfrm>
              <a:off x="1965189" y="887"/>
              <a:ext cx="7227667" cy="657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2"/>
            <p:cNvSpPr txBox="1"/>
            <p:nvPr/>
          </p:nvSpPr>
          <p:spPr>
            <a:xfrm>
              <a:off x="1965189" y="887"/>
              <a:ext cx="7227667" cy="65706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None/>
              </a:pPr>
              <a:r>
                <a:rPr lang="tr-TR" sz="2400">
                  <a:solidFill>
                    <a:schemeClr val="dk1"/>
                  </a:solidFill>
                  <a:latin typeface="Gill Sans"/>
                  <a:ea typeface="Gill Sans"/>
                  <a:cs typeface="Gill Sans"/>
                  <a:sym typeface="Gill Sans"/>
                </a:rPr>
                <a:t>Duygu termometresindeki rakamlar ne zaman değişir?</a:t>
              </a:r>
              <a:endParaRPr/>
            </a:p>
          </p:txBody>
        </p:sp>
        <p:sp>
          <p:nvSpPr>
            <p:cNvPr id="1680" name="Google Shape;1680;p172"/>
            <p:cNvSpPr/>
            <p:nvPr/>
          </p:nvSpPr>
          <p:spPr>
            <a:xfrm>
              <a:off x="1965189" y="657948"/>
              <a:ext cx="963689" cy="160614"/>
            </a:xfrm>
            <a:prstGeom prst="parallelogram">
              <a:avLst>
                <a:gd name="adj" fmla="val 140840"/>
              </a:avLst>
            </a:prstGeom>
            <a:solidFill>
              <a:srgbClr val="43CBE7"/>
            </a:solidFill>
            <a:ln w="22225" cap="rnd" cmpd="sng">
              <a:solidFill>
                <a:srgbClr val="43CBE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2"/>
            <p:cNvSpPr/>
            <p:nvPr/>
          </p:nvSpPr>
          <p:spPr>
            <a:xfrm>
              <a:off x="2985093" y="657948"/>
              <a:ext cx="963689" cy="160614"/>
            </a:xfrm>
            <a:prstGeom prst="parallelogram">
              <a:avLst>
                <a:gd name="adj" fmla="val 140840"/>
              </a:avLst>
            </a:prstGeom>
            <a:solidFill>
              <a:srgbClr val="47C5E4"/>
            </a:solidFill>
            <a:ln w="22225" cap="rnd" cmpd="sng">
              <a:solidFill>
                <a:srgbClr val="47C5E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2"/>
            <p:cNvSpPr/>
            <p:nvPr/>
          </p:nvSpPr>
          <p:spPr>
            <a:xfrm>
              <a:off x="4004997" y="657948"/>
              <a:ext cx="963689" cy="160614"/>
            </a:xfrm>
            <a:prstGeom prst="parallelogram">
              <a:avLst>
                <a:gd name="adj" fmla="val 140840"/>
              </a:avLst>
            </a:prstGeom>
            <a:solidFill>
              <a:srgbClr val="4CC1E0"/>
            </a:solidFill>
            <a:ln w="22225" cap="rnd" cmpd="sng">
              <a:solidFill>
                <a:srgbClr val="4CC1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2"/>
            <p:cNvSpPr/>
            <p:nvPr/>
          </p:nvSpPr>
          <p:spPr>
            <a:xfrm>
              <a:off x="5024901" y="657948"/>
              <a:ext cx="963689" cy="160614"/>
            </a:xfrm>
            <a:prstGeom prst="parallelogram">
              <a:avLst>
                <a:gd name="adj" fmla="val 140840"/>
              </a:avLst>
            </a:prstGeom>
            <a:solidFill>
              <a:srgbClr val="50BDDD"/>
            </a:solidFill>
            <a:ln w="22225" cap="rnd" cmpd="sng">
              <a:solidFill>
                <a:srgbClr val="50BDD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2"/>
            <p:cNvSpPr/>
            <p:nvPr/>
          </p:nvSpPr>
          <p:spPr>
            <a:xfrm>
              <a:off x="6044806" y="657948"/>
              <a:ext cx="963689" cy="160614"/>
            </a:xfrm>
            <a:prstGeom prst="parallelogram">
              <a:avLst>
                <a:gd name="adj" fmla="val 140840"/>
              </a:avLst>
            </a:prstGeom>
            <a:solidFill>
              <a:srgbClr val="54BAD9"/>
            </a:solidFill>
            <a:ln w="22225" cap="rnd" cmpd="sng">
              <a:solidFill>
                <a:srgbClr val="54BA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2"/>
            <p:cNvSpPr/>
            <p:nvPr/>
          </p:nvSpPr>
          <p:spPr>
            <a:xfrm>
              <a:off x="7064710" y="657948"/>
              <a:ext cx="963689" cy="160614"/>
            </a:xfrm>
            <a:prstGeom prst="parallelogram">
              <a:avLst>
                <a:gd name="adj" fmla="val 140840"/>
              </a:avLst>
            </a:prstGeom>
            <a:solidFill>
              <a:srgbClr val="59B6D5"/>
            </a:solidFill>
            <a:ln w="22225" cap="rnd" cmpd="sng">
              <a:solidFill>
                <a:srgbClr val="59B6D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2"/>
            <p:cNvSpPr/>
            <p:nvPr/>
          </p:nvSpPr>
          <p:spPr>
            <a:xfrm>
              <a:off x="8084614" y="657948"/>
              <a:ext cx="963689" cy="160614"/>
            </a:xfrm>
            <a:prstGeom prst="parallelogram">
              <a:avLst>
                <a:gd name="adj" fmla="val 140840"/>
              </a:avLst>
            </a:prstGeom>
            <a:solidFill>
              <a:srgbClr val="5CB2D3"/>
            </a:solidFill>
            <a:ln w="22225" cap="rnd" cmpd="sng">
              <a:solidFill>
                <a:srgbClr val="5CB2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2"/>
            <p:cNvSpPr/>
            <p:nvPr/>
          </p:nvSpPr>
          <p:spPr>
            <a:xfrm>
              <a:off x="1965189" y="854946"/>
              <a:ext cx="7227667" cy="657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2"/>
            <p:cNvSpPr txBox="1"/>
            <p:nvPr/>
          </p:nvSpPr>
          <p:spPr>
            <a:xfrm>
              <a:off x="1965189" y="854946"/>
              <a:ext cx="7227667" cy="65706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None/>
              </a:pPr>
              <a:r>
                <a:rPr lang="tr-TR" sz="2400">
                  <a:solidFill>
                    <a:schemeClr val="dk1"/>
                  </a:solidFill>
                  <a:latin typeface="Gill Sans"/>
                  <a:ea typeface="Gill Sans"/>
                  <a:cs typeface="Gill Sans"/>
                  <a:sym typeface="Gill Sans"/>
                </a:rPr>
                <a:t>Her zaman 5 puan almak?</a:t>
              </a:r>
              <a:endParaRPr/>
            </a:p>
          </p:txBody>
        </p:sp>
        <p:sp>
          <p:nvSpPr>
            <p:cNvPr id="1689" name="Google Shape;1689;p172"/>
            <p:cNvSpPr/>
            <p:nvPr/>
          </p:nvSpPr>
          <p:spPr>
            <a:xfrm>
              <a:off x="1965189" y="1512007"/>
              <a:ext cx="963689" cy="160614"/>
            </a:xfrm>
            <a:prstGeom prst="parallelogram">
              <a:avLst>
                <a:gd name="adj" fmla="val 140840"/>
              </a:avLst>
            </a:prstGeom>
            <a:solidFill>
              <a:srgbClr val="61B0CF"/>
            </a:solidFill>
            <a:ln w="22225" cap="rnd" cmpd="sng">
              <a:solidFill>
                <a:srgbClr val="61B0C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2"/>
            <p:cNvSpPr/>
            <p:nvPr/>
          </p:nvSpPr>
          <p:spPr>
            <a:xfrm>
              <a:off x="2985093" y="1512007"/>
              <a:ext cx="963689" cy="160614"/>
            </a:xfrm>
            <a:prstGeom prst="parallelogram">
              <a:avLst>
                <a:gd name="adj" fmla="val 140840"/>
              </a:avLst>
            </a:prstGeom>
            <a:solidFill>
              <a:srgbClr val="65ADCB"/>
            </a:solidFill>
            <a:ln w="22225" cap="rnd" cmpd="sng">
              <a:solidFill>
                <a:srgbClr val="65ADC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2"/>
            <p:cNvSpPr/>
            <p:nvPr/>
          </p:nvSpPr>
          <p:spPr>
            <a:xfrm>
              <a:off x="4004997" y="1512007"/>
              <a:ext cx="963689" cy="160614"/>
            </a:xfrm>
            <a:prstGeom prst="parallelogram">
              <a:avLst>
                <a:gd name="adj" fmla="val 140840"/>
              </a:avLst>
            </a:prstGeom>
            <a:solidFill>
              <a:srgbClr val="69AAC8"/>
            </a:solidFill>
            <a:ln w="22225" cap="rnd" cmpd="sng">
              <a:solidFill>
                <a:srgbClr val="69AAC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2"/>
            <p:cNvSpPr/>
            <p:nvPr/>
          </p:nvSpPr>
          <p:spPr>
            <a:xfrm>
              <a:off x="5024901" y="1512007"/>
              <a:ext cx="963689" cy="160614"/>
            </a:xfrm>
            <a:prstGeom prst="parallelogram">
              <a:avLst>
                <a:gd name="adj" fmla="val 140840"/>
              </a:avLst>
            </a:prstGeom>
            <a:solidFill>
              <a:srgbClr val="6DA9C5"/>
            </a:solidFill>
            <a:ln w="22225" cap="rnd" cmpd="sng">
              <a:solidFill>
                <a:srgbClr val="6DA9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2"/>
            <p:cNvSpPr/>
            <p:nvPr/>
          </p:nvSpPr>
          <p:spPr>
            <a:xfrm>
              <a:off x="6044806" y="1512007"/>
              <a:ext cx="963689" cy="160614"/>
            </a:xfrm>
            <a:prstGeom prst="parallelogram">
              <a:avLst>
                <a:gd name="adj" fmla="val 140840"/>
              </a:avLst>
            </a:prstGeom>
            <a:solidFill>
              <a:srgbClr val="71A6C2"/>
            </a:solidFill>
            <a:ln w="22225" cap="rnd" cmpd="sng">
              <a:solidFill>
                <a:srgbClr val="71A6C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2"/>
            <p:cNvSpPr/>
            <p:nvPr/>
          </p:nvSpPr>
          <p:spPr>
            <a:xfrm>
              <a:off x="7064710" y="1512007"/>
              <a:ext cx="963689" cy="160614"/>
            </a:xfrm>
            <a:prstGeom prst="parallelogram">
              <a:avLst>
                <a:gd name="adj" fmla="val 140840"/>
              </a:avLst>
            </a:prstGeom>
            <a:solidFill>
              <a:srgbClr val="75A5BF"/>
            </a:solidFill>
            <a:ln w="22225" cap="rnd" cmpd="sng">
              <a:solidFill>
                <a:srgbClr val="75A5B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2"/>
            <p:cNvSpPr/>
            <p:nvPr/>
          </p:nvSpPr>
          <p:spPr>
            <a:xfrm>
              <a:off x="8084614" y="1512007"/>
              <a:ext cx="963689" cy="160614"/>
            </a:xfrm>
            <a:prstGeom prst="parallelogram">
              <a:avLst>
                <a:gd name="adj" fmla="val 140840"/>
              </a:avLst>
            </a:prstGeom>
            <a:solidFill>
              <a:srgbClr val="79A2BB"/>
            </a:solidFill>
            <a:ln w="22225" cap="rnd" cmpd="sng">
              <a:solidFill>
                <a:srgbClr val="79A2B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2"/>
            <p:cNvSpPr/>
            <p:nvPr/>
          </p:nvSpPr>
          <p:spPr>
            <a:xfrm>
              <a:off x="1965189" y="1709005"/>
              <a:ext cx="7227667" cy="65706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2"/>
            <p:cNvSpPr txBox="1"/>
            <p:nvPr/>
          </p:nvSpPr>
          <p:spPr>
            <a:xfrm>
              <a:off x="1965189" y="1709005"/>
              <a:ext cx="7227667" cy="657060"/>
            </a:xfrm>
            <a:prstGeom prst="rect">
              <a:avLst/>
            </a:prstGeom>
            <a:noFill/>
            <a:ln>
              <a:noFill/>
            </a:ln>
          </p:spPr>
          <p:txBody>
            <a:bodyPr spcFirstLastPara="1" wrap="square" lIns="91425" tIns="91425" rIns="91425" bIns="91425" anchor="b" anchorCtr="0">
              <a:noAutofit/>
            </a:bodyPr>
            <a:lstStyle/>
            <a:p>
              <a:pPr marL="0" marR="0" lvl="0" indent="0" algn="l" rtl="0">
                <a:lnSpc>
                  <a:spcPct val="90000"/>
                </a:lnSpc>
                <a:spcBef>
                  <a:spcPts val="0"/>
                </a:spcBef>
                <a:spcAft>
                  <a:spcPts val="0"/>
                </a:spcAft>
                <a:buNone/>
              </a:pPr>
              <a:r>
                <a:rPr lang="tr-TR" sz="2400" b="0" i="0">
                  <a:solidFill>
                    <a:schemeClr val="dk1"/>
                  </a:solidFill>
                  <a:latin typeface="Gill Sans"/>
                  <a:ea typeface="Gill Sans"/>
                  <a:cs typeface="Gill Sans"/>
                  <a:sym typeface="Gill Sans"/>
                </a:rPr>
                <a:t>Duygularımızda iniş ve çıkışların olması gayet normaldir.</a:t>
              </a:r>
              <a:r>
                <a:rPr lang="tr-TR" sz="2400">
                  <a:solidFill>
                    <a:schemeClr val="dk1"/>
                  </a:solidFill>
                  <a:latin typeface="Gill Sans"/>
                  <a:ea typeface="Gill Sans"/>
                  <a:cs typeface="Gill Sans"/>
                  <a:sym typeface="Gill Sans"/>
                </a:rPr>
                <a:t> </a:t>
              </a:r>
              <a:endParaRPr/>
            </a:p>
          </p:txBody>
        </p:sp>
        <p:sp>
          <p:nvSpPr>
            <p:cNvPr id="1698" name="Google Shape;1698;p172"/>
            <p:cNvSpPr/>
            <p:nvPr/>
          </p:nvSpPr>
          <p:spPr>
            <a:xfrm>
              <a:off x="1965189" y="2366066"/>
              <a:ext cx="963689" cy="160614"/>
            </a:xfrm>
            <a:prstGeom prst="parallelogram">
              <a:avLst>
                <a:gd name="adj" fmla="val 140840"/>
              </a:avLst>
            </a:prstGeom>
            <a:solidFill>
              <a:srgbClr val="7DA2B8"/>
            </a:solidFill>
            <a:ln w="22225" cap="rnd" cmpd="sng">
              <a:solidFill>
                <a:srgbClr val="7DA2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2"/>
            <p:cNvSpPr/>
            <p:nvPr/>
          </p:nvSpPr>
          <p:spPr>
            <a:xfrm>
              <a:off x="2985093" y="2366066"/>
              <a:ext cx="963689" cy="160614"/>
            </a:xfrm>
            <a:prstGeom prst="parallelogram">
              <a:avLst>
                <a:gd name="adj" fmla="val 140840"/>
              </a:avLst>
            </a:prstGeom>
            <a:solidFill>
              <a:srgbClr val="81A0B5"/>
            </a:solidFill>
            <a:ln w="22225" cap="rnd" cmpd="sng">
              <a:solidFill>
                <a:srgbClr val="81A0B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2"/>
            <p:cNvSpPr/>
            <p:nvPr/>
          </p:nvSpPr>
          <p:spPr>
            <a:xfrm>
              <a:off x="4004997" y="2366066"/>
              <a:ext cx="963689" cy="160614"/>
            </a:xfrm>
            <a:prstGeom prst="parallelogram">
              <a:avLst>
                <a:gd name="adj" fmla="val 140840"/>
              </a:avLst>
            </a:prstGeom>
            <a:solidFill>
              <a:srgbClr val="85A0B1"/>
            </a:solidFill>
            <a:ln w="22225" cap="rnd" cmpd="sng">
              <a:solidFill>
                <a:srgbClr val="85A0B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72"/>
            <p:cNvSpPr/>
            <p:nvPr/>
          </p:nvSpPr>
          <p:spPr>
            <a:xfrm>
              <a:off x="5024901" y="2366066"/>
              <a:ext cx="963689" cy="160614"/>
            </a:xfrm>
            <a:prstGeom prst="parallelogram">
              <a:avLst>
                <a:gd name="adj" fmla="val 140840"/>
              </a:avLst>
            </a:prstGeom>
            <a:solidFill>
              <a:srgbClr val="899EAF"/>
            </a:solidFill>
            <a:ln w="22225" cap="rnd" cmpd="sng">
              <a:solidFill>
                <a:srgbClr val="899EA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72"/>
            <p:cNvSpPr/>
            <p:nvPr/>
          </p:nvSpPr>
          <p:spPr>
            <a:xfrm>
              <a:off x="6044806" y="2366066"/>
              <a:ext cx="963689" cy="160614"/>
            </a:xfrm>
            <a:prstGeom prst="parallelogram">
              <a:avLst>
                <a:gd name="adj" fmla="val 140840"/>
              </a:avLst>
            </a:prstGeom>
            <a:solidFill>
              <a:srgbClr val="8D9FAC"/>
            </a:solidFill>
            <a:ln w="22225" cap="rnd" cmpd="sng">
              <a:solidFill>
                <a:srgbClr val="8D9FA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72"/>
            <p:cNvSpPr/>
            <p:nvPr/>
          </p:nvSpPr>
          <p:spPr>
            <a:xfrm>
              <a:off x="7064710" y="2366066"/>
              <a:ext cx="963689" cy="160614"/>
            </a:xfrm>
            <a:prstGeom prst="parallelogram">
              <a:avLst>
                <a:gd name="adj" fmla="val 140840"/>
              </a:avLst>
            </a:prstGeom>
            <a:solidFill>
              <a:srgbClr val="919EA8"/>
            </a:solidFill>
            <a:ln w="22225" cap="rnd" cmpd="sng">
              <a:solidFill>
                <a:srgbClr val="919EA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72"/>
            <p:cNvSpPr/>
            <p:nvPr/>
          </p:nvSpPr>
          <p:spPr>
            <a:xfrm>
              <a:off x="8084614" y="2366066"/>
              <a:ext cx="963689" cy="160614"/>
            </a:xfrm>
            <a:prstGeom prst="parallelogram">
              <a:avLst>
                <a:gd name="adj" fmla="val 140840"/>
              </a:avLst>
            </a:prstGeom>
            <a:solidFill>
              <a:srgbClr val="949DA6"/>
            </a:solidFill>
            <a:ln w="22225" cap="rnd" cmpd="sng">
              <a:solidFill>
                <a:srgbClr val="949DA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5" name="Google Shape;1705;p172"/>
          <p:cNvPicPr preferRelativeResize="0"/>
          <p:nvPr/>
        </p:nvPicPr>
        <p:blipFill rotWithShape="1">
          <a:blip r:embed="rId3">
            <a:alphaModFix/>
          </a:blip>
          <a:srcRect/>
          <a:stretch/>
        </p:blipFill>
        <p:spPr>
          <a:xfrm>
            <a:off x="764319" y="4332303"/>
            <a:ext cx="10439299" cy="2232403"/>
          </a:xfrm>
          <a:prstGeom prst="roundRect">
            <a:avLst>
              <a:gd name="adj" fmla="val 16667"/>
            </a:avLst>
          </a:prstGeom>
          <a:noFill/>
          <a:ln>
            <a:noFill/>
          </a:ln>
          <a:effectLst>
            <a:outerShdw blurRad="76200" dist="38100" dir="7800000" algn="tl" rotWithShape="0">
              <a:srgbClr val="000000">
                <a:alpha val="40000"/>
              </a:srgbClr>
            </a:outerShdw>
          </a:effectLst>
        </p:spPr>
      </p:pic>
      <p:grpSp>
        <p:nvGrpSpPr>
          <p:cNvPr id="1706" name="Google Shape;1706;p172"/>
          <p:cNvGrpSpPr/>
          <p:nvPr/>
        </p:nvGrpSpPr>
        <p:grpSpPr>
          <a:xfrm>
            <a:off x="562010" y="729658"/>
            <a:ext cx="11029616" cy="1013800"/>
            <a:chOff x="0" y="0"/>
            <a:chExt cx="11029616" cy="1013800"/>
          </a:xfrm>
        </p:grpSpPr>
        <p:sp>
          <p:nvSpPr>
            <p:cNvPr id="1707" name="Google Shape;1707;p172"/>
            <p:cNvSpPr/>
            <p:nvPr/>
          </p:nvSpPr>
          <p:spPr>
            <a:xfrm>
              <a:off x="0" y="0"/>
              <a:ext cx="11029616" cy="1013800"/>
            </a:xfrm>
            <a:prstGeom prst="rect">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72"/>
            <p:cNvSpPr txBox="1"/>
            <p:nvPr/>
          </p:nvSpPr>
          <p:spPr>
            <a:xfrm>
              <a:off x="0" y="0"/>
              <a:ext cx="11029616" cy="1013800"/>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FFFFFF"/>
                </a:buClr>
                <a:buSzPts val="3600"/>
                <a:buFont typeface="Gill Sans"/>
                <a:buNone/>
              </a:pPr>
              <a:r>
                <a:rPr lang="tr-TR" sz="3600" b="0" i="0" u="none" strike="noStrike" cap="none">
                  <a:solidFill>
                    <a:srgbClr val="FFFFFF"/>
                  </a:solidFill>
                  <a:latin typeface="Gill Sans"/>
                  <a:ea typeface="Gill Sans"/>
                  <a:cs typeface="Gill Sans"/>
                  <a:sym typeface="Gill Sans"/>
                </a:rPr>
                <a:t>DUYGU TERMOMETRESİ</a:t>
              </a:r>
              <a:endParaRPr/>
            </a:p>
          </p:txBody>
        </p:sp>
      </p:grpSp>
    </p:spTree>
    <p:extLst>
      <p:ext uri="{BB962C8B-B14F-4D97-AF65-F5344CB8AC3E}">
        <p14:creationId xmlns:p14="http://schemas.microsoft.com/office/powerpoint/2010/main" val="46980689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17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tr-TR"/>
              <a:t>DUYGU TERMOMETRESİ</a:t>
            </a:r>
            <a:endParaRPr/>
          </a:p>
        </p:txBody>
      </p:sp>
      <p:grpSp>
        <p:nvGrpSpPr>
          <p:cNvPr id="1714" name="Google Shape;1714;p173"/>
          <p:cNvGrpSpPr/>
          <p:nvPr/>
        </p:nvGrpSpPr>
        <p:grpSpPr>
          <a:xfrm>
            <a:off x="1296000" y="2182467"/>
            <a:ext cx="9599999" cy="3675752"/>
            <a:chOff x="714975" y="1242"/>
            <a:chExt cx="9599999" cy="3675752"/>
          </a:xfrm>
        </p:grpSpPr>
        <p:sp>
          <p:nvSpPr>
            <p:cNvPr id="1715" name="Google Shape;1715;p173"/>
            <p:cNvSpPr/>
            <p:nvPr/>
          </p:nvSpPr>
          <p:spPr>
            <a:xfrm>
              <a:off x="714975" y="1242"/>
              <a:ext cx="9599999" cy="612625"/>
            </a:xfrm>
            <a:prstGeom prst="roundRect">
              <a:avLst>
                <a:gd name="adj" fmla="val 10000"/>
              </a:avLst>
            </a:prstGeom>
            <a:solidFill>
              <a:srgbClr val="A1C775"/>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73"/>
            <p:cNvSpPr txBox="1"/>
            <p:nvPr/>
          </p:nvSpPr>
          <p:spPr>
            <a:xfrm>
              <a:off x="732918" y="19185"/>
              <a:ext cx="9564113" cy="576739"/>
            </a:xfrm>
            <a:prstGeom prst="rect">
              <a:avLst/>
            </a:prstGeom>
            <a:noFill/>
            <a:ln>
              <a:noFill/>
            </a:ln>
          </p:spPr>
          <p:txBody>
            <a:bodyPr spcFirstLastPara="1" wrap="square" lIns="41900" tIns="27925" rIns="41900" bIns="27925" anchor="ctr" anchorCtr="0">
              <a:noAutofit/>
            </a:bodyPr>
            <a:lstStyle/>
            <a:p>
              <a:pPr marL="0" marR="0" lvl="0" indent="0" algn="ctr" rtl="0">
                <a:lnSpc>
                  <a:spcPct val="90000"/>
                </a:lnSpc>
                <a:spcBef>
                  <a:spcPts val="0"/>
                </a:spcBef>
                <a:spcAft>
                  <a:spcPts val="0"/>
                </a:spcAft>
                <a:buNone/>
              </a:pPr>
              <a:r>
                <a:rPr lang="tr-TR" sz="2200">
                  <a:solidFill>
                    <a:schemeClr val="lt1"/>
                  </a:solidFill>
                  <a:latin typeface="Gill Sans"/>
                  <a:ea typeface="Gill Sans"/>
                  <a:cs typeface="Gill Sans"/>
                  <a:sym typeface="Gill Sans"/>
                </a:rPr>
                <a:t>Aşağıdaki durumdaki kişiler sizce duygu termometresinde kaç puanı işaretlemiştir?</a:t>
              </a:r>
              <a:endParaRPr/>
            </a:p>
          </p:txBody>
        </p:sp>
        <p:sp>
          <p:nvSpPr>
            <p:cNvPr id="1717" name="Google Shape;1717;p173"/>
            <p:cNvSpPr/>
            <p:nvPr/>
          </p:nvSpPr>
          <p:spPr>
            <a:xfrm>
              <a:off x="1674975" y="613868"/>
              <a:ext cx="959999" cy="459469"/>
            </a:xfrm>
            <a:custGeom>
              <a:avLst/>
              <a:gdLst/>
              <a:ahLst/>
              <a:cxnLst/>
              <a:rect l="l" t="t" r="r" b="b"/>
              <a:pathLst>
                <a:path w="120000" h="120000" extrusionOk="0">
                  <a:moveTo>
                    <a:pt x="0" y="0"/>
                  </a:moveTo>
                  <a:lnTo>
                    <a:pt x="0" y="120000"/>
                  </a:lnTo>
                  <a:lnTo>
                    <a:pt x="120000" y="120000"/>
                  </a:lnTo>
                </a:path>
              </a:pathLst>
            </a:custGeom>
            <a:noFill/>
            <a:ln w="22225" cap="rnd" cmpd="sng">
              <a:solidFill>
                <a:srgbClr val="41955F"/>
              </a:solidFill>
              <a:prstDash val="solid"/>
              <a:round/>
              <a:headEnd type="none" w="sm" len="sm"/>
              <a:tailEnd type="none" w="sm" len="sm"/>
            </a:ln>
          </p:spPr>
        </p:sp>
        <p:sp>
          <p:nvSpPr>
            <p:cNvPr id="1718" name="Google Shape;1718;p173"/>
            <p:cNvSpPr/>
            <p:nvPr/>
          </p:nvSpPr>
          <p:spPr>
            <a:xfrm>
              <a:off x="2634975" y="767024"/>
              <a:ext cx="7679999" cy="612625"/>
            </a:xfrm>
            <a:prstGeom prst="roundRect">
              <a:avLst>
                <a:gd name="adj" fmla="val 10000"/>
              </a:avLst>
            </a:prstGeom>
            <a:solidFill>
              <a:schemeClr val="lt1">
                <a:alpha val="89803"/>
              </a:schemeClr>
            </a:solidFill>
            <a:ln w="22225" cap="rnd" cmpd="sng">
              <a:solidFill>
                <a:srgbClr val="A1C77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73"/>
            <p:cNvSpPr txBox="1"/>
            <p:nvPr/>
          </p:nvSpPr>
          <p:spPr>
            <a:xfrm>
              <a:off x="2652918" y="784967"/>
              <a:ext cx="7644113" cy="576739"/>
            </a:xfrm>
            <a:prstGeom prst="rect">
              <a:avLst/>
            </a:prstGeom>
            <a:noFill/>
            <a:ln>
              <a:noFill/>
            </a:ln>
          </p:spPr>
          <p:txBody>
            <a:bodyPr spcFirstLastPara="1" wrap="square" lIns="51425" tIns="34275" rIns="51425" bIns="34275" anchor="ctr" anchorCtr="0">
              <a:noAutofit/>
            </a:bodyPr>
            <a:lstStyle/>
            <a:p>
              <a:pPr marL="0" marR="0" lvl="0" indent="0" algn="ctr" rtl="0">
                <a:lnSpc>
                  <a:spcPct val="90000"/>
                </a:lnSpc>
                <a:spcBef>
                  <a:spcPts val="0"/>
                </a:spcBef>
                <a:spcAft>
                  <a:spcPts val="0"/>
                </a:spcAft>
                <a:buNone/>
              </a:pPr>
              <a:r>
                <a:rPr lang="tr-TR" sz="2700">
                  <a:solidFill>
                    <a:schemeClr val="dk1"/>
                  </a:solidFill>
                  <a:latin typeface="Gill Sans"/>
                  <a:ea typeface="Gill Sans"/>
                  <a:cs typeface="Gill Sans"/>
                  <a:sym typeface="Gill Sans"/>
                </a:rPr>
                <a:t>Köpekten çok korkan Ali bir köpekle karşılaştı.</a:t>
              </a:r>
              <a:endParaRPr/>
            </a:p>
          </p:txBody>
        </p:sp>
        <p:sp>
          <p:nvSpPr>
            <p:cNvPr id="1720" name="Google Shape;1720;p173"/>
            <p:cNvSpPr/>
            <p:nvPr/>
          </p:nvSpPr>
          <p:spPr>
            <a:xfrm>
              <a:off x="1674975" y="613868"/>
              <a:ext cx="959999" cy="1225250"/>
            </a:xfrm>
            <a:custGeom>
              <a:avLst/>
              <a:gdLst/>
              <a:ahLst/>
              <a:cxnLst/>
              <a:rect l="l" t="t" r="r" b="b"/>
              <a:pathLst>
                <a:path w="120000" h="120000" extrusionOk="0">
                  <a:moveTo>
                    <a:pt x="0" y="0"/>
                  </a:moveTo>
                  <a:lnTo>
                    <a:pt x="0" y="120000"/>
                  </a:lnTo>
                  <a:lnTo>
                    <a:pt x="120000" y="120000"/>
                  </a:lnTo>
                </a:path>
              </a:pathLst>
            </a:custGeom>
            <a:noFill/>
            <a:ln w="22225" cap="rnd" cmpd="sng">
              <a:solidFill>
                <a:srgbClr val="41955F"/>
              </a:solidFill>
              <a:prstDash val="solid"/>
              <a:round/>
              <a:headEnd type="none" w="sm" len="sm"/>
              <a:tailEnd type="none" w="sm" len="sm"/>
            </a:ln>
          </p:spPr>
        </p:sp>
        <p:sp>
          <p:nvSpPr>
            <p:cNvPr id="1721" name="Google Shape;1721;p173"/>
            <p:cNvSpPr/>
            <p:nvPr/>
          </p:nvSpPr>
          <p:spPr>
            <a:xfrm>
              <a:off x="2634975" y="1532806"/>
              <a:ext cx="7679999" cy="612625"/>
            </a:xfrm>
            <a:prstGeom prst="roundRect">
              <a:avLst>
                <a:gd name="adj" fmla="val 10000"/>
              </a:avLst>
            </a:prstGeom>
            <a:solidFill>
              <a:schemeClr val="lt1">
                <a:alpha val="89803"/>
              </a:schemeClr>
            </a:solidFill>
            <a:ln w="22225" cap="rnd" cmpd="sng">
              <a:solidFill>
                <a:srgbClr val="75BB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73"/>
            <p:cNvSpPr txBox="1"/>
            <p:nvPr/>
          </p:nvSpPr>
          <p:spPr>
            <a:xfrm>
              <a:off x="2652918" y="1550749"/>
              <a:ext cx="7644113" cy="576739"/>
            </a:xfrm>
            <a:prstGeom prst="rect">
              <a:avLst/>
            </a:prstGeom>
            <a:noFill/>
            <a:ln>
              <a:noFill/>
            </a:ln>
          </p:spPr>
          <p:txBody>
            <a:bodyPr spcFirstLastPara="1" wrap="square" lIns="51425" tIns="34275" rIns="51425" bIns="34275" anchor="ctr" anchorCtr="0">
              <a:noAutofit/>
            </a:bodyPr>
            <a:lstStyle/>
            <a:p>
              <a:pPr marL="0" marR="0" lvl="0" indent="0" algn="ctr" rtl="0">
                <a:lnSpc>
                  <a:spcPct val="90000"/>
                </a:lnSpc>
                <a:spcBef>
                  <a:spcPts val="0"/>
                </a:spcBef>
                <a:spcAft>
                  <a:spcPts val="0"/>
                </a:spcAft>
                <a:buNone/>
              </a:pPr>
              <a:r>
                <a:rPr lang="tr-TR" sz="2700">
                  <a:solidFill>
                    <a:schemeClr val="dk1"/>
                  </a:solidFill>
                  <a:latin typeface="Gill Sans"/>
                  <a:ea typeface="Gill Sans"/>
                  <a:cs typeface="Gill Sans"/>
                  <a:sym typeface="Gill Sans"/>
                </a:rPr>
                <a:t>Derin’e doğum gününde kocaman bir hediye geldi.</a:t>
              </a:r>
              <a:endParaRPr/>
            </a:p>
          </p:txBody>
        </p:sp>
        <p:sp>
          <p:nvSpPr>
            <p:cNvPr id="1723" name="Google Shape;1723;p173"/>
            <p:cNvSpPr/>
            <p:nvPr/>
          </p:nvSpPr>
          <p:spPr>
            <a:xfrm>
              <a:off x="1674975" y="613868"/>
              <a:ext cx="959999" cy="1991032"/>
            </a:xfrm>
            <a:custGeom>
              <a:avLst/>
              <a:gdLst/>
              <a:ahLst/>
              <a:cxnLst/>
              <a:rect l="l" t="t" r="r" b="b"/>
              <a:pathLst>
                <a:path w="120000" h="120000" extrusionOk="0">
                  <a:moveTo>
                    <a:pt x="0" y="0"/>
                  </a:moveTo>
                  <a:lnTo>
                    <a:pt x="0" y="120000"/>
                  </a:lnTo>
                  <a:lnTo>
                    <a:pt x="120000" y="120000"/>
                  </a:lnTo>
                </a:path>
              </a:pathLst>
            </a:custGeom>
            <a:noFill/>
            <a:ln w="22225" cap="rnd" cmpd="sng">
              <a:solidFill>
                <a:srgbClr val="41955F"/>
              </a:solidFill>
              <a:prstDash val="solid"/>
              <a:round/>
              <a:headEnd type="none" w="sm" len="sm"/>
              <a:tailEnd type="none" w="sm" len="sm"/>
            </a:ln>
          </p:spPr>
        </p:sp>
        <p:sp>
          <p:nvSpPr>
            <p:cNvPr id="1724" name="Google Shape;1724;p173"/>
            <p:cNvSpPr/>
            <p:nvPr/>
          </p:nvSpPr>
          <p:spPr>
            <a:xfrm>
              <a:off x="2634975" y="2298588"/>
              <a:ext cx="7679999" cy="612625"/>
            </a:xfrm>
            <a:prstGeom prst="roundRect">
              <a:avLst>
                <a:gd name="adj" fmla="val 10000"/>
              </a:avLst>
            </a:prstGeom>
            <a:solidFill>
              <a:schemeClr val="lt1">
                <a:alpha val="89803"/>
              </a:schemeClr>
            </a:solidFill>
            <a:ln w="22225" cap="rnd" cmpd="sng">
              <a:solidFill>
                <a:srgbClr val="49AD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73"/>
            <p:cNvSpPr txBox="1"/>
            <p:nvPr/>
          </p:nvSpPr>
          <p:spPr>
            <a:xfrm>
              <a:off x="2652918" y="2316531"/>
              <a:ext cx="7644113" cy="576739"/>
            </a:xfrm>
            <a:prstGeom prst="rect">
              <a:avLst/>
            </a:prstGeom>
            <a:noFill/>
            <a:ln>
              <a:noFill/>
            </a:ln>
          </p:spPr>
          <p:txBody>
            <a:bodyPr spcFirstLastPara="1" wrap="square" lIns="51425" tIns="34275" rIns="51425" bIns="34275" anchor="ctr" anchorCtr="0">
              <a:noAutofit/>
            </a:bodyPr>
            <a:lstStyle/>
            <a:p>
              <a:pPr marL="0" marR="0" lvl="0" indent="0" algn="ctr" rtl="0">
                <a:lnSpc>
                  <a:spcPct val="90000"/>
                </a:lnSpc>
                <a:spcBef>
                  <a:spcPts val="0"/>
                </a:spcBef>
                <a:spcAft>
                  <a:spcPts val="0"/>
                </a:spcAft>
                <a:buNone/>
              </a:pPr>
              <a:r>
                <a:rPr lang="tr-TR" sz="2700">
                  <a:solidFill>
                    <a:schemeClr val="dk1"/>
                  </a:solidFill>
                  <a:latin typeface="Gill Sans"/>
                  <a:ea typeface="Gill Sans"/>
                  <a:cs typeface="Gill Sans"/>
                  <a:sym typeface="Gill Sans"/>
                </a:rPr>
                <a:t>Erol futbol oynarken ayağını burktu.</a:t>
              </a:r>
              <a:endParaRPr/>
            </a:p>
          </p:txBody>
        </p:sp>
        <p:sp>
          <p:nvSpPr>
            <p:cNvPr id="1726" name="Google Shape;1726;p173"/>
            <p:cNvSpPr/>
            <p:nvPr/>
          </p:nvSpPr>
          <p:spPr>
            <a:xfrm>
              <a:off x="1674975" y="613868"/>
              <a:ext cx="959999" cy="2756814"/>
            </a:xfrm>
            <a:custGeom>
              <a:avLst/>
              <a:gdLst/>
              <a:ahLst/>
              <a:cxnLst/>
              <a:rect l="l" t="t" r="r" b="b"/>
              <a:pathLst>
                <a:path w="120000" h="120000" extrusionOk="0">
                  <a:moveTo>
                    <a:pt x="0" y="0"/>
                  </a:moveTo>
                  <a:lnTo>
                    <a:pt x="0" y="120000"/>
                  </a:lnTo>
                  <a:lnTo>
                    <a:pt x="120000" y="120000"/>
                  </a:lnTo>
                </a:path>
              </a:pathLst>
            </a:custGeom>
            <a:noFill/>
            <a:ln w="22225" cap="rnd" cmpd="sng">
              <a:solidFill>
                <a:srgbClr val="41955F"/>
              </a:solidFill>
              <a:prstDash val="solid"/>
              <a:round/>
              <a:headEnd type="none" w="sm" len="sm"/>
              <a:tailEnd type="none" w="sm" len="sm"/>
            </a:ln>
          </p:spPr>
        </p:sp>
        <p:sp>
          <p:nvSpPr>
            <p:cNvPr id="1727" name="Google Shape;1727;p173"/>
            <p:cNvSpPr/>
            <p:nvPr/>
          </p:nvSpPr>
          <p:spPr>
            <a:xfrm>
              <a:off x="2634975" y="3064369"/>
              <a:ext cx="7679999" cy="612625"/>
            </a:xfrm>
            <a:prstGeom prst="roundRect">
              <a:avLst>
                <a:gd name="adj" fmla="val 10000"/>
              </a:avLst>
            </a:prstGeom>
            <a:solidFill>
              <a:schemeClr val="lt1">
                <a:alpha val="89803"/>
              </a:schemeClr>
            </a:solidFill>
            <a:ln w="22225" cap="rnd" cmpd="sng">
              <a:solidFill>
                <a:srgbClr val="4094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73"/>
            <p:cNvSpPr txBox="1"/>
            <p:nvPr/>
          </p:nvSpPr>
          <p:spPr>
            <a:xfrm>
              <a:off x="2652918" y="3082312"/>
              <a:ext cx="7644113" cy="576739"/>
            </a:xfrm>
            <a:prstGeom prst="rect">
              <a:avLst/>
            </a:prstGeom>
            <a:noFill/>
            <a:ln>
              <a:noFill/>
            </a:ln>
          </p:spPr>
          <p:txBody>
            <a:bodyPr spcFirstLastPara="1" wrap="square" lIns="51425" tIns="34275" rIns="51425" bIns="34275" anchor="ctr" anchorCtr="0">
              <a:noAutofit/>
            </a:bodyPr>
            <a:lstStyle/>
            <a:p>
              <a:pPr marL="0" marR="0" lvl="0" indent="0" algn="ctr" rtl="0">
                <a:lnSpc>
                  <a:spcPct val="90000"/>
                </a:lnSpc>
                <a:spcBef>
                  <a:spcPts val="0"/>
                </a:spcBef>
                <a:spcAft>
                  <a:spcPts val="0"/>
                </a:spcAft>
                <a:buNone/>
              </a:pPr>
              <a:r>
                <a:rPr lang="tr-TR" sz="2700">
                  <a:solidFill>
                    <a:schemeClr val="dk1"/>
                  </a:solidFill>
                  <a:latin typeface="Gill Sans"/>
                  <a:ea typeface="Gill Sans"/>
                  <a:cs typeface="Gill Sans"/>
                  <a:sym typeface="Gill Sans"/>
                </a:rPr>
                <a:t>Gül için çok sıradan bir gündü, değişik bir şey olmadı.</a:t>
              </a:r>
              <a:endParaRPr/>
            </a:p>
          </p:txBody>
        </p:sp>
      </p:grpSp>
      <p:grpSp>
        <p:nvGrpSpPr>
          <p:cNvPr id="1729" name="Google Shape;1729;p173"/>
          <p:cNvGrpSpPr/>
          <p:nvPr/>
        </p:nvGrpSpPr>
        <p:grpSpPr>
          <a:xfrm>
            <a:off x="562010" y="729658"/>
            <a:ext cx="11029616" cy="1013800"/>
            <a:chOff x="0" y="0"/>
            <a:chExt cx="11029616" cy="1013800"/>
          </a:xfrm>
        </p:grpSpPr>
        <p:sp>
          <p:nvSpPr>
            <p:cNvPr id="1730" name="Google Shape;1730;p173"/>
            <p:cNvSpPr/>
            <p:nvPr/>
          </p:nvSpPr>
          <p:spPr>
            <a:xfrm>
              <a:off x="0" y="0"/>
              <a:ext cx="11029616" cy="1013800"/>
            </a:xfrm>
            <a:prstGeom prst="rect">
              <a:avLst/>
            </a:prstGeom>
            <a:solidFill>
              <a:srgbClr val="4490B8"/>
            </a:solidFill>
            <a:ln w="222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73"/>
            <p:cNvSpPr txBox="1"/>
            <p:nvPr/>
          </p:nvSpPr>
          <p:spPr>
            <a:xfrm>
              <a:off x="0" y="0"/>
              <a:ext cx="11029616" cy="1013800"/>
            </a:xfrm>
            <a:prstGeom prst="rect">
              <a:avLst/>
            </a:prstGeom>
            <a:noFill/>
            <a:ln>
              <a:noFill/>
            </a:ln>
          </p:spPr>
          <p:txBody>
            <a:bodyPr spcFirstLastPara="1" wrap="square" lIns="256025" tIns="256025" rIns="256025" bIns="256025" anchor="ctr" anchorCtr="0">
              <a:noAutofit/>
            </a:bodyPr>
            <a:lstStyle/>
            <a:p>
              <a:pPr marL="0" marR="0" lvl="0" indent="0" algn="ctr" rtl="0">
                <a:lnSpc>
                  <a:spcPct val="90000"/>
                </a:lnSpc>
                <a:spcBef>
                  <a:spcPts val="0"/>
                </a:spcBef>
                <a:spcAft>
                  <a:spcPts val="0"/>
                </a:spcAft>
                <a:buClr>
                  <a:srgbClr val="FFFFFF"/>
                </a:buClr>
                <a:buSzPts val="3600"/>
                <a:buFont typeface="Gill Sans"/>
                <a:buNone/>
              </a:pPr>
              <a:r>
                <a:rPr lang="tr-TR" sz="3600" b="0" i="0" u="none" strike="noStrike" cap="none">
                  <a:solidFill>
                    <a:srgbClr val="FFFFFF"/>
                  </a:solidFill>
                  <a:latin typeface="Gill Sans"/>
                  <a:ea typeface="Gill Sans"/>
                  <a:cs typeface="Gill Sans"/>
                  <a:sym typeface="Gill Sans"/>
                </a:rPr>
                <a:t>DUYGU TERMOMETRESİ</a:t>
              </a:r>
              <a:endParaRPr/>
            </a:p>
          </p:txBody>
        </p:sp>
      </p:grpSp>
    </p:spTree>
    <p:extLst>
      <p:ext uri="{BB962C8B-B14F-4D97-AF65-F5344CB8AC3E}">
        <p14:creationId xmlns:p14="http://schemas.microsoft.com/office/powerpoint/2010/main" val="1745683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80"/>
        <p:cNvGrpSpPr/>
        <p:nvPr/>
      </p:nvGrpSpPr>
      <p:grpSpPr>
        <a:xfrm>
          <a:off x="0" y="0"/>
          <a:ext cx="0" cy="0"/>
          <a:chOff x="0" y="0"/>
          <a:chExt cx="0" cy="0"/>
        </a:xfrm>
      </p:grpSpPr>
      <p:sp>
        <p:nvSpPr>
          <p:cNvPr id="1781" name="Google Shape;1781;p177"/>
          <p:cNvSpPr txBox="1">
            <a:spLocks noGrp="1"/>
          </p:cNvSpPr>
          <p:nvPr>
            <p:ph type="title"/>
          </p:nvPr>
        </p:nvSpPr>
        <p:spPr>
          <a:xfrm>
            <a:off x="838200" y="365125"/>
            <a:ext cx="7095836" cy="595457"/>
          </a:xfrm>
          <a:prstGeom prst="rect">
            <a:avLst/>
          </a:prstGeom>
          <a:solidFill>
            <a:srgbClr val="BBD6EE"/>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Calibri"/>
              <a:buNone/>
            </a:pPr>
            <a:r>
              <a:rPr lang="tr-TR" sz="2400" b="1" dirty="0"/>
              <a:t>Kısa süreli rahatlama (Yetişkinler için) </a:t>
            </a:r>
            <a:endParaRPr dirty="0"/>
          </a:p>
        </p:txBody>
      </p:sp>
      <p:sp>
        <p:nvSpPr>
          <p:cNvPr id="1782" name="Google Shape;1782;p177"/>
          <p:cNvSpPr txBox="1">
            <a:spLocks noGrp="1"/>
          </p:cNvSpPr>
          <p:nvPr>
            <p:ph type="body" idx="1"/>
          </p:nvPr>
        </p:nvSpPr>
        <p:spPr>
          <a:xfrm>
            <a:off x="323273" y="960582"/>
            <a:ext cx="11379200" cy="5791199"/>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90000"/>
              </a:lnSpc>
              <a:spcBef>
                <a:spcPts val="0"/>
              </a:spcBef>
              <a:spcAft>
                <a:spcPts val="0"/>
              </a:spcAft>
              <a:buClr>
                <a:schemeClr val="dk1"/>
              </a:buClr>
              <a:buSzPct val="100000"/>
              <a:buNone/>
            </a:pPr>
            <a:r>
              <a:rPr lang="tr-TR" i="1" dirty="0"/>
              <a:t>"Gözlerinizi kapatın ve deniz kenarında olduğunuzu hayal edin. Sahilden deniz kıyısına doğru yürüyorsunuz. Güneş gökyüzünde parlıyor, hava sıcak ve hafif bir esinti var. Suyun kenarında etrafınızı izleyerek yürüyorsunuz. Gökyüzünde kuşlar uçuşuyor. Uzaktaki görebiliyorsunuz. Yorgun hissetmeye başlıyorsunuz, sahilde biraz daha yürüyüp yumuşak kumların üzerine kendinizi bırakıyorsunuz. Gökyüzüne bakıyor ve bir tutam beyaz bulutun sakin sakin gökyüzünden geçişini izliyorsunuz. Üzerine yattığınız kumun yumuşaklığını ve sıcaklığını hissediyorsunuz. Etrafınızda öten kuşların, kumları okşayan dalgaların sesini duyuyorsunuz. Dalgalar geri dönerken kum ve çakış taşlarının çıkardığı sesleri dinliyorsunuz. Yüzünüzü ve saçlarınızı okşayan sıcak ve bir o kadar da yumuşak esintiyi hissediyorsunuz. </a:t>
            </a:r>
            <a:endParaRPr dirty="0"/>
          </a:p>
          <a:p>
            <a:pPr marL="0" lvl="0" indent="0" algn="just" rtl="0">
              <a:lnSpc>
                <a:spcPct val="90000"/>
              </a:lnSpc>
              <a:spcBef>
                <a:spcPts val="1000"/>
              </a:spcBef>
              <a:spcAft>
                <a:spcPts val="0"/>
              </a:spcAft>
              <a:buClr>
                <a:schemeClr val="dk1"/>
              </a:buClr>
              <a:buSzPct val="100000"/>
              <a:buNone/>
            </a:pPr>
            <a:r>
              <a:rPr lang="tr-TR" i="1" dirty="0"/>
              <a:t>Üzerinde yattığınız kumun içerisine battığınızı hissediyorsunuz. Vücudunuz ağırlaştığını ve gevşediğinizi hissediyorsunuz.</a:t>
            </a:r>
            <a:endParaRPr dirty="0"/>
          </a:p>
          <a:p>
            <a:pPr marL="0" lvl="0" indent="0" algn="just" rtl="0">
              <a:lnSpc>
                <a:spcPct val="90000"/>
              </a:lnSpc>
              <a:spcBef>
                <a:spcPts val="1000"/>
              </a:spcBef>
              <a:spcAft>
                <a:spcPts val="0"/>
              </a:spcAft>
              <a:buClr>
                <a:schemeClr val="dk1"/>
              </a:buClr>
              <a:buSzPct val="100000"/>
              <a:buNone/>
            </a:pPr>
            <a:r>
              <a:rPr lang="tr-TR" i="1" dirty="0"/>
              <a:t>Nefes alış verişinizi hissedin ve nefesinizin yavaşlamasına izin verin, siz nefes </a:t>
            </a:r>
            <a:r>
              <a:rPr lang="tr-TR" i="1" dirty="0" err="1"/>
              <a:t>aldıkla</a:t>
            </a:r>
            <a:r>
              <a:rPr lang="tr-TR" i="1" dirty="0"/>
              <a:t> karnınızın şişmesine izin vererek yavaş ve derin nefesler almaya başlayın. Bir süre orada yatıyorsunuz, dalgaları dinliyorsunuz ve altınızdaki yumuşak ve ılık kumu hissediyorsunuz. </a:t>
            </a:r>
            <a:endParaRPr dirty="0"/>
          </a:p>
          <a:p>
            <a:pPr marL="0" lvl="0" indent="0" algn="just" rtl="0">
              <a:lnSpc>
                <a:spcPct val="90000"/>
              </a:lnSpc>
              <a:spcBef>
                <a:spcPts val="1000"/>
              </a:spcBef>
              <a:spcAft>
                <a:spcPts val="0"/>
              </a:spcAft>
              <a:buClr>
                <a:schemeClr val="dk1"/>
              </a:buClr>
              <a:buSzPct val="100000"/>
              <a:buNone/>
            </a:pPr>
            <a:r>
              <a:rPr lang="tr-TR" i="1" dirty="0"/>
              <a:t>İstediğinizde 5'ten 1'e kadar sayabilir ve sonrasında gözlerinizi açabilir, ayak ve el parmaklarınızı kıpırdatabilir, gerinebilir ve sonrasında dik oturabilirsiniz. </a:t>
            </a:r>
            <a:endParaRPr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1548" name="Google Shape;1548;p163"/>
          <p:cNvSpPr txBox="1">
            <a:spLocks noGrp="1"/>
          </p:cNvSpPr>
          <p:nvPr>
            <p:ph type="body" idx="1"/>
          </p:nvPr>
        </p:nvSpPr>
        <p:spPr>
          <a:xfrm>
            <a:off x="838200" y="1826346"/>
            <a:ext cx="10515600" cy="4149152"/>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1000"/>
              </a:spcBef>
              <a:spcAft>
                <a:spcPts val="0"/>
              </a:spcAft>
              <a:buClr>
                <a:schemeClr val="dk1"/>
              </a:buClr>
              <a:buSzPts val="2800"/>
              <a:buAutoNum type="arabicPeriod"/>
            </a:pPr>
            <a:r>
              <a:rPr lang="tr-TR" dirty="0"/>
              <a:t>Bir sandalyede dik bir şekilde oturun.</a:t>
            </a:r>
          </a:p>
          <a:p>
            <a:pPr marL="514350" lvl="0" indent="-514350" algn="l" rtl="0">
              <a:lnSpc>
                <a:spcPct val="90000"/>
              </a:lnSpc>
              <a:spcBef>
                <a:spcPts val="1000"/>
              </a:spcBef>
              <a:spcAft>
                <a:spcPts val="0"/>
              </a:spcAft>
              <a:buClr>
                <a:schemeClr val="dk1"/>
              </a:buClr>
              <a:buSzPts val="2800"/>
              <a:buAutoNum type="arabicPeriod"/>
            </a:pPr>
            <a:r>
              <a:rPr lang="tr-TR" dirty="0"/>
              <a:t>Ağzınızı kapatın ve 4'e kadar sayacak şekilde burnunuzdan derin bir nefes alın.</a:t>
            </a:r>
          </a:p>
          <a:p>
            <a:pPr marL="514350" lvl="0" indent="-514350" algn="l" rtl="0">
              <a:lnSpc>
                <a:spcPct val="90000"/>
              </a:lnSpc>
              <a:spcBef>
                <a:spcPts val="1000"/>
              </a:spcBef>
              <a:spcAft>
                <a:spcPts val="0"/>
              </a:spcAft>
              <a:buClr>
                <a:schemeClr val="dk1"/>
              </a:buClr>
              <a:buSzPts val="2800"/>
              <a:buAutoNum type="arabicPeriod"/>
            </a:pPr>
            <a:r>
              <a:rPr lang="tr-TR" dirty="0"/>
              <a:t>7'ye kadar sayacak şekilde nefesinizi tutun.</a:t>
            </a:r>
          </a:p>
          <a:p>
            <a:pPr marL="514350" lvl="0" indent="-514350" algn="l" rtl="0">
              <a:lnSpc>
                <a:spcPct val="90000"/>
              </a:lnSpc>
              <a:spcBef>
                <a:spcPts val="1000"/>
              </a:spcBef>
              <a:spcAft>
                <a:spcPts val="0"/>
              </a:spcAft>
              <a:buClr>
                <a:schemeClr val="dk1"/>
              </a:buClr>
              <a:buSzPts val="2800"/>
              <a:buAutoNum type="arabicPeriod"/>
            </a:pPr>
            <a:r>
              <a:rPr lang="tr-TR" dirty="0"/>
              <a:t>8'e kadar sayacak şekilde ses çıkararak nefesi ağzınızdan verin.</a:t>
            </a:r>
          </a:p>
          <a:p>
            <a:pPr marL="514350" lvl="0" indent="-514350" algn="l" rtl="0">
              <a:lnSpc>
                <a:spcPct val="90000"/>
              </a:lnSpc>
              <a:spcBef>
                <a:spcPts val="1000"/>
              </a:spcBef>
              <a:spcAft>
                <a:spcPts val="0"/>
              </a:spcAft>
              <a:buClr>
                <a:schemeClr val="dk1"/>
              </a:buClr>
              <a:buSzPts val="2800"/>
              <a:buAutoNum type="arabicPeriod"/>
            </a:pPr>
            <a:r>
              <a:rPr lang="tr-TR" dirty="0"/>
              <a:t>Böylece bir nefesi tamamlayın. Bu adımları üç kez daha tekrarlayın.</a:t>
            </a:r>
            <a:endParaRPr dirty="0"/>
          </a:p>
        </p:txBody>
      </p:sp>
      <p:sp>
        <p:nvSpPr>
          <p:cNvPr id="3" name="Başlık 2">
            <a:extLst>
              <a:ext uri="{FF2B5EF4-FFF2-40B4-BE49-F238E27FC236}">
                <a16:creationId xmlns:a16="http://schemas.microsoft.com/office/drawing/2014/main" id="{FE1D3F1E-4B49-423C-8071-13DDD651F015}"/>
              </a:ext>
            </a:extLst>
          </p:cNvPr>
          <p:cNvSpPr>
            <a:spLocks noGrp="1"/>
          </p:cNvSpPr>
          <p:nvPr>
            <p:ph type="title"/>
          </p:nvPr>
        </p:nvSpPr>
        <p:spPr/>
        <p:txBody>
          <a:bodyPr>
            <a:normAutofit fontScale="90000"/>
          </a:bodyPr>
          <a:lstStyle/>
          <a:p>
            <a:r>
              <a:rPr lang="fi-FI" b="1" dirty="0"/>
              <a:t>KISA SÜRELİ RAHATLAMA: '4-7-8' tekniği</a:t>
            </a:r>
            <a:br>
              <a:rPr lang="tr-TR" b="1" dirty="0"/>
            </a:br>
            <a:r>
              <a:rPr lang="tr-TR" b="1" dirty="0"/>
              <a:t>Çocuklar için…</a:t>
            </a:r>
            <a:br>
              <a:rPr lang="fi-FI" dirty="0"/>
            </a:br>
            <a:endParaRPr lang="tr-T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216DDE-678F-4920-96DF-7ECA29DA52FC}"/>
              </a:ext>
            </a:extLst>
          </p:cNvPr>
          <p:cNvSpPr>
            <a:spLocks noGrp="1"/>
          </p:cNvSpPr>
          <p:nvPr>
            <p:ph type="title"/>
          </p:nvPr>
        </p:nvSpPr>
        <p:spPr/>
        <p:txBody>
          <a:bodyPr/>
          <a:lstStyle/>
          <a:p>
            <a:r>
              <a:rPr lang="tr-TR" dirty="0"/>
              <a:t>ÇUBUK MAKARNA TEKNİĞİ</a:t>
            </a:r>
          </a:p>
        </p:txBody>
      </p:sp>
      <p:sp>
        <p:nvSpPr>
          <p:cNvPr id="3" name="Metin Yer Tutucusu 2">
            <a:extLst>
              <a:ext uri="{FF2B5EF4-FFF2-40B4-BE49-F238E27FC236}">
                <a16:creationId xmlns:a16="http://schemas.microsoft.com/office/drawing/2014/main" id="{59385163-A06C-4E19-BE19-A1B20044CCE0}"/>
              </a:ext>
            </a:extLst>
          </p:cNvPr>
          <p:cNvSpPr>
            <a:spLocks noGrp="1"/>
          </p:cNvSpPr>
          <p:nvPr>
            <p:ph type="body" idx="1"/>
          </p:nvPr>
        </p:nvSpPr>
        <p:spPr/>
        <p:txBody>
          <a:bodyPr>
            <a:normAutofit lnSpcReduction="10000"/>
          </a:bodyPr>
          <a:lstStyle/>
          <a:p>
            <a:pPr marL="114300" indent="0">
              <a:buNone/>
            </a:pPr>
            <a:r>
              <a:rPr lang="tr-TR" dirty="0"/>
              <a:t>Daha küçük çocuklarla gevşeme ve rahatlama egzersizleri yapabilmek onlara sakinleşmeyi öğretebilmek için, çubuk makarna metaforundan yararlanabilirsiniz.</a:t>
            </a:r>
          </a:p>
          <a:p>
            <a:pPr marL="114300" indent="0">
              <a:buNone/>
            </a:pPr>
            <a:endParaRPr lang="tr-TR" dirty="0"/>
          </a:p>
          <a:p>
            <a:pPr marL="114300" indent="0">
              <a:buNone/>
            </a:pPr>
            <a:r>
              <a:rPr lang="tr-TR" dirty="0"/>
              <a:t>Kendimizi gergin, kaygılı, stresli hissettiğimiz anlarda kaslarımız, pişmeden önce katı halde  bulunan bir makarna gibi olur. Makarnaların suda ısınıp gevşemesi gibi biz de vücudumuzu gevşetebiliriz.</a:t>
            </a:r>
          </a:p>
          <a:p>
            <a:pPr marL="114300" indent="0">
              <a:buNone/>
            </a:pPr>
            <a:endParaRPr lang="tr-TR" dirty="0"/>
          </a:p>
          <a:p>
            <a:pPr marL="114300" indent="0">
              <a:buNone/>
            </a:pPr>
            <a:r>
              <a:rPr lang="tr-TR" dirty="0"/>
              <a:t>Nasıl mı? Haydi deneyelim….</a:t>
            </a:r>
          </a:p>
        </p:txBody>
      </p:sp>
    </p:spTree>
    <p:extLst>
      <p:ext uri="{BB962C8B-B14F-4D97-AF65-F5344CB8AC3E}">
        <p14:creationId xmlns:p14="http://schemas.microsoft.com/office/powerpoint/2010/main" val="30384120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2250" name="Google Shape;2250;p2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3200"/>
              <a:buFont typeface="Calibri"/>
              <a:buNone/>
            </a:pPr>
            <a:r>
              <a:rPr lang="tr-TR">
                <a:solidFill>
                  <a:srgbClr val="002060"/>
                </a:solidFill>
              </a:rPr>
              <a:t>SAKİNLEŞME TEKNİKLERİ</a:t>
            </a:r>
            <a:endParaRPr>
              <a:solidFill>
                <a:srgbClr val="002060"/>
              </a:solidFill>
            </a:endParaRPr>
          </a:p>
        </p:txBody>
      </p:sp>
      <p:sp>
        <p:nvSpPr>
          <p:cNvPr id="2251" name="Google Shape;2251;p220"/>
          <p:cNvSpPr txBox="1">
            <a:spLocks noGrp="1"/>
          </p:cNvSpPr>
          <p:nvPr>
            <p:ph type="body" idx="2"/>
          </p:nvPr>
        </p:nvSpPr>
        <p:spPr>
          <a:xfrm>
            <a:off x="5982789" y="1508760"/>
            <a:ext cx="5136750" cy="4572000"/>
          </a:xfrm>
          <a:prstGeom prst="rect">
            <a:avLst/>
          </a:prstGeom>
          <a:noFill/>
          <a:ln>
            <a:noFill/>
          </a:ln>
        </p:spPr>
        <p:txBody>
          <a:bodyPr spcFirstLastPara="1" wrap="square" lIns="91425" tIns="45700" rIns="91425" bIns="45700" anchor="t" anchorCtr="0">
            <a:normAutofit/>
          </a:bodyPr>
          <a:lstStyle/>
          <a:p>
            <a:pPr marL="457200" lvl="0" indent="-457200" algn="l" rtl="0">
              <a:lnSpc>
                <a:spcPct val="90000"/>
              </a:lnSpc>
              <a:spcBef>
                <a:spcPts val="0"/>
              </a:spcBef>
              <a:spcAft>
                <a:spcPts val="0"/>
              </a:spcAft>
              <a:buClr>
                <a:srgbClr val="002060"/>
              </a:buClr>
              <a:buSzPts val="2400"/>
              <a:buNone/>
            </a:pPr>
            <a:r>
              <a:rPr lang="tr-TR" sz="2400" b="1" dirty="0">
                <a:solidFill>
                  <a:srgbClr val="002060"/>
                </a:solidFill>
              </a:rPr>
              <a:t>1) Derin Derin Nefes Alma: </a:t>
            </a:r>
            <a:r>
              <a:rPr lang="tr-TR" sz="2000" dirty="0"/>
              <a:t>(2 dakika) </a:t>
            </a:r>
            <a:endParaRPr sz="2000" b="1" dirty="0">
              <a:solidFill>
                <a:srgbClr val="002060"/>
              </a:solidFill>
            </a:endParaRPr>
          </a:p>
          <a:p>
            <a:pPr marL="0" lvl="0" indent="0" algn="l" rtl="0">
              <a:lnSpc>
                <a:spcPct val="90000"/>
              </a:lnSpc>
              <a:spcBef>
                <a:spcPts val="1000"/>
              </a:spcBef>
              <a:spcAft>
                <a:spcPts val="0"/>
              </a:spcAft>
              <a:buClr>
                <a:schemeClr val="dk1"/>
              </a:buClr>
              <a:buSzPts val="2400"/>
              <a:buNone/>
            </a:pPr>
            <a:endParaRPr sz="2400" b="1" dirty="0">
              <a:solidFill>
                <a:srgbClr val="002060"/>
              </a:solidFill>
            </a:endParaRPr>
          </a:p>
          <a:p>
            <a:pPr marL="0" lvl="0" indent="0" algn="l" rtl="0">
              <a:lnSpc>
                <a:spcPct val="90000"/>
              </a:lnSpc>
              <a:spcBef>
                <a:spcPts val="1000"/>
              </a:spcBef>
              <a:spcAft>
                <a:spcPts val="0"/>
              </a:spcAft>
              <a:buClr>
                <a:srgbClr val="002060"/>
              </a:buClr>
              <a:buSzPts val="2400"/>
              <a:buNone/>
            </a:pPr>
            <a:r>
              <a:rPr lang="tr-TR" sz="2400" dirty="0">
                <a:solidFill>
                  <a:srgbClr val="002060"/>
                </a:solidFill>
              </a:rPr>
              <a:t>Derin ve yavaş bir nefes alıp 5 saniye tutun. Bunu yaparken karın kasınızın genişlediğini hissedin</a:t>
            </a:r>
            <a:r>
              <a:rPr lang="tr-TR" sz="2400" b="1" dirty="0">
                <a:solidFill>
                  <a:srgbClr val="002060"/>
                </a:solidFill>
              </a:rPr>
              <a:t>. Göğüs kafesinizin değil,</a:t>
            </a:r>
            <a:r>
              <a:rPr lang="tr-TR" sz="2400" dirty="0"/>
              <a:t> </a:t>
            </a:r>
            <a:r>
              <a:rPr lang="tr-TR" sz="4000" b="1" dirty="0">
                <a:solidFill>
                  <a:srgbClr val="FF0000"/>
                </a:solidFill>
              </a:rPr>
              <a:t>karnınızın</a:t>
            </a:r>
            <a:r>
              <a:rPr lang="tr-TR" sz="2400" dirty="0"/>
              <a:t> </a:t>
            </a:r>
            <a:r>
              <a:rPr lang="tr-TR" sz="2400" b="1" dirty="0">
                <a:solidFill>
                  <a:srgbClr val="002060"/>
                </a:solidFill>
              </a:rPr>
              <a:t>genişlediğinden</a:t>
            </a:r>
            <a:r>
              <a:rPr lang="tr-TR" sz="2400" dirty="0">
                <a:solidFill>
                  <a:srgbClr val="002060"/>
                </a:solidFill>
              </a:rPr>
              <a:t> emin olun – bu çok önemli. Yavaşça nefesinizi verin, bunu yaparken 1’den 5’e kadar yavaş yavaş sayın.</a:t>
            </a:r>
            <a:endParaRPr dirty="0"/>
          </a:p>
          <a:p>
            <a:pPr marL="0" lvl="0" indent="0" algn="l" rtl="0">
              <a:lnSpc>
                <a:spcPct val="90000"/>
              </a:lnSpc>
              <a:spcBef>
                <a:spcPts val="1000"/>
              </a:spcBef>
              <a:spcAft>
                <a:spcPts val="0"/>
              </a:spcAft>
              <a:buClr>
                <a:schemeClr val="dk1"/>
              </a:buClr>
              <a:buSzPts val="1600"/>
              <a:buNone/>
            </a:pPr>
            <a:endParaRPr dirty="0"/>
          </a:p>
        </p:txBody>
      </p:sp>
      <p:pic>
        <p:nvPicPr>
          <p:cNvPr id="2252" name="Google Shape;2252;p220" descr="Breathing Tools for Children – Dr. Jorge R. Lopez, ND"/>
          <p:cNvPicPr preferRelativeResize="0"/>
          <p:nvPr/>
        </p:nvPicPr>
        <p:blipFill rotWithShape="1">
          <a:blip r:embed="rId3">
            <a:alphaModFix/>
          </a:blip>
          <a:srcRect l="13146" t="21762" r="13905" b="10577"/>
          <a:stretch/>
        </p:blipFill>
        <p:spPr>
          <a:xfrm>
            <a:off x="1162595" y="2442754"/>
            <a:ext cx="3943504" cy="3657600"/>
          </a:xfrm>
          <a:prstGeom prst="rect">
            <a:avLst/>
          </a:prstGeom>
          <a:noFill/>
          <a:ln>
            <a:noFill/>
          </a:ln>
        </p:spPr>
      </p:pic>
      <p:sp>
        <p:nvSpPr>
          <p:cNvPr id="2253" name="Google Shape;2253;p220"/>
          <p:cNvSpPr/>
          <p:nvPr/>
        </p:nvSpPr>
        <p:spPr>
          <a:xfrm>
            <a:off x="819765" y="5569523"/>
            <a:ext cx="195861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2060"/>
              </a:buClr>
              <a:buSzPts val="1800"/>
              <a:buFont typeface="Arial"/>
              <a:buNone/>
            </a:pPr>
            <a:r>
              <a:rPr lang="tr-TR" sz="1800" b="1" i="0" u="none" strike="noStrike" cap="none">
                <a:solidFill>
                  <a:srgbClr val="002060"/>
                </a:solidFill>
                <a:latin typeface="Arial"/>
                <a:ea typeface="Arial"/>
                <a:cs typeface="Arial"/>
                <a:sym typeface="Arial"/>
              </a:rPr>
              <a:t>Derin Nefes Alın</a:t>
            </a:r>
            <a:endParaRPr sz="1800" b="0" i="0" u="none" strike="noStrike" cap="none">
              <a:solidFill>
                <a:srgbClr val="00206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2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3200"/>
              <a:buFont typeface="Calibri"/>
              <a:buNone/>
            </a:pPr>
            <a:r>
              <a:rPr lang="tr-TR">
                <a:solidFill>
                  <a:srgbClr val="002060"/>
                </a:solidFill>
              </a:rPr>
              <a:t>SAKİNLEŞME TEKNİKLERİ</a:t>
            </a:r>
            <a:endParaRPr>
              <a:solidFill>
                <a:srgbClr val="002060"/>
              </a:solidFill>
            </a:endParaRPr>
          </a:p>
        </p:txBody>
      </p:sp>
      <p:sp>
        <p:nvSpPr>
          <p:cNvPr id="2259" name="Google Shape;2259;p2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400"/>
              <a:buNone/>
            </a:pPr>
            <a:r>
              <a:rPr lang="tr-TR" sz="2400" b="1" dirty="0">
                <a:solidFill>
                  <a:srgbClr val="002060"/>
                </a:solidFill>
              </a:rPr>
              <a:t>2) Görselleştirme: </a:t>
            </a:r>
            <a:r>
              <a:rPr lang="tr-TR" sz="2400" dirty="0"/>
              <a:t>(5 dakika) </a:t>
            </a:r>
            <a:endParaRPr lang="tr-TR" sz="2400" b="1" dirty="0">
              <a:solidFill>
                <a:srgbClr val="002060"/>
              </a:solidFill>
            </a:endParaRPr>
          </a:p>
          <a:p>
            <a:pPr marL="0" lvl="0" indent="0" algn="l" rtl="0">
              <a:lnSpc>
                <a:spcPct val="90000"/>
              </a:lnSpc>
              <a:spcBef>
                <a:spcPts val="1000"/>
              </a:spcBef>
              <a:spcAft>
                <a:spcPts val="0"/>
              </a:spcAft>
              <a:buClr>
                <a:srgbClr val="002060"/>
              </a:buClr>
              <a:buSzPts val="2400"/>
              <a:buNone/>
            </a:pPr>
            <a:r>
              <a:rPr lang="tr-TR" sz="2400" dirty="0">
                <a:solidFill>
                  <a:srgbClr val="002060"/>
                </a:solidFill>
              </a:rPr>
              <a:t>Çocukların rahat bir biçimde oturduklarından emin olun. Gözlerini kapatmaları daha faydalı olacaktır.</a:t>
            </a:r>
            <a:endParaRPr lang="tr-TR" dirty="0"/>
          </a:p>
          <a:p>
            <a:pPr marL="0" lvl="0" indent="0" algn="l" rtl="0">
              <a:lnSpc>
                <a:spcPct val="90000"/>
              </a:lnSpc>
              <a:spcBef>
                <a:spcPts val="1000"/>
              </a:spcBef>
              <a:spcAft>
                <a:spcPts val="0"/>
              </a:spcAft>
              <a:buClr>
                <a:schemeClr val="dk1"/>
              </a:buClr>
              <a:buSzPts val="2400"/>
              <a:buNone/>
            </a:pPr>
            <a:endParaRPr lang="tr-TR" sz="2400" dirty="0">
              <a:solidFill>
                <a:srgbClr val="002060"/>
              </a:solidFill>
            </a:endParaRPr>
          </a:p>
          <a:p>
            <a:pPr marL="0" lvl="0" indent="0" algn="l" rtl="0">
              <a:lnSpc>
                <a:spcPct val="90000"/>
              </a:lnSpc>
              <a:spcBef>
                <a:spcPts val="1000"/>
              </a:spcBef>
              <a:spcAft>
                <a:spcPts val="0"/>
              </a:spcAft>
              <a:buClr>
                <a:srgbClr val="002060"/>
              </a:buClr>
              <a:buSzPts val="2400"/>
              <a:buNone/>
            </a:pPr>
            <a:r>
              <a:rPr lang="tr-TR" sz="2400" dirty="0">
                <a:solidFill>
                  <a:srgbClr val="002060"/>
                </a:solidFill>
              </a:rPr>
              <a:t>Kendimizi sessiz, sakin ve güzel bir yerde hayal etme. </a:t>
            </a:r>
            <a:r>
              <a:rPr lang="tr-TR" sz="2400" dirty="0"/>
              <a:t>	</a:t>
            </a:r>
            <a:endParaRPr dirty="0"/>
          </a:p>
          <a:p>
            <a:pPr marL="0" lvl="0" indent="0" algn="l" rtl="0">
              <a:lnSpc>
                <a:spcPct val="90000"/>
              </a:lnSpc>
              <a:spcBef>
                <a:spcPts val="1000"/>
              </a:spcBef>
              <a:spcAft>
                <a:spcPts val="0"/>
              </a:spcAft>
              <a:buClr>
                <a:schemeClr val="dk1"/>
              </a:buClr>
              <a:buSzPts val="2400"/>
              <a:buNone/>
            </a:pPr>
            <a:endParaRPr sz="2400" dirty="0"/>
          </a:p>
          <a:p>
            <a:pPr marL="0" lvl="0" indent="0" algn="l" rtl="0">
              <a:lnSpc>
                <a:spcPct val="90000"/>
              </a:lnSpc>
              <a:spcBef>
                <a:spcPts val="1000"/>
              </a:spcBef>
              <a:spcAft>
                <a:spcPts val="0"/>
              </a:spcAft>
              <a:buClr>
                <a:schemeClr val="dk1"/>
              </a:buClr>
              <a:buSzPts val="2400"/>
              <a:buNone/>
            </a:pPr>
            <a:endParaRPr sz="2400" dirty="0"/>
          </a:p>
        </p:txBody>
      </p:sp>
      <p:pic>
        <p:nvPicPr>
          <p:cNvPr id="2260" name="Google Shape;2260;p221"/>
          <p:cNvPicPr preferRelativeResize="0"/>
          <p:nvPr/>
        </p:nvPicPr>
        <p:blipFill rotWithShape="1">
          <a:blip r:embed="rId3">
            <a:alphaModFix/>
          </a:blip>
          <a:srcRect l="33671" t="30783" r="26155" b="16977"/>
          <a:stretch/>
        </p:blipFill>
        <p:spPr>
          <a:xfrm>
            <a:off x="5895859" y="1910681"/>
            <a:ext cx="5227093" cy="3821373"/>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264"/>
        <p:cNvGrpSpPr/>
        <p:nvPr/>
      </p:nvGrpSpPr>
      <p:grpSpPr>
        <a:xfrm>
          <a:off x="0" y="0"/>
          <a:ext cx="0" cy="0"/>
          <a:chOff x="0" y="0"/>
          <a:chExt cx="0" cy="0"/>
        </a:xfrm>
      </p:grpSpPr>
      <p:sp>
        <p:nvSpPr>
          <p:cNvPr id="2266" name="Google Shape;2266;p222"/>
          <p:cNvSpPr txBox="1">
            <a:spLocks noGrp="1"/>
          </p:cNvSpPr>
          <p:nvPr>
            <p:ph type="body" idx="2"/>
          </p:nvPr>
        </p:nvSpPr>
        <p:spPr>
          <a:xfrm>
            <a:off x="689015" y="1690577"/>
            <a:ext cx="9949787" cy="4572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600"/>
              <a:buNone/>
            </a:pPr>
            <a:r>
              <a:rPr lang="tr-TR" sz="2400" dirty="0"/>
              <a:t>Çocuklara mizahı kullanmanın </a:t>
            </a:r>
            <a:r>
              <a:rPr lang="tr-TR" sz="2400" dirty="0">
                <a:solidFill>
                  <a:srgbClr val="FF0000"/>
                </a:solidFill>
              </a:rPr>
              <a:t>(duruma eğlenceli yönden bakmanın) </a:t>
            </a:r>
            <a:r>
              <a:rPr lang="tr-TR" sz="2400" dirty="0"/>
              <a:t>zor durumlarda onlara yardımcı olacağını söyleyin. </a:t>
            </a:r>
            <a:endParaRPr sz="2400" dirty="0"/>
          </a:p>
          <a:p>
            <a:pPr marL="0" lvl="0" indent="0" algn="l" rtl="0">
              <a:lnSpc>
                <a:spcPct val="90000"/>
              </a:lnSpc>
              <a:spcBef>
                <a:spcPts val="1000"/>
              </a:spcBef>
              <a:spcAft>
                <a:spcPts val="0"/>
              </a:spcAft>
              <a:buClr>
                <a:schemeClr val="dk1"/>
              </a:buClr>
              <a:buSzPts val="1600"/>
              <a:buNone/>
            </a:pPr>
            <a:endParaRPr sz="2400" dirty="0"/>
          </a:p>
          <a:p>
            <a:pPr marL="0" lvl="0" indent="0" algn="l" rtl="0">
              <a:lnSpc>
                <a:spcPct val="90000"/>
              </a:lnSpc>
              <a:spcBef>
                <a:spcPts val="1000"/>
              </a:spcBef>
              <a:spcAft>
                <a:spcPts val="0"/>
              </a:spcAft>
              <a:buClr>
                <a:schemeClr val="dk1"/>
              </a:buClr>
              <a:buSzPts val="1600"/>
              <a:buNone/>
            </a:pPr>
            <a:r>
              <a:rPr lang="tr-TR" sz="2400" dirty="0"/>
              <a:t>Mizah gülmemizi ve hayatın aydınlık yönünü görmemizi sağlar. </a:t>
            </a:r>
            <a:r>
              <a:rPr lang="tr-TR" sz="2400" b="1" dirty="0"/>
              <a:t>Gülmek</a:t>
            </a:r>
            <a:r>
              <a:rPr lang="tr-TR" sz="2400" dirty="0"/>
              <a:t> aynı zamanda</a:t>
            </a:r>
            <a:r>
              <a:rPr lang="tr-TR" sz="2400" b="1" dirty="0"/>
              <a:t> olumlu duyguları artırıp stresi azaltarak rahatlamamıza</a:t>
            </a:r>
            <a:r>
              <a:rPr lang="tr-TR" sz="2400" dirty="0"/>
              <a:t> yardımcı olur.</a:t>
            </a:r>
            <a:endParaRPr sz="2400" dirty="0"/>
          </a:p>
          <a:p>
            <a:pPr marL="0" lvl="0" indent="0" algn="l" rtl="0">
              <a:lnSpc>
                <a:spcPct val="90000"/>
              </a:lnSpc>
              <a:spcBef>
                <a:spcPts val="1000"/>
              </a:spcBef>
              <a:spcAft>
                <a:spcPts val="0"/>
              </a:spcAft>
              <a:buClr>
                <a:schemeClr val="dk1"/>
              </a:buClr>
              <a:buSzPts val="1600"/>
              <a:buNone/>
            </a:pPr>
            <a:r>
              <a:rPr lang="tr-TR" sz="2400" dirty="0"/>
              <a:t> </a:t>
            </a:r>
            <a:endParaRPr sz="2400" dirty="0"/>
          </a:p>
          <a:p>
            <a:pPr marL="0" lvl="0" indent="0" algn="l" rtl="0">
              <a:lnSpc>
                <a:spcPct val="90000"/>
              </a:lnSpc>
              <a:spcBef>
                <a:spcPts val="1000"/>
              </a:spcBef>
              <a:spcAft>
                <a:spcPts val="0"/>
              </a:spcAft>
              <a:buClr>
                <a:schemeClr val="dk1"/>
              </a:buClr>
              <a:buSzPts val="1600"/>
              <a:buNone/>
            </a:pPr>
            <a:r>
              <a:rPr lang="tr-TR" sz="2400" b="1" dirty="0"/>
              <a:t>«eğlenceli bir anı»’</a:t>
            </a:r>
            <a:endParaRPr sz="2400" dirty="0"/>
          </a:p>
        </p:txBody>
      </p:sp>
      <p:sp>
        <p:nvSpPr>
          <p:cNvPr id="3" name="Başlık 2">
            <a:extLst>
              <a:ext uri="{FF2B5EF4-FFF2-40B4-BE49-F238E27FC236}">
                <a16:creationId xmlns:a16="http://schemas.microsoft.com/office/drawing/2014/main" id="{143518A0-BFDA-416F-B4C6-34F0538E8DF3}"/>
              </a:ext>
            </a:extLst>
          </p:cNvPr>
          <p:cNvSpPr>
            <a:spLocks noGrp="1"/>
          </p:cNvSpPr>
          <p:nvPr>
            <p:ph type="title"/>
          </p:nvPr>
        </p:nvSpPr>
        <p:spPr>
          <a:xfrm>
            <a:off x="775993" y="-85060"/>
            <a:ext cx="7464240" cy="1600200"/>
          </a:xfrm>
        </p:spPr>
        <p:txBody>
          <a:bodyPr/>
          <a:lstStyle/>
          <a:p>
            <a:r>
              <a:rPr lang="tr-TR" dirty="0"/>
              <a:t>MİZAH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grpSp>
        <p:nvGrpSpPr>
          <p:cNvPr id="869" name="Google Shape;869;p104"/>
          <p:cNvGrpSpPr/>
          <p:nvPr/>
        </p:nvGrpSpPr>
        <p:grpSpPr>
          <a:xfrm>
            <a:off x="850182" y="898902"/>
            <a:ext cx="10239576" cy="5499151"/>
            <a:chOff x="66265" y="94821"/>
            <a:chExt cx="5861198" cy="3613041"/>
          </a:xfrm>
        </p:grpSpPr>
        <p:sp>
          <p:nvSpPr>
            <p:cNvPr id="870" name="Google Shape;870;p104"/>
            <p:cNvSpPr/>
            <p:nvPr/>
          </p:nvSpPr>
          <p:spPr>
            <a:xfrm>
              <a:off x="85710" y="94821"/>
              <a:ext cx="773376" cy="773376"/>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1" name="Google Shape;871;p104"/>
            <p:cNvSpPr/>
            <p:nvPr/>
          </p:nvSpPr>
          <p:spPr>
            <a:xfrm>
              <a:off x="248119" y="257230"/>
              <a:ext cx="448558" cy="448558"/>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2" name="Google Shape;872;p104"/>
            <p:cNvSpPr/>
            <p:nvPr/>
          </p:nvSpPr>
          <p:spPr>
            <a:xfrm>
              <a:off x="1024810" y="94821"/>
              <a:ext cx="1822958" cy="7733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3" name="Google Shape;873;p104"/>
            <p:cNvSpPr txBox="1"/>
            <p:nvPr/>
          </p:nvSpPr>
          <p:spPr>
            <a:xfrm>
              <a:off x="1024810" y="94821"/>
              <a:ext cx="1822958" cy="77337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tr-TR" sz="2800" dirty="0">
                  <a:solidFill>
                    <a:srgbClr val="323F4F"/>
                  </a:solidFill>
                  <a:latin typeface="Calibri"/>
                  <a:ea typeface="Calibri"/>
                  <a:cs typeface="Calibri"/>
                  <a:sym typeface="Calibri"/>
                </a:rPr>
                <a:t>Başkalarının bakış açılarıyla </a:t>
              </a:r>
              <a:r>
                <a:rPr lang="tr-TR" sz="2800" b="1" dirty="0">
                  <a:solidFill>
                    <a:srgbClr val="323F4F"/>
                  </a:solidFill>
                  <a:latin typeface="Calibri"/>
                  <a:ea typeface="Calibri"/>
                  <a:cs typeface="Calibri"/>
                  <a:sym typeface="Calibri"/>
                </a:rPr>
                <a:t>empati</a:t>
              </a:r>
              <a:r>
                <a:rPr lang="tr-TR" sz="2800" dirty="0">
                  <a:solidFill>
                    <a:srgbClr val="323F4F"/>
                  </a:solidFill>
                  <a:latin typeface="Calibri"/>
                  <a:ea typeface="Calibri"/>
                  <a:cs typeface="Calibri"/>
                  <a:sym typeface="Calibri"/>
                </a:rPr>
                <a:t> kurmak.</a:t>
              </a:r>
              <a:endParaRPr sz="2800" dirty="0">
                <a:solidFill>
                  <a:srgbClr val="323F4F"/>
                </a:solidFill>
                <a:latin typeface="Calibri"/>
                <a:ea typeface="Calibri"/>
                <a:cs typeface="Calibri"/>
                <a:sym typeface="Calibri"/>
              </a:endParaRPr>
            </a:p>
          </p:txBody>
        </p:sp>
        <p:sp>
          <p:nvSpPr>
            <p:cNvPr id="874" name="Google Shape;874;p104"/>
            <p:cNvSpPr/>
            <p:nvPr/>
          </p:nvSpPr>
          <p:spPr>
            <a:xfrm>
              <a:off x="3165405" y="94821"/>
              <a:ext cx="773376" cy="773376"/>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5" name="Google Shape;875;p104"/>
            <p:cNvSpPr/>
            <p:nvPr/>
          </p:nvSpPr>
          <p:spPr>
            <a:xfrm>
              <a:off x="3327814" y="257230"/>
              <a:ext cx="448558" cy="448558"/>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6" name="Google Shape;876;p104"/>
            <p:cNvSpPr/>
            <p:nvPr/>
          </p:nvSpPr>
          <p:spPr>
            <a:xfrm>
              <a:off x="4104505" y="94821"/>
              <a:ext cx="1822958" cy="7733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7" name="Google Shape;877;p104"/>
            <p:cNvSpPr txBox="1"/>
            <p:nvPr/>
          </p:nvSpPr>
          <p:spPr>
            <a:xfrm>
              <a:off x="4104505" y="94821"/>
              <a:ext cx="1822958" cy="77337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tr-TR" sz="2800" dirty="0">
                  <a:solidFill>
                    <a:srgbClr val="323F4F"/>
                  </a:solidFill>
                  <a:latin typeface="Calibri"/>
                  <a:ea typeface="Calibri"/>
                  <a:cs typeface="Calibri"/>
                  <a:sym typeface="Calibri"/>
                </a:rPr>
                <a:t>Sosyal </a:t>
              </a:r>
              <a:r>
                <a:rPr lang="tr-TR" sz="2800" b="1" dirty="0">
                  <a:solidFill>
                    <a:srgbClr val="323F4F"/>
                  </a:solidFill>
                  <a:latin typeface="Calibri"/>
                  <a:ea typeface="Calibri"/>
                  <a:cs typeface="Calibri"/>
                  <a:sym typeface="Calibri"/>
                </a:rPr>
                <a:t>problemleri, çatışmaları çözmek</a:t>
              </a:r>
              <a:endParaRPr sz="2800" b="1" dirty="0">
                <a:solidFill>
                  <a:srgbClr val="323F4F"/>
                </a:solidFill>
                <a:latin typeface="Calibri"/>
                <a:ea typeface="Calibri"/>
                <a:cs typeface="Calibri"/>
                <a:sym typeface="Calibri"/>
              </a:endParaRPr>
            </a:p>
          </p:txBody>
        </p:sp>
        <p:sp>
          <p:nvSpPr>
            <p:cNvPr id="878" name="Google Shape;878;p104"/>
            <p:cNvSpPr/>
            <p:nvPr/>
          </p:nvSpPr>
          <p:spPr>
            <a:xfrm>
              <a:off x="85710" y="1514653"/>
              <a:ext cx="773376" cy="773376"/>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79" name="Google Shape;879;p104"/>
            <p:cNvSpPr/>
            <p:nvPr/>
          </p:nvSpPr>
          <p:spPr>
            <a:xfrm>
              <a:off x="248119" y="1677062"/>
              <a:ext cx="448558" cy="448558"/>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0" name="Google Shape;880;p104"/>
            <p:cNvSpPr/>
            <p:nvPr/>
          </p:nvSpPr>
          <p:spPr>
            <a:xfrm>
              <a:off x="1024810" y="1514653"/>
              <a:ext cx="1822958" cy="7733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1" name="Google Shape;881;p104"/>
            <p:cNvSpPr txBox="1"/>
            <p:nvPr/>
          </p:nvSpPr>
          <p:spPr>
            <a:xfrm>
              <a:off x="1024810" y="1514653"/>
              <a:ext cx="1822958" cy="77337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tr-TR" sz="2800" dirty="0">
                  <a:solidFill>
                    <a:srgbClr val="323F4F"/>
                  </a:solidFill>
                  <a:latin typeface="Calibri"/>
                  <a:ea typeface="Calibri"/>
                  <a:cs typeface="Calibri"/>
                  <a:sym typeface="Calibri"/>
                </a:rPr>
                <a:t>Arkadaşlıklar </a:t>
              </a:r>
              <a:r>
                <a:rPr lang="tr-TR" sz="2800" b="1" dirty="0">
                  <a:solidFill>
                    <a:srgbClr val="323F4F"/>
                  </a:solidFill>
                  <a:latin typeface="Calibri"/>
                  <a:ea typeface="Calibri"/>
                  <a:cs typeface="Calibri"/>
                  <a:sym typeface="Calibri"/>
                </a:rPr>
                <a:t>kurmak ve sürdürmek.</a:t>
              </a:r>
              <a:endParaRPr sz="2800" b="1" dirty="0">
                <a:solidFill>
                  <a:srgbClr val="323F4F"/>
                </a:solidFill>
                <a:latin typeface="Calibri"/>
                <a:ea typeface="Calibri"/>
                <a:cs typeface="Calibri"/>
                <a:sym typeface="Calibri"/>
              </a:endParaRPr>
            </a:p>
          </p:txBody>
        </p:sp>
        <p:sp>
          <p:nvSpPr>
            <p:cNvPr id="882" name="Google Shape;882;p104"/>
            <p:cNvSpPr/>
            <p:nvPr/>
          </p:nvSpPr>
          <p:spPr>
            <a:xfrm>
              <a:off x="3165405" y="1514653"/>
              <a:ext cx="773376" cy="773376"/>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3" name="Google Shape;883;p104"/>
            <p:cNvSpPr/>
            <p:nvPr/>
          </p:nvSpPr>
          <p:spPr>
            <a:xfrm>
              <a:off x="3327814" y="1677062"/>
              <a:ext cx="448558" cy="448558"/>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4" name="Google Shape;884;p104"/>
            <p:cNvSpPr/>
            <p:nvPr/>
          </p:nvSpPr>
          <p:spPr>
            <a:xfrm>
              <a:off x="4104505" y="1514653"/>
              <a:ext cx="1822958" cy="7733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5" name="Google Shape;885;p104"/>
            <p:cNvSpPr txBox="1"/>
            <p:nvPr/>
          </p:nvSpPr>
          <p:spPr>
            <a:xfrm>
              <a:off x="4104505" y="1514653"/>
              <a:ext cx="1822958" cy="77337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tr-TR" sz="2800" dirty="0">
                  <a:solidFill>
                    <a:srgbClr val="323F4F"/>
                  </a:solidFill>
                  <a:latin typeface="Calibri"/>
                  <a:ea typeface="Calibri"/>
                  <a:cs typeface="Calibri"/>
                  <a:sym typeface="Calibri"/>
                </a:rPr>
                <a:t>Tekrar deneyebilmek, </a:t>
              </a:r>
              <a:r>
                <a:rPr lang="tr-TR" sz="2800" b="1" dirty="0">
                  <a:solidFill>
                    <a:srgbClr val="323F4F"/>
                  </a:solidFill>
                  <a:latin typeface="Calibri"/>
                  <a:ea typeface="Calibri"/>
                  <a:cs typeface="Calibri"/>
                  <a:sym typeface="Calibri"/>
                </a:rPr>
                <a:t>azim</a:t>
              </a:r>
              <a:r>
                <a:rPr lang="tr-TR" sz="2800" dirty="0">
                  <a:solidFill>
                    <a:srgbClr val="323F4F"/>
                  </a:solidFill>
                  <a:latin typeface="Calibri"/>
                  <a:ea typeface="Calibri"/>
                  <a:cs typeface="Calibri"/>
                  <a:sym typeface="Calibri"/>
                </a:rPr>
                <a:t> göstermek</a:t>
              </a:r>
              <a:endParaRPr sz="2800" dirty="0">
                <a:solidFill>
                  <a:srgbClr val="323F4F"/>
                </a:solidFill>
                <a:latin typeface="Calibri"/>
                <a:ea typeface="Calibri"/>
                <a:cs typeface="Calibri"/>
                <a:sym typeface="Calibri"/>
              </a:endParaRPr>
            </a:p>
          </p:txBody>
        </p:sp>
        <p:sp>
          <p:nvSpPr>
            <p:cNvPr id="886" name="Google Shape;886;p104"/>
            <p:cNvSpPr/>
            <p:nvPr/>
          </p:nvSpPr>
          <p:spPr>
            <a:xfrm>
              <a:off x="66265" y="2710207"/>
              <a:ext cx="773376" cy="773376"/>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7" name="Google Shape;887;p104"/>
            <p:cNvSpPr/>
            <p:nvPr/>
          </p:nvSpPr>
          <p:spPr>
            <a:xfrm>
              <a:off x="218456" y="2873684"/>
              <a:ext cx="448558" cy="448558"/>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8" name="Google Shape;888;p104"/>
            <p:cNvSpPr/>
            <p:nvPr/>
          </p:nvSpPr>
          <p:spPr>
            <a:xfrm>
              <a:off x="1024810" y="2934486"/>
              <a:ext cx="1822958" cy="77337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89" name="Google Shape;889;p104"/>
            <p:cNvSpPr txBox="1"/>
            <p:nvPr/>
          </p:nvSpPr>
          <p:spPr>
            <a:xfrm>
              <a:off x="1075414" y="2772077"/>
              <a:ext cx="1822958" cy="773376"/>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tr-TR" sz="2800" dirty="0">
                  <a:solidFill>
                    <a:srgbClr val="323F4F"/>
                  </a:solidFill>
                  <a:latin typeface="Calibri"/>
                  <a:ea typeface="Calibri"/>
                  <a:cs typeface="Calibri"/>
                  <a:sym typeface="Calibri"/>
                </a:rPr>
                <a:t>Grubun </a:t>
              </a:r>
              <a:r>
                <a:rPr lang="tr-TR" sz="2800" b="1" dirty="0">
                  <a:solidFill>
                    <a:srgbClr val="323F4F"/>
                  </a:solidFill>
                  <a:latin typeface="Calibri"/>
                  <a:ea typeface="Calibri"/>
                  <a:cs typeface="Calibri"/>
                  <a:sym typeface="Calibri"/>
                </a:rPr>
                <a:t>bir parçası </a:t>
              </a:r>
              <a:r>
                <a:rPr lang="tr-TR" sz="2800" dirty="0">
                  <a:solidFill>
                    <a:srgbClr val="323F4F"/>
                  </a:solidFill>
                  <a:latin typeface="Calibri"/>
                  <a:ea typeface="Calibri"/>
                  <a:cs typeface="Calibri"/>
                  <a:sym typeface="Calibri"/>
                </a:rPr>
                <a:t>olarak işlem yapmak</a:t>
              </a:r>
              <a:endParaRPr sz="2800" dirty="0">
                <a:solidFill>
                  <a:srgbClr val="323F4F"/>
                </a:solidFill>
                <a:latin typeface="Calibri"/>
                <a:ea typeface="Calibri"/>
                <a:cs typeface="Calibri"/>
                <a:sym typeface="Calibri"/>
              </a:endParaRPr>
            </a:p>
          </p:txBody>
        </p:sp>
      </p:grpSp>
      <p:sp>
        <p:nvSpPr>
          <p:cNvPr id="26" name="Google Shape;886;p104">
            <a:extLst>
              <a:ext uri="{FF2B5EF4-FFF2-40B4-BE49-F238E27FC236}">
                <a16:creationId xmlns:a16="http://schemas.microsoft.com/office/drawing/2014/main" id="{A498EFDB-3328-434D-868C-BABC5145EDF1}"/>
              </a:ext>
            </a:extLst>
          </p:cNvPr>
          <p:cNvSpPr/>
          <p:nvPr/>
        </p:nvSpPr>
        <p:spPr>
          <a:xfrm>
            <a:off x="6264413" y="4992075"/>
            <a:ext cx="1351096" cy="952137"/>
          </a:xfrm>
          <a:prstGeom prst="ellipse">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7" name="Google Shape;879;p104">
            <a:extLst>
              <a:ext uri="{FF2B5EF4-FFF2-40B4-BE49-F238E27FC236}">
                <a16:creationId xmlns:a16="http://schemas.microsoft.com/office/drawing/2014/main" id="{3CDA732F-8FBD-430A-8979-E2D3C2ADF26D}"/>
              </a:ext>
            </a:extLst>
          </p:cNvPr>
          <p:cNvSpPr/>
          <p:nvPr/>
        </p:nvSpPr>
        <p:spPr>
          <a:xfrm>
            <a:off x="6548143" y="5269680"/>
            <a:ext cx="783636" cy="408868"/>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28" name="Google Shape;885;p104">
            <a:extLst>
              <a:ext uri="{FF2B5EF4-FFF2-40B4-BE49-F238E27FC236}">
                <a16:creationId xmlns:a16="http://schemas.microsoft.com/office/drawing/2014/main" id="{2379A108-5F7B-485D-BB55-2356A7C90C1F}"/>
              </a:ext>
            </a:extLst>
          </p:cNvPr>
          <p:cNvSpPr txBox="1"/>
          <p:nvPr/>
        </p:nvSpPr>
        <p:spPr>
          <a:xfrm>
            <a:off x="7795986" y="5104558"/>
            <a:ext cx="3402816" cy="70494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r>
              <a:rPr lang="tr-TR" sz="2800" dirty="0">
                <a:solidFill>
                  <a:srgbClr val="323F4F"/>
                </a:solidFill>
                <a:latin typeface="Calibri"/>
                <a:ea typeface="Calibri"/>
                <a:cs typeface="Calibri"/>
                <a:sym typeface="Calibri"/>
              </a:rPr>
              <a:t>İsteklerini erteleyebilmek, </a:t>
            </a:r>
            <a:r>
              <a:rPr lang="tr-TR" sz="2800" b="1" dirty="0">
                <a:solidFill>
                  <a:srgbClr val="323F4F"/>
                </a:solidFill>
                <a:latin typeface="Calibri"/>
                <a:ea typeface="Calibri"/>
                <a:cs typeface="Calibri"/>
                <a:sym typeface="Calibri"/>
              </a:rPr>
              <a:t>sabır</a:t>
            </a:r>
            <a:r>
              <a:rPr lang="tr-TR" sz="2800" dirty="0">
                <a:solidFill>
                  <a:srgbClr val="323F4F"/>
                </a:solidFill>
                <a:latin typeface="Calibri"/>
                <a:ea typeface="Calibri"/>
                <a:cs typeface="Calibri"/>
                <a:sym typeface="Calibri"/>
              </a:rPr>
              <a:t> göstermek</a:t>
            </a:r>
            <a:endParaRPr sz="2800" dirty="0">
              <a:solidFill>
                <a:srgbClr val="323F4F"/>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680"/>
        <p:cNvGrpSpPr/>
        <p:nvPr/>
      </p:nvGrpSpPr>
      <p:grpSpPr>
        <a:xfrm>
          <a:off x="0" y="0"/>
          <a:ext cx="0" cy="0"/>
          <a:chOff x="0" y="0"/>
          <a:chExt cx="0" cy="0"/>
        </a:xfrm>
      </p:grpSpPr>
      <p:sp>
        <p:nvSpPr>
          <p:cNvPr id="2681" name="Google Shape;2681;p274"/>
          <p:cNvSpPr txBox="1">
            <a:spLocks noGrp="1"/>
          </p:cNvSpPr>
          <p:nvPr>
            <p:ph type="body" idx="1"/>
          </p:nvPr>
        </p:nvSpPr>
        <p:spPr>
          <a:xfrm>
            <a:off x="9462053" y="1512649"/>
            <a:ext cx="2625084" cy="508509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1600"/>
              <a:buChar char="•"/>
            </a:pPr>
            <a:r>
              <a:rPr lang="tr-TR" sz="1600" dirty="0">
                <a:latin typeface="Times New Roman"/>
                <a:ea typeface="Times New Roman"/>
                <a:cs typeface="Times New Roman"/>
                <a:sym typeface="Times New Roman"/>
              </a:rPr>
              <a:t>Akademik becerilerin öncelik olarak görüldüğü bir dünyadayız.</a:t>
            </a:r>
            <a:endParaRPr dirty="0"/>
          </a:p>
          <a:p>
            <a:pPr marL="228600" lvl="0" indent="-228600" algn="l" rtl="0">
              <a:lnSpc>
                <a:spcPct val="90000"/>
              </a:lnSpc>
              <a:spcBef>
                <a:spcPts val="1000"/>
              </a:spcBef>
              <a:spcAft>
                <a:spcPts val="0"/>
              </a:spcAft>
              <a:buClr>
                <a:schemeClr val="dk1"/>
              </a:buClr>
              <a:buSzPts val="1600"/>
              <a:buChar char="•"/>
            </a:pPr>
            <a:r>
              <a:rPr lang="tr-TR" sz="1600" dirty="0">
                <a:latin typeface="Times New Roman"/>
                <a:ea typeface="Times New Roman"/>
                <a:cs typeface="Times New Roman"/>
                <a:sym typeface="Times New Roman"/>
              </a:rPr>
              <a:t>Akademik başarı denince aklımıza ilk gelen de zeka katsayıları. Oysa ki akademik başarı sadece zeka katsayısından oluşmuyor. </a:t>
            </a:r>
            <a:endParaRPr dirty="0"/>
          </a:p>
          <a:p>
            <a:pPr marL="228600" lvl="0" indent="-228600" algn="l" rtl="0">
              <a:lnSpc>
                <a:spcPct val="90000"/>
              </a:lnSpc>
              <a:spcBef>
                <a:spcPts val="1000"/>
              </a:spcBef>
              <a:spcAft>
                <a:spcPts val="0"/>
              </a:spcAft>
              <a:buClr>
                <a:schemeClr val="dk1"/>
              </a:buClr>
              <a:buSzPts val="1600"/>
              <a:buChar char="•"/>
            </a:pPr>
            <a:r>
              <a:rPr lang="tr-TR" sz="1600" dirty="0">
                <a:latin typeface="Times New Roman"/>
                <a:ea typeface="Times New Roman"/>
                <a:cs typeface="Times New Roman"/>
                <a:sym typeface="Times New Roman"/>
              </a:rPr>
              <a:t>Zekayı da iyi kullanıp geliştirebilmek için öz denetim, stresle başa çıkma gibi bir dizi beceriye ihtiyaç var. </a:t>
            </a:r>
            <a:endParaRPr dirty="0"/>
          </a:p>
          <a:p>
            <a:pPr marL="228600" lvl="0" indent="-228600" algn="l" rtl="0">
              <a:lnSpc>
                <a:spcPct val="90000"/>
              </a:lnSpc>
              <a:spcBef>
                <a:spcPts val="1000"/>
              </a:spcBef>
              <a:spcAft>
                <a:spcPts val="0"/>
              </a:spcAft>
              <a:buClr>
                <a:schemeClr val="dk1"/>
              </a:buClr>
              <a:buSzPts val="1600"/>
              <a:buChar char="•"/>
            </a:pPr>
            <a:r>
              <a:rPr lang="tr-TR" sz="1600" dirty="0">
                <a:latin typeface="Times New Roman"/>
                <a:ea typeface="Times New Roman"/>
                <a:cs typeface="Times New Roman"/>
                <a:sym typeface="Times New Roman"/>
              </a:rPr>
              <a:t>Çocuklarımızın derslerin ve hayatın getirdiği zorluklarla mücadele edebilmeleri için sosyal duygusal becerilere ihtiyaçları var.</a:t>
            </a:r>
            <a:endParaRPr dirty="0"/>
          </a:p>
          <a:p>
            <a:pPr marL="228600" lvl="0" indent="-127000" algn="l" rtl="0">
              <a:lnSpc>
                <a:spcPct val="90000"/>
              </a:lnSpc>
              <a:spcBef>
                <a:spcPts val="1000"/>
              </a:spcBef>
              <a:spcAft>
                <a:spcPts val="0"/>
              </a:spcAft>
              <a:buClr>
                <a:schemeClr val="dk1"/>
              </a:buClr>
              <a:buSzPts val="1600"/>
              <a:buNone/>
            </a:pPr>
            <a:endParaRPr sz="1600" dirty="0">
              <a:latin typeface="Times New Roman"/>
              <a:ea typeface="Times New Roman"/>
              <a:cs typeface="Times New Roman"/>
              <a:sym typeface="Times New Roman"/>
            </a:endParaRPr>
          </a:p>
        </p:txBody>
      </p:sp>
      <p:pic>
        <p:nvPicPr>
          <p:cNvPr id="2682" name="Google Shape;2682;p274"/>
          <p:cNvPicPr preferRelativeResize="0"/>
          <p:nvPr/>
        </p:nvPicPr>
        <p:blipFill rotWithShape="1">
          <a:blip r:embed="rId3">
            <a:alphaModFix/>
          </a:blip>
          <a:srcRect/>
          <a:stretch/>
        </p:blipFill>
        <p:spPr>
          <a:xfrm>
            <a:off x="423508" y="1512649"/>
            <a:ext cx="8826509" cy="4874900"/>
          </a:xfrm>
          <a:prstGeom prst="rect">
            <a:avLst/>
          </a:prstGeom>
          <a:noFill/>
          <a:ln w="38100" cap="sq" cmpd="sng">
            <a:solidFill>
              <a:schemeClr val="dk1"/>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2683" name="Google Shape;2683;p2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imes New Roman"/>
              <a:buNone/>
            </a:pPr>
            <a:r>
              <a:rPr lang="tr-TR" sz="3600" b="1">
                <a:latin typeface="Times New Roman"/>
                <a:ea typeface="Times New Roman"/>
                <a:cs typeface="Times New Roman"/>
                <a:sym typeface="Times New Roman"/>
              </a:rPr>
              <a:t>Öğretmenim bizim çocuğun durumu nasıl?</a:t>
            </a:r>
            <a:endParaRPr/>
          </a:p>
        </p:txBody>
      </p:sp>
      <p:pic>
        <p:nvPicPr>
          <p:cNvPr id="2684" name="Google Shape;2684;p274" descr="Bridging the Chasm Between Teachers and Parents (Opinion)"/>
          <p:cNvPicPr preferRelativeResize="0"/>
          <p:nvPr/>
        </p:nvPicPr>
        <p:blipFill rotWithShape="1">
          <a:blip r:embed="rId4">
            <a:alphaModFix/>
          </a:blip>
          <a:srcRect t="-1541" b="1"/>
          <a:stretch/>
        </p:blipFill>
        <p:spPr>
          <a:xfrm>
            <a:off x="9820250" y="365125"/>
            <a:ext cx="1202074" cy="828261"/>
          </a:xfrm>
          <a:prstGeom prst="rect">
            <a:avLst/>
          </a:prstGeom>
          <a:noFill/>
          <a:ln w="38100" cap="sq" cmpd="sng">
            <a:solidFill>
              <a:schemeClr val="dk1"/>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D90B2B-6B44-3CF7-6EBD-9F6E86400FB3}"/>
              </a:ext>
            </a:extLst>
          </p:cNvPr>
          <p:cNvSpPr>
            <a:spLocks noGrp="1"/>
          </p:cNvSpPr>
          <p:nvPr>
            <p:ph type="ctrTitle"/>
          </p:nvPr>
        </p:nvSpPr>
        <p:spPr>
          <a:xfrm>
            <a:off x="-341376" y="868362"/>
            <a:ext cx="9144000" cy="2387600"/>
          </a:xfrm>
        </p:spPr>
        <p:txBody>
          <a:bodyPr/>
          <a:lstStyle/>
          <a:p>
            <a:r>
              <a:rPr lang="tr-TR" dirty="0"/>
              <a:t>Sıra Sizde…</a:t>
            </a:r>
          </a:p>
        </p:txBody>
      </p:sp>
      <p:sp>
        <p:nvSpPr>
          <p:cNvPr id="3" name="Alt Başlık 2">
            <a:extLst>
              <a:ext uri="{FF2B5EF4-FFF2-40B4-BE49-F238E27FC236}">
                <a16:creationId xmlns:a16="http://schemas.microsoft.com/office/drawing/2014/main" id="{2500C76B-69D2-605B-D261-64574A4BCE5F}"/>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FACAF1B9-B06D-DDE3-8E2C-FC050CC91EFC}"/>
              </a:ext>
            </a:extLst>
          </p:cNvPr>
          <p:cNvPicPr>
            <a:picLocks noChangeAspect="1"/>
          </p:cNvPicPr>
          <p:nvPr/>
        </p:nvPicPr>
        <p:blipFill rotWithShape="1">
          <a:blip r:embed="rId2"/>
          <a:srcRect t="19666" b="12612"/>
          <a:stretch/>
        </p:blipFill>
        <p:spPr>
          <a:xfrm>
            <a:off x="6096000" y="1600200"/>
            <a:ext cx="6096000" cy="4389120"/>
          </a:xfrm>
          <a:prstGeom prst="rect">
            <a:avLst/>
          </a:prstGeom>
        </p:spPr>
      </p:pic>
    </p:spTree>
    <p:extLst>
      <p:ext uri="{BB962C8B-B14F-4D97-AF65-F5344CB8AC3E}">
        <p14:creationId xmlns:p14="http://schemas.microsoft.com/office/powerpoint/2010/main" val="41906537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275"/>
          <p:cNvSpPr txBox="1">
            <a:spLocks noGrp="1"/>
          </p:cNvSpPr>
          <p:nvPr>
            <p:ph type="title"/>
          </p:nvPr>
        </p:nvSpPr>
        <p:spPr>
          <a:xfrm>
            <a:off x="4122738" y="692150"/>
            <a:ext cx="7061200" cy="1143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tr-TR" sz="3600" b="1"/>
              <a:t>Değerlendirme</a:t>
            </a:r>
            <a:endParaRPr/>
          </a:p>
        </p:txBody>
      </p:sp>
      <p:pic>
        <p:nvPicPr>
          <p:cNvPr id="2691" name="Google Shape;2691;p275">
            <a:hlinkClick r:id="rId3"/>
          </p:cNvPr>
          <p:cNvPicPr preferRelativeResize="0">
            <a:picLocks noGrp="1"/>
          </p:cNvPicPr>
          <p:nvPr>
            <p:ph type="body" idx="1"/>
          </p:nvPr>
        </p:nvPicPr>
        <p:blipFill rotWithShape="1">
          <a:blip r:embed="rId4">
            <a:alphaModFix/>
          </a:blip>
          <a:srcRect/>
          <a:stretch/>
        </p:blipFill>
        <p:spPr>
          <a:xfrm>
            <a:off x="719138" y="361950"/>
            <a:ext cx="3073400" cy="2303463"/>
          </a:xfrm>
          <a:prstGeom prst="rect">
            <a:avLst/>
          </a:prstGeom>
          <a:noFill/>
          <a:ln>
            <a:noFill/>
          </a:ln>
        </p:spPr>
      </p:pic>
      <p:sp>
        <p:nvSpPr>
          <p:cNvPr id="2692" name="Google Shape;2692;p275"/>
          <p:cNvSpPr txBox="1"/>
          <p:nvPr/>
        </p:nvSpPr>
        <p:spPr>
          <a:xfrm>
            <a:off x="1147763" y="2460625"/>
            <a:ext cx="10036175" cy="3908425"/>
          </a:xfrm>
          <a:prstGeom prst="rect">
            <a:avLst/>
          </a:prstGeom>
          <a:noFill/>
          <a:ln>
            <a:noFill/>
          </a:ln>
        </p:spPr>
        <p:txBody>
          <a:bodyPr spcFirstLastPara="1" wrap="square" lIns="91425" tIns="45700" rIns="91425" bIns="45700" anchor="t" anchorCtr="0">
            <a:normAutofit/>
          </a:bodyPr>
          <a:lstStyle/>
          <a:p>
            <a:pPr marL="525780" marR="0" lvl="0" indent="-457200" algn="just" rtl="0">
              <a:lnSpc>
                <a:spcPct val="100000"/>
              </a:lnSpc>
              <a:spcBef>
                <a:spcPts val="0"/>
              </a:spcBef>
              <a:spcAft>
                <a:spcPts val="0"/>
              </a:spcAft>
              <a:buClr>
                <a:srgbClr val="4F81BD"/>
              </a:buClr>
              <a:buSzPts val="1824"/>
              <a:buFont typeface="Century Gothic"/>
              <a:buAutoNum type="arabicPeriod"/>
            </a:pPr>
            <a:r>
              <a:rPr lang="tr-TR" sz="2400" b="0" i="0" u="none" strike="noStrike" cap="none" dirty="0">
                <a:solidFill>
                  <a:srgbClr val="000000"/>
                </a:solidFill>
                <a:latin typeface="Century Gothic"/>
                <a:ea typeface="Century Gothic"/>
                <a:cs typeface="Century Gothic"/>
                <a:sym typeface="Century Gothic"/>
              </a:rPr>
              <a:t>Bu oturumda sizin için yeni olan neydi?</a:t>
            </a:r>
            <a:endParaRPr dirty="0"/>
          </a:p>
          <a:p>
            <a:pPr marL="525780" marR="0" lvl="0" indent="-457200" algn="just" rtl="0">
              <a:lnSpc>
                <a:spcPct val="100000"/>
              </a:lnSpc>
              <a:spcBef>
                <a:spcPts val="480"/>
              </a:spcBef>
              <a:spcAft>
                <a:spcPts val="0"/>
              </a:spcAft>
              <a:buClr>
                <a:srgbClr val="4F81BD"/>
              </a:buClr>
              <a:buSzPts val="1824"/>
              <a:buFont typeface="Century Gothic"/>
              <a:buAutoNum type="arabicPeriod"/>
            </a:pPr>
            <a:r>
              <a:rPr lang="tr-TR" sz="2400" b="0" i="0" u="none" strike="noStrike" cap="none" dirty="0">
                <a:solidFill>
                  <a:srgbClr val="000000"/>
                </a:solidFill>
                <a:latin typeface="Century Gothic"/>
                <a:ea typeface="Century Gothic"/>
                <a:cs typeface="Century Gothic"/>
                <a:sym typeface="Century Gothic"/>
              </a:rPr>
              <a:t>Bu oturumda sizi en çok hangi konu zorladı?</a:t>
            </a:r>
            <a:endParaRPr dirty="0"/>
          </a:p>
          <a:p>
            <a:pPr marL="525780" marR="0" lvl="0" indent="-457200" algn="just" rtl="0">
              <a:lnSpc>
                <a:spcPct val="100000"/>
              </a:lnSpc>
              <a:spcBef>
                <a:spcPts val="480"/>
              </a:spcBef>
              <a:spcAft>
                <a:spcPts val="0"/>
              </a:spcAft>
              <a:buClr>
                <a:srgbClr val="4F81BD"/>
              </a:buClr>
              <a:buSzPts val="1824"/>
              <a:buFont typeface="Century Gothic"/>
              <a:buAutoNum type="arabicPeriod"/>
            </a:pPr>
            <a:r>
              <a:rPr lang="tr-TR" sz="2400" b="0" i="0" u="none" strike="noStrike" cap="none" dirty="0">
                <a:solidFill>
                  <a:srgbClr val="000000"/>
                </a:solidFill>
                <a:latin typeface="Century Gothic"/>
                <a:ea typeface="Century Gothic"/>
                <a:cs typeface="Century Gothic"/>
                <a:sym typeface="Century Gothic"/>
              </a:rPr>
              <a:t>Sosyal duygusal beceriler ile ilgili sizi en çok heyecanlandıran şey nedir?</a:t>
            </a:r>
            <a:endParaRPr dirty="0"/>
          </a:p>
          <a:p>
            <a:pPr marL="525780" marR="0" lvl="0" indent="-457200" algn="just" rtl="0">
              <a:lnSpc>
                <a:spcPct val="100000"/>
              </a:lnSpc>
              <a:spcBef>
                <a:spcPts val="480"/>
              </a:spcBef>
              <a:spcAft>
                <a:spcPts val="0"/>
              </a:spcAft>
              <a:buClr>
                <a:srgbClr val="4F81BD"/>
              </a:buClr>
              <a:buSzPts val="1824"/>
              <a:buFont typeface="Century Gothic"/>
              <a:buAutoNum type="arabicPeriod"/>
            </a:pPr>
            <a:r>
              <a:rPr lang="tr-TR" sz="2400" b="0" i="0" u="none" strike="noStrike" cap="none" dirty="0">
                <a:solidFill>
                  <a:srgbClr val="000000"/>
                </a:solidFill>
                <a:latin typeface="Century Gothic"/>
                <a:ea typeface="Century Gothic"/>
                <a:cs typeface="Century Gothic"/>
                <a:sym typeface="Century Gothic"/>
              </a:rPr>
              <a:t>Sosyal duygusal becerileri desteklemek adına okulunuzda ne gibi düzenlemelere yer verebilirsiniz?</a:t>
            </a:r>
            <a:endParaRPr dirty="0"/>
          </a:p>
          <a:p>
            <a:pPr marL="525780" marR="0" lvl="0" indent="-457200" algn="just" rtl="0">
              <a:lnSpc>
                <a:spcPct val="100000"/>
              </a:lnSpc>
              <a:spcBef>
                <a:spcPts val="480"/>
              </a:spcBef>
              <a:spcAft>
                <a:spcPts val="0"/>
              </a:spcAft>
              <a:buClr>
                <a:srgbClr val="4F81BD"/>
              </a:buClr>
              <a:buSzPts val="1824"/>
              <a:buFont typeface="Century Gothic"/>
              <a:buAutoNum type="arabicPeriod"/>
            </a:pPr>
            <a:r>
              <a:rPr lang="tr-TR" sz="2400" b="0" i="0" u="none" strike="noStrike" cap="none" dirty="0">
                <a:solidFill>
                  <a:srgbClr val="000000"/>
                </a:solidFill>
                <a:latin typeface="Century Gothic"/>
                <a:ea typeface="Century Gothic"/>
                <a:cs typeface="Century Gothic"/>
                <a:sym typeface="Century Gothic"/>
              </a:rPr>
              <a:t>Buradan hangi yeni uygulama fikirleri ile ayrılıyorsunuz?</a:t>
            </a:r>
            <a:endParaRPr dirty="0"/>
          </a:p>
          <a:p>
            <a:pPr marL="525780" marR="0" lvl="0" indent="-457200" algn="just" rtl="0">
              <a:lnSpc>
                <a:spcPct val="100000"/>
              </a:lnSpc>
              <a:spcBef>
                <a:spcPts val="480"/>
              </a:spcBef>
              <a:spcAft>
                <a:spcPts val="0"/>
              </a:spcAft>
              <a:buClr>
                <a:srgbClr val="4F81BD"/>
              </a:buClr>
              <a:buSzPts val="1824"/>
              <a:buFont typeface="Century Gothic"/>
              <a:buAutoNum type="arabicPeriod"/>
            </a:pPr>
            <a:r>
              <a:rPr lang="tr-TR" sz="2400" b="0" i="0" u="none" strike="noStrike" cap="none" dirty="0">
                <a:solidFill>
                  <a:srgbClr val="000000"/>
                </a:solidFill>
                <a:latin typeface="Century Gothic"/>
                <a:ea typeface="Century Gothic"/>
                <a:cs typeface="Century Gothic"/>
                <a:sym typeface="Century Gothic"/>
              </a:rPr>
              <a:t>Eğitimciye ne iletmek istersiniz?</a:t>
            </a:r>
            <a:endParaRPr dirty="0"/>
          </a:p>
          <a:p>
            <a:pPr marL="68580" marR="0" lvl="0" indent="0" algn="just" rtl="0">
              <a:lnSpc>
                <a:spcPct val="100000"/>
              </a:lnSpc>
              <a:spcBef>
                <a:spcPts val="480"/>
              </a:spcBef>
              <a:spcAft>
                <a:spcPts val="0"/>
              </a:spcAft>
              <a:buClr>
                <a:srgbClr val="4F81BD"/>
              </a:buClr>
              <a:buSzPts val="1824"/>
              <a:buFont typeface="Noto Sans Symbols"/>
              <a:buNone/>
            </a:pPr>
            <a:endParaRPr sz="2400" b="0" i="0" u="none" strike="noStrike" cap="none" dirty="0">
              <a:solidFill>
                <a:srgbClr val="000000"/>
              </a:solidFill>
              <a:latin typeface="Century Gothic"/>
              <a:ea typeface="Century Gothic"/>
              <a:cs typeface="Century Gothic"/>
              <a:sym typeface="Century Gothic"/>
            </a:endParaRPr>
          </a:p>
          <a:p>
            <a:pPr marL="68580" marR="0" lvl="0" indent="0" algn="just" rtl="0">
              <a:lnSpc>
                <a:spcPct val="100000"/>
              </a:lnSpc>
              <a:spcBef>
                <a:spcPts val="480"/>
              </a:spcBef>
              <a:spcAft>
                <a:spcPts val="0"/>
              </a:spcAft>
              <a:buClr>
                <a:srgbClr val="4F81BD"/>
              </a:buClr>
              <a:buSzPts val="1824"/>
              <a:buFont typeface="Noto Sans Symbols"/>
              <a:buNone/>
            </a:pPr>
            <a:endParaRPr sz="2400" b="0" i="0" u="none" strike="noStrike" cap="none" dirty="0">
              <a:solidFill>
                <a:srgbClr val="000000"/>
              </a:solidFill>
              <a:latin typeface="Century Gothic"/>
              <a:ea typeface="Century Gothic"/>
              <a:cs typeface="Century Gothic"/>
              <a:sym typeface="Century Gothic"/>
            </a:endParaRPr>
          </a:p>
          <a:p>
            <a:pPr marL="68580" marR="0" lvl="0" indent="0" algn="just" rtl="0">
              <a:lnSpc>
                <a:spcPct val="100000"/>
              </a:lnSpc>
              <a:spcBef>
                <a:spcPts val="480"/>
              </a:spcBef>
              <a:spcAft>
                <a:spcPts val="0"/>
              </a:spcAft>
              <a:buClr>
                <a:srgbClr val="4F81BD"/>
              </a:buClr>
              <a:buSzPts val="1824"/>
              <a:buFont typeface="Noto Sans Symbols"/>
              <a:buNone/>
            </a:pPr>
            <a:endParaRPr sz="2400" b="0" i="0" u="none" strike="noStrike" cap="none" dirty="0">
              <a:solidFill>
                <a:srgbClr val="000000"/>
              </a:solidFill>
              <a:latin typeface="Century Gothic"/>
              <a:ea typeface="Century Gothic"/>
              <a:cs typeface="Century Gothic"/>
              <a:sym typeface="Century Gothic"/>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B8EB161E-814D-40C9-8FE5-C9B0FEEF2EC2}"/>
              </a:ext>
            </a:extLst>
          </p:cNvPr>
          <p:cNvSpPr>
            <a:spLocks noGrp="1"/>
          </p:cNvSpPr>
          <p:nvPr>
            <p:ph type="title"/>
          </p:nvPr>
        </p:nvSpPr>
        <p:spPr/>
        <p:txBody>
          <a:bodyPr/>
          <a:lstStyle/>
          <a:p>
            <a:r>
              <a:rPr lang="tr-TR" dirty="0"/>
              <a:t>KAYNAKLAR</a:t>
            </a:r>
          </a:p>
        </p:txBody>
      </p:sp>
      <p:sp>
        <p:nvSpPr>
          <p:cNvPr id="5" name="Metin Yer Tutucusu 4">
            <a:extLst>
              <a:ext uri="{FF2B5EF4-FFF2-40B4-BE49-F238E27FC236}">
                <a16:creationId xmlns:a16="http://schemas.microsoft.com/office/drawing/2014/main" id="{A38A3507-F780-442F-A04A-CFF8C91723F7}"/>
              </a:ext>
            </a:extLst>
          </p:cNvPr>
          <p:cNvSpPr>
            <a:spLocks noGrp="1"/>
          </p:cNvSpPr>
          <p:nvPr>
            <p:ph type="body" idx="1"/>
          </p:nvPr>
        </p:nvSpPr>
        <p:spPr/>
        <p:txBody>
          <a:bodyPr>
            <a:normAutofit fontScale="85000" lnSpcReduction="20000"/>
          </a:bodyPr>
          <a:lstStyle/>
          <a:p>
            <a:r>
              <a:rPr lang="tr-TR" sz="1400" dirty="0" err="1"/>
              <a:t>Ahn</a:t>
            </a:r>
            <a:r>
              <a:rPr lang="tr-TR" sz="1400" dirty="0"/>
              <a:t>, H. J. (2005). Child </a:t>
            </a:r>
            <a:r>
              <a:rPr lang="tr-TR" sz="1400" dirty="0" err="1"/>
              <a:t>care</a:t>
            </a:r>
            <a:r>
              <a:rPr lang="tr-TR" sz="1400" dirty="0"/>
              <a:t> </a:t>
            </a:r>
            <a:r>
              <a:rPr lang="tr-TR" sz="1400" dirty="0" err="1"/>
              <a:t>teachers</a:t>
            </a:r>
            <a:r>
              <a:rPr lang="tr-TR" sz="1400" dirty="0"/>
              <a:t>’ </a:t>
            </a:r>
            <a:r>
              <a:rPr lang="tr-TR" sz="1400" dirty="0" err="1"/>
              <a:t>strategies</a:t>
            </a:r>
            <a:r>
              <a:rPr lang="tr-TR" sz="1400" dirty="0"/>
              <a:t> in </a:t>
            </a:r>
            <a:r>
              <a:rPr lang="tr-TR" sz="1400" dirty="0" err="1"/>
              <a:t>children’s</a:t>
            </a:r>
            <a:r>
              <a:rPr lang="tr-TR" sz="1400" dirty="0"/>
              <a:t> </a:t>
            </a:r>
            <a:r>
              <a:rPr lang="tr-TR" sz="1400" dirty="0" err="1"/>
              <a:t>socialization</a:t>
            </a:r>
            <a:r>
              <a:rPr lang="tr-TR" sz="1400" dirty="0"/>
              <a:t> of </a:t>
            </a:r>
            <a:r>
              <a:rPr lang="tr-TR" sz="1400" dirty="0" err="1"/>
              <a:t>emotion</a:t>
            </a:r>
            <a:r>
              <a:rPr lang="tr-TR" sz="1400" dirty="0"/>
              <a:t>. </a:t>
            </a:r>
            <a:r>
              <a:rPr lang="tr-TR" sz="1400" dirty="0" err="1"/>
              <a:t>Early</a:t>
            </a:r>
            <a:r>
              <a:rPr lang="tr-TR" sz="1400" dirty="0"/>
              <a:t> Child Development </a:t>
            </a:r>
            <a:r>
              <a:rPr lang="tr-TR" sz="1400" dirty="0" err="1"/>
              <a:t>and</a:t>
            </a:r>
            <a:r>
              <a:rPr lang="tr-TR" sz="1400" dirty="0"/>
              <a:t> </a:t>
            </a:r>
            <a:r>
              <a:rPr lang="tr-TR" sz="1400" dirty="0" err="1"/>
              <a:t>Care</a:t>
            </a:r>
            <a:r>
              <a:rPr lang="tr-TR" sz="1400" dirty="0"/>
              <a:t>, 175(1), 49-61.</a:t>
            </a:r>
          </a:p>
          <a:p>
            <a:r>
              <a:rPr lang="tr-TR" sz="1400" dirty="0"/>
              <a:t>CASEL (2020). </a:t>
            </a:r>
            <a:r>
              <a:rPr lang="tr-TR" sz="1400" dirty="0" err="1"/>
              <a:t>Preparing</a:t>
            </a:r>
            <a:r>
              <a:rPr lang="tr-TR" sz="1400" dirty="0"/>
              <a:t> </a:t>
            </a:r>
            <a:r>
              <a:rPr lang="tr-TR" sz="1400" dirty="0" err="1"/>
              <a:t>youth</a:t>
            </a:r>
            <a:r>
              <a:rPr lang="tr-TR" sz="1400" dirty="0"/>
              <a:t> </a:t>
            </a:r>
            <a:r>
              <a:rPr lang="tr-TR" sz="1400" dirty="0" err="1"/>
              <a:t>for</a:t>
            </a:r>
            <a:r>
              <a:rPr lang="tr-TR" sz="1400" dirty="0"/>
              <a:t> </a:t>
            </a:r>
            <a:r>
              <a:rPr lang="tr-TR" sz="1400" dirty="0" err="1"/>
              <a:t>the</a:t>
            </a:r>
            <a:r>
              <a:rPr lang="tr-TR" sz="1400" dirty="0"/>
              <a:t> </a:t>
            </a:r>
            <a:r>
              <a:rPr lang="tr-TR" sz="1400" dirty="0" err="1"/>
              <a:t>workforce</a:t>
            </a:r>
            <a:r>
              <a:rPr lang="tr-TR" sz="1400" dirty="0"/>
              <a:t> of </a:t>
            </a:r>
            <a:r>
              <a:rPr lang="tr-TR" sz="1400" dirty="0" err="1"/>
              <a:t>tomorrow</a:t>
            </a:r>
            <a:r>
              <a:rPr lang="tr-TR" sz="1400" dirty="0"/>
              <a:t>: </a:t>
            </a:r>
            <a:r>
              <a:rPr lang="tr-TR" sz="1400" dirty="0" err="1"/>
              <a:t>Cultivating</a:t>
            </a:r>
            <a:r>
              <a:rPr lang="tr-TR" sz="1400" dirty="0"/>
              <a:t> </a:t>
            </a:r>
            <a:r>
              <a:rPr lang="tr-TR" sz="1400" dirty="0" err="1"/>
              <a:t>the</a:t>
            </a:r>
            <a:r>
              <a:rPr lang="tr-TR" sz="1400" dirty="0"/>
              <a:t> </a:t>
            </a:r>
            <a:r>
              <a:rPr lang="tr-TR" sz="1400" dirty="0" err="1"/>
              <a:t>social</a:t>
            </a:r>
            <a:r>
              <a:rPr lang="tr-TR" sz="1400" dirty="0"/>
              <a:t> </a:t>
            </a:r>
            <a:r>
              <a:rPr lang="tr-TR" sz="1400" dirty="0" err="1"/>
              <a:t>and</a:t>
            </a:r>
            <a:r>
              <a:rPr lang="tr-TR" sz="1400" dirty="0"/>
              <a:t> </a:t>
            </a:r>
            <a:r>
              <a:rPr lang="tr-TR" sz="1400" dirty="0" err="1"/>
              <a:t>emotıonal</a:t>
            </a:r>
            <a:r>
              <a:rPr lang="tr-TR" sz="1400" dirty="0"/>
              <a:t> </a:t>
            </a:r>
            <a:r>
              <a:rPr lang="tr-TR" sz="1400" dirty="0" err="1"/>
              <a:t>skills</a:t>
            </a:r>
            <a:r>
              <a:rPr lang="tr-TR" sz="1400" dirty="0"/>
              <a:t> </a:t>
            </a:r>
            <a:r>
              <a:rPr lang="tr-TR" sz="1400" dirty="0" err="1"/>
              <a:t>employers</a:t>
            </a:r>
            <a:r>
              <a:rPr lang="tr-TR" sz="1400" dirty="0"/>
              <a:t> </a:t>
            </a:r>
            <a:r>
              <a:rPr lang="tr-TR" sz="1400" dirty="0" err="1"/>
              <a:t>demand</a:t>
            </a:r>
            <a:r>
              <a:rPr lang="tr-TR" sz="1400" dirty="0"/>
              <a:t>. https://casel.org/wp-content/uploads/2020/06/Preparing-Youth-for-the-Workforce-of-Tomorrow-Final.pdf adresinden erişildi</a:t>
            </a:r>
          </a:p>
          <a:p>
            <a:r>
              <a:rPr lang="tr-TR" sz="1400" dirty="0" err="1"/>
              <a:t>Cristovao</a:t>
            </a:r>
            <a:r>
              <a:rPr lang="tr-TR" sz="1400" dirty="0"/>
              <a:t>, A. M., </a:t>
            </a:r>
            <a:r>
              <a:rPr lang="tr-TR" sz="1400" dirty="0" err="1"/>
              <a:t>Candeias</a:t>
            </a:r>
            <a:r>
              <a:rPr lang="tr-TR" sz="1400" dirty="0"/>
              <a:t>, A. A., &amp; </a:t>
            </a:r>
            <a:r>
              <a:rPr lang="tr-TR" sz="1400" dirty="0" err="1"/>
              <a:t>Verdasca</a:t>
            </a:r>
            <a:r>
              <a:rPr lang="tr-TR" sz="1400" dirty="0"/>
              <a:t>, J. L. (2020). Development of </a:t>
            </a:r>
            <a:r>
              <a:rPr lang="tr-TR" sz="1400" dirty="0" err="1"/>
              <a:t>socio-emotional</a:t>
            </a:r>
            <a:r>
              <a:rPr lang="tr-TR" sz="1400" dirty="0"/>
              <a:t> </a:t>
            </a:r>
            <a:r>
              <a:rPr lang="tr-TR" sz="1400" dirty="0" err="1"/>
              <a:t>and</a:t>
            </a:r>
            <a:r>
              <a:rPr lang="tr-TR" sz="1400" dirty="0"/>
              <a:t> </a:t>
            </a:r>
            <a:r>
              <a:rPr lang="tr-TR" sz="1400" dirty="0" err="1"/>
              <a:t>creative</a:t>
            </a:r>
            <a:r>
              <a:rPr lang="tr-TR" sz="1400" dirty="0"/>
              <a:t> </a:t>
            </a:r>
            <a:r>
              <a:rPr lang="tr-TR" sz="1400" dirty="0" err="1"/>
              <a:t>skills</a:t>
            </a:r>
            <a:r>
              <a:rPr lang="tr-TR" sz="1400" dirty="0"/>
              <a:t> in </a:t>
            </a:r>
            <a:r>
              <a:rPr lang="tr-TR" sz="1400" dirty="0" err="1"/>
              <a:t>primary</a:t>
            </a:r>
            <a:r>
              <a:rPr lang="tr-TR" sz="1400" dirty="0"/>
              <a:t> </a:t>
            </a:r>
            <a:r>
              <a:rPr lang="tr-TR" sz="1400" dirty="0" err="1"/>
              <a:t>education</a:t>
            </a:r>
            <a:r>
              <a:rPr lang="tr-TR" sz="1400" dirty="0"/>
              <a:t>: </a:t>
            </a:r>
            <a:r>
              <a:rPr lang="tr-TR" sz="1400" dirty="0" err="1"/>
              <a:t>Teachers</a:t>
            </a:r>
            <a:r>
              <a:rPr lang="tr-TR" sz="1400" dirty="0"/>
              <a:t>’ </a:t>
            </a:r>
            <a:r>
              <a:rPr lang="tr-TR" sz="1400" dirty="0" err="1"/>
              <a:t>perceptions</a:t>
            </a:r>
            <a:r>
              <a:rPr lang="tr-TR" sz="1400" dirty="0"/>
              <a:t> </a:t>
            </a:r>
            <a:r>
              <a:rPr lang="tr-TR" sz="1400" dirty="0" err="1"/>
              <a:t>about</a:t>
            </a:r>
            <a:r>
              <a:rPr lang="tr-TR" sz="1400" dirty="0"/>
              <a:t> </a:t>
            </a:r>
            <a:r>
              <a:rPr lang="tr-TR" sz="1400" dirty="0" err="1"/>
              <a:t>the</a:t>
            </a:r>
            <a:r>
              <a:rPr lang="tr-TR" sz="1400" dirty="0"/>
              <a:t> </a:t>
            </a:r>
            <a:r>
              <a:rPr lang="tr-TR" sz="1400" dirty="0" err="1"/>
              <a:t>Gulbenkian</a:t>
            </a:r>
            <a:r>
              <a:rPr lang="tr-TR" sz="1400" dirty="0"/>
              <a:t> XXI School Learning </a:t>
            </a:r>
            <a:r>
              <a:rPr lang="tr-TR" sz="1400" dirty="0" err="1"/>
              <a:t>Communities</a:t>
            </a:r>
            <a:r>
              <a:rPr lang="tr-TR" sz="1400" dirty="0"/>
              <a:t> Project. </a:t>
            </a:r>
            <a:r>
              <a:rPr lang="tr-TR" sz="1400" dirty="0" err="1"/>
              <a:t>Frontiers</a:t>
            </a:r>
            <a:r>
              <a:rPr lang="tr-TR" sz="1400" dirty="0"/>
              <a:t> in </a:t>
            </a:r>
            <a:r>
              <a:rPr lang="tr-TR" sz="1400" dirty="0" err="1"/>
              <a:t>Education</a:t>
            </a:r>
            <a:r>
              <a:rPr lang="tr-TR" sz="1400" dirty="0"/>
              <a:t>, https://doi.org/10.3389/ feduc.2019.00160</a:t>
            </a:r>
          </a:p>
          <a:p>
            <a:r>
              <a:rPr lang="tr-TR" sz="1400" dirty="0" err="1"/>
              <a:t>Durlak</a:t>
            </a:r>
            <a:r>
              <a:rPr lang="tr-TR" sz="1400" dirty="0"/>
              <a:t>, J. A., </a:t>
            </a:r>
            <a:r>
              <a:rPr lang="tr-TR" sz="1400" dirty="0" err="1"/>
              <a:t>Weissberg</a:t>
            </a:r>
            <a:r>
              <a:rPr lang="tr-TR" sz="1400" dirty="0"/>
              <a:t>, R. P., </a:t>
            </a:r>
            <a:r>
              <a:rPr lang="tr-TR" sz="1400" dirty="0" err="1"/>
              <a:t>Dymnicki</a:t>
            </a:r>
            <a:r>
              <a:rPr lang="tr-TR" sz="1400" dirty="0"/>
              <a:t>, A. B., Taylor, R. D., &amp; </a:t>
            </a:r>
            <a:r>
              <a:rPr lang="tr-TR" sz="1400" dirty="0" err="1"/>
              <a:t>Schellinger</a:t>
            </a:r>
            <a:r>
              <a:rPr lang="tr-TR" sz="1400" dirty="0"/>
              <a:t>, K. B. (2011). </a:t>
            </a:r>
            <a:r>
              <a:rPr lang="tr-TR" sz="1400" dirty="0" err="1"/>
              <a:t>The</a:t>
            </a:r>
            <a:r>
              <a:rPr lang="tr-TR" sz="1400" dirty="0"/>
              <a:t> </a:t>
            </a:r>
            <a:r>
              <a:rPr lang="tr-TR" sz="1400" dirty="0" err="1"/>
              <a:t>impact</a:t>
            </a:r>
            <a:r>
              <a:rPr lang="tr-TR" sz="1400" dirty="0"/>
              <a:t> of </a:t>
            </a:r>
            <a:r>
              <a:rPr lang="tr-TR" sz="1400" dirty="0" err="1"/>
              <a:t>enhancing</a:t>
            </a:r>
            <a:r>
              <a:rPr lang="tr-TR" sz="1400" dirty="0"/>
              <a:t> </a:t>
            </a:r>
            <a:r>
              <a:rPr lang="tr-TR" sz="1400" dirty="0" err="1"/>
              <a:t>students</a:t>
            </a:r>
            <a:r>
              <a:rPr lang="tr-TR" sz="1400" dirty="0"/>
              <a:t>’ </a:t>
            </a:r>
            <a:r>
              <a:rPr lang="tr-TR" sz="1400" dirty="0" err="1"/>
              <a:t>social</a:t>
            </a:r>
            <a:r>
              <a:rPr lang="tr-TR" sz="1400" dirty="0"/>
              <a:t> </a:t>
            </a:r>
            <a:r>
              <a:rPr lang="tr-TR" sz="1400" dirty="0" err="1"/>
              <a:t>and</a:t>
            </a:r>
            <a:r>
              <a:rPr lang="tr-TR" sz="1400" dirty="0"/>
              <a:t> </a:t>
            </a:r>
            <a:r>
              <a:rPr lang="tr-TR" sz="1400" dirty="0" err="1"/>
              <a:t>emotional</a:t>
            </a:r>
            <a:r>
              <a:rPr lang="tr-TR" sz="1400" dirty="0"/>
              <a:t> </a:t>
            </a:r>
            <a:r>
              <a:rPr lang="tr-TR" sz="1400" dirty="0" err="1"/>
              <a:t>learning</a:t>
            </a:r>
            <a:r>
              <a:rPr lang="tr-TR" sz="1400" dirty="0"/>
              <a:t>: A meta-</a:t>
            </a:r>
            <a:r>
              <a:rPr lang="tr-TR" sz="1400" dirty="0" err="1"/>
              <a:t>analysis</a:t>
            </a:r>
            <a:r>
              <a:rPr lang="tr-TR" sz="1400" dirty="0"/>
              <a:t> of </a:t>
            </a:r>
            <a:r>
              <a:rPr lang="tr-TR" sz="1400" dirty="0" err="1"/>
              <a:t>school-based</a:t>
            </a:r>
            <a:r>
              <a:rPr lang="tr-TR" sz="1400" dirty="0"/>
              <a:t> </a:t>
            </a:r>
            <a:r>
              <a:rPr lang="tr-TR" sz="1400" dirty="0" err="1"/>
              <a:t>universal</a:t>
            </a:r>
            <a:r>
              <a:rPr lang="tr-TR" sz="1400" dirty="0"/>
              <a:t> </a:t>
            </a:r>
            <a:r>
              <a:rPr lang="tr-TR" sz="1400" dirty="0" err="1"/>
              <a:t>interventions</a:t>
            </a:r>
            <a:r>
              <a:rPr lang="tr-TR" sz="1400" dirty="0"/>
              <a:t>. Child Dev., 82, 405–432.</a:t>
            </a:r>
          </a:p>
          <a:p>
            <a:r>
              <a:rPr lang="tr-TR" sz="1400" dirty="0" err="1"/>
              <a:t>Elias</a:t>
            </a:r>
            <a:r>
              <a:rPr lang="tr-TR" sz="1400" dirty="0"/>
              <a:t>, M. J., </a:t>
            </a:r>
            <a:r>
              <a:rPr lang="tr-TR" sz="1400" dirty="0" err="1"/>
              <a:t>Zins</a:t>
            </a:r>
            <a:r>
              <a:rPr lang="tr-TR" sz="1400" dirty="0"/>
              <a:t>, J. E., </a:t>
            </a:r>
            <a:r>
              <a:rPr lang="tr-TR" sz="1400" dirty="0" err="1"/>
              <a:t>Weissberg</a:t>
            </a:r>
            <a:r>
              <a:rPr lang="tr-TR" sz="1400" dirty="0"/>
              <a:t>, R. P., </a:t>
            </a:r>
            <a:r>
              <a:rPr lang="tr-TR" sz="1400" dirty="0" err="1"/>
              <a:t>Frey</a:t>
            </a:r>
            <a:r>
              <a:rPr lang="tr-TR" sz="1400" dirty="0"/>
              <a:t>, K. S.,</a:t>
            </a:r>
            <a:r>
              <a:rPr lang="tr-TR" sz="1400" dirty="0" err="1"/>
              <a:t>Greenberg</a:t>
            </a:r>
            <a:r>
              <a:rPr lang="tr-TR" sz="1400" dirty="0"/>
              <a:t>, M. T., </a:t>
            </a:r>
            <a:r>
              <a:rPr lang="tr-TR" sz="1400" dirty="0" err="1"/>
              <a:t>Haynes</a:t>
            </a:r>
            <a:r>
              <a:rPr lang="tr-TR" sz="1400" dirty="0"/>
              <a:t>, N. M., </a:t>
            </a:r>
            <a:r>
              <a:rPr lang="tr-TR" sz="1400" dirty="0" err="1"/>
              <a:t>Kessler</a:t>
            </a:r>
            <a:r>
              <a:rPr lang="tr-TR" sz="1400" dirty="0"/>
              <a:t>, R., </a:t>
            </a:r>
            <a:r>
              <a:rPr lang="tr-TR" sz="1400" dirty="0" err="1"/>
              <a:t>Schwab</a:t>
            </a:r>
            <a:r>
              <a:rPr lang="tr-TR" sz="1400" dirty="0"/>
              <a:t>-Stone, M. E., &amp; </a:t>
            </a:r>
            <a:r>
              <a:rPr lang="tr-TR" sz="1400" dirty="0" err="1"/>
              <a:t>Shriver</a:t>
            </a:r>
            <a:r>
              <a:rPr lang="tr-TR" sz="1400" dirty="0"/>
              <a:t>, T. P. (1997). </a:t>
            </a:r>
            <a:r>
              <a:rPr lang="tr-TR" sz="1400" dirty="0" err="1"/>
              <a:t>Promoting</a:t>
            </a:r>
            <a:r>
              <a:rPr lang="tr-TR" sz="1400" dirty="0"/>
              <a:t> </a:t>
            </a:r>
            <a:r>
              <a:rPr lang="tr-TR" sz="1400" dirty="0" err="1"/>
              <a:t>social</a:t>
            </a:r>
            <a:r>
              <a:rPr lang="tr-TR" sz="1400" dirty="0"/>
              <a:t> </a:t>
            </a:r>
            <a:r>
              <a:rPr lang="tr-TR" sz="1400" dirty="0" err="1"/>
              <a:t>and</a:t>
            </a:r>
            <a:r>
              <a:rPr lang="tr-TR" sz="1400" dirty="0"/>
              <a:t> </a:t>
            </a:r>
            <a:r>
              <a:rPr lang="tr-TR" sz="1400" dirty="0" err="1"/>
              <a:t>emotional</a:t>
            </a:r>
            <a:r>
              <a:rPr lang="tr-TR" sz="1400" dirty="0"/>
              <a:t> </a:t>
            </a:r>
            <a:r>
              <a:rPr lang="tr-TR" sz="1400" dirty="0" err="1"/>
              <a:t>learning</a:t>
            </a:r>
            <a:r>
              <a:rPr lang="tr-TR" sz="1400" dirty="0"/>
              <a:t>: </a:t>
            </a:r>
            <a:r>
              <a:rPr lang="tr-TR" sz="1400" dirty="0" err="1"/>
              <a:t>Guidelines</a:t>
            </a:r>
            <a:r>
              <a:rPr lang="tr-TR" sz="1400" dirty="0"/>
              <a:t> </a:t>
            </a:r>
            <a:r>
              <a:rPr lang="tr-TR" sz="1400" dirty="0" err="1"/>
              <a:t>for</a:t>
            </a:r>
            <a:r>
              <a:rPr lang="tr-TR" sz="1400" dirty="0"/>
              <a:t> </a:t>
            </a:r>
            <a:r>
              <a:rPr lang="tr-TR" sz="1400" dirty="0" err="1"/>
              <a:t>educators</a:t>
            </a:r>
            <a:r>
              <a:rPr lang="tr-TR" sz="1400" dirty="0"/>
              <a:t>. </a:t>
            </a:r>
            <a:r>
              <a:rPr lang="tr-TR" sz="1400" dirty="0" err="1"/>
              <a:t>Alexandria</a:t>
            </a:r>
            <a:r>
              <a:rPr lang="tr-TR" sz="1400" dirty="0"/>
              <a:t>, VA: </a:t>
            </a:r>
            <a:r>
              <a:rPr lang="tr-TR" sz="1400" dirty="0" err="1"/>
              <a:t>Association</a:t>
            </a:r>
            <a:r>
              <a:rPr lang="tr-TR" sz="1400" dirty="0"/>
              <a:t> </a:t>
            </a:r>
            <a:r>
              <a:rPr lang="tr-TR" sz="1400" dirty="0" err="1"/>
              <a:t>for</a:t>
            </a:r>
            <a:r>
              <a:rPr lang="tr-TR" sz="1400" dirty="0"/>
              <a:t> </a:t>
            </a:r>
            <a:r>
              <a:rPr lang="tr-TR" sz="1400" dirty="0" err="1"/>
              <a:t>Supervision</a:t>
            </a:r>
            <a:r>
              <a:rPr lang="tr-TR" sz="1400" dirty="0"/>
              <a:t> </a:t>
            </a:r>
            <a:r>
              <a:rPr lang="tr-TR" sz="1400" dirty="0" err="1"/>
              <a:t>and</a:t>
            </a:r>
            <a:r>
              <a:rPr lang="tr-TR" sz="1400" dirty="0"/>
              <a:t> </a:t>
            </a:r>
            <a:r>
              <a:rPr lang="tr-TR" sz="1400" dirty="0" err="1"/>
              <a:t>Curriculum</a:t>
            </a:r>
            <a:r>
              <a:rPr lang="tr-TR" sz="1400" dirty="0"/>
              <a:t> Development.</a:t>
            </a:r>
          </a:p>
          <a:p>
            <a:r>
              <a:rPr lang="tr-TR" sz="1400" dirty="0" err="1"/>
              <a:t>Hargreaves</a:t>
            </a:r>
            <a:r>
              <a:rPr lang="tr-TR" sz="1400" dirty="0"/>
              <a:t>, A. (2000). Mixed </a:t>
            </a:r>
            <a:r>
              <a:rPr lang="tr-TR" sz="1400" dirty="0" err="1"/>
              <a:t>emotions</a:t>
            </a:r>
            <a:r>
              <a:rPr lang="tr-TR" sz="1400" dirty="0"/>
              <a:t>: </a:t>
            </a:r>
            <a:r>
              <a:rPr lang="tr-TR" sz="1400" dirty="0" err="1"/>
              <a:t>Teachers</a:t>
            </a:r>
            <a:r>
              <a:rPr lang="tr-TR" sz="1400" dirty="0"/>
              <a:t>’ </a:t>
            </a:r>
            <a:r>
              <a:rPr lang="tr-TR" sz="1400" dirty="0" err="1"/>
              <a:t>perceptions</a:t>
            </a:r>
            <a:r>
              <a:rPr lang="tr-TR" sz="1400" dirty="0"/>
              <a:t> of </a:t>
            </a:r>
            <a:r>
              <a:rPr lang="tr-TR" sz="1400" dirty="0" err="1"/>
              <a:t>their</a:t>
            </a:r>
            <a:r>
              <a:rPr lang="tr-TR" sz="1400" dirty="0"/>
              <a:t> </a:t>
            </a:r>
            <a:r>
              <a:rPr lang="tr-TR" sz="1400" dirty="0" err="1"/>
              <a:t>interactions</a:t>
            </a:r>
            <a:r>
              <a:rPr lang="tr-TR" sz="1400" dirty="0"/>
              <a:t> </a:t>
            </a:r>
            <a:r>
              <a:rPr lang="tr-TR" sz="1400" dirty="0" err="1"/>
              <a:t>with</a:t>
            </a:r>
            <a:r>
              <a:rPr lang="tr-TR" sz="1400" dirty="0"/>
              <a:t> </a:t>
            </a:r>
            <a:r>
              <a:rPr lang="tr-TR" sz="1400" dirty="0" err="1"/>
              <a:t>students</a:t>
            </a:r>
            <a:r>
              <a:rPr lang="tr-TR" sz="1400" dirty="0"/>
              <a:t>. </a:t>
            </a:r>
            <a:r>
              <a:rPr lang="tr-TR" sz="1400" dirty="0" err="1"/>
              <a:t>Teaching</a:t>
            </a:r>
            <a:r>
              <a:rPr lang="tr-TR" sz="1400" dirty="0"/>
              <a:t> </a:t>
            </a:r>
            <a:r>
              <a:rPr lang="tr-TR" sz="1400" dirty="0" err="1"/>
              <a:t>and</a:t>
            </a:r>
            <a:r>
              <a:rPr lang="tr-TR" sz="1400" dirty="0"/>
              <a:t> </a:t>
            </a:r>
            <a:r>
              <a:rPr lang="tr-TR" sz="1400" dirty="0" err="1"/>
              <a:t>teacher</a:t>
            </a:r>
            <a:r>
              <a:rPr lang="tr-TR" sz="1400" dirty="0"/>
              <a:t> </a:t>
            </a:r>
            <a:r>
              <a:rPr lang="tr-TR" sz="1400" dirty="0" err="1"/>
              <a:t>education</a:t>
            </a:r>
            <a:r>
              <a:rPr lang="tr-TR" sz="1400" dirty="0"/>
              <a:t>, 16(8), 811-826.</a:t>
            </a:r>
          </a:p>
          <a:p>
            <a:r>
              <a:rPr lang="tr-TR" sz="1400" dirty="0" err="1"/>
              <a:t>Havighurst</a:t>
            </a:r>
            <a:r>
              <a:rPr lang="tr-TR" sz="1400" dirty="0"/>
              <a:t>, S., &amp; </a:t>
            </a:r>
            <a:r>
              <a:rPr lang="tr-TR" sz="1400" dirty="0" err="1"/>
              <a:t>Harley</a:t>
            </a:r>
            <a:r>
              <a:rPr lang="tr-TR" sz="1400" dirty="0"/>
              <a:t>, A. (2007). </a:t>
            </a:r>
            <a:r>
              <a:rPr lang="tr-TR" sz="1400" dirty="0" err="1"/>
              <a:t>Tuning</a:t>
            </a:r>
            <a:r>
              <a:rPr lang="tr-TR" sz="1400" dirty="0"/>
              <a:t> in </a:t>
            </a:r>
            <a:r>
              <a:rPr lang="tr-TR" sz="1400" dirty="0" err="1"/>
              <a:t>to</a:t>
            </a:r>
            <a:r>
              <a:rPr lang="tr-TR" sz="1400" dirty="0"/>
              <a:t> </a:t>
            </a:r>
            <a:r>
              <a:rPr lang="tr-TR" sz="1400" dirty="0" err="1"/>
              <a:t>kids</a:t>
            </a:r>
            <a:r>
              <a:rPr lang="tr-TR" sz="1400" dirty="0"/>
              <a:t>: </a:t>
            </a:r>
            <a:r>
              <a:rPr lang="tr-TR" sz="1400" dirty="0" err="1"/>
              <a:t>Emotionally</a:t>
            </a:r>
            <a:r>
              <a:rPr lang="tr-TR" sz="1400" dirty="0"/>
              <a:t> </a:t>
            </a:r>
            <a:r>
              <a:rPr lang="tr-TR" sz="1400" dirty="0" err="1"/>
              <a:t>intelligent</a:t>
            </a:r>
            <a:r>
              <a:rPr lang="tr-TR" sz="1400" dirty="0"/>
              <a:t> </a:t>
            </a:r>
            <a:r>
              <a:rPr lang="tr-TR" sz="1400" dirty="0" err="1"/>
              <a:t>parenting</a:t>
            </a:r>
            <a:r>
              <a:rPr lang="tr-TR" sz="1400" dirty="0"/>
              <a:t>: Program Manual. </a:t>
            </a:r>
            <a:r>
              <a:rPr lang="tr-TR" sz="1400" dirty="0" err="1"/>
              <a:t>University</a:t>
            </a:r>
            <a:r>
              <a:rPr lang="tr-TR" sz="1400" dirty="0"/>
              <a:t> of Melbourne.</a:t>
            </a:r>
          </a:p>
          <a:p>
            <a:r>
              <a:rPr lang="tr-TR" sz="1400" dirty="0"/>
              <a:t>OECD (2015). </a:t>
            </a:r>
            <a:r>
              <a:rPr lang="tr-TR" sz="1400" dirty="0" err="1"/>
              <a:t>Skills</a:t>
            </a:r>
            <a:r>
              <a:rPr lang="tr-TR" sz="1400" dirty="0"/>
              <a:t> </a:t>
            </a:r>
            <a:r>
              <a:rPr lang="tr-TR" sz="1400" dirty="0" err="1"/>
              <a:t>for</a:t>
            </a:r>
            <a:r>
              <a:rPr lang="tr-TR" sz="1400" dirty="0"/>
              <a:t> </a:t>
            </a:r>
            <a:r>
              <a:rPr lang="tr-TR" sz="1400" dirty="0" err="1"/>
              <a:t>social</a:t>
            </a:r>
            <a:r>
              <a:rPr lang="tr-TR" sz="1400" dirty="0"/>
              <a:t> </a:t>
            </a:r>
            <a:r>
              <a:rPr lang="tr-TR" sz="1400" dirty="0" err="1"/>
              <a:t>progress</a:t>
            </a:r>
            <a:r>
              <a:rPr lang="tr-TR" sz="1400" dirty="0"/>
              <a:t>: </a:t>
            </a:r>
            <a:r>
              <a:rPr lang="tr-TR" sz="1400" dirty="0" err="1"/>
              <a:t>The</a:t>
            </a:r>
            <a:r>
              <a:rPr lang="tr-TR" sz="1400" dirty="0"/>
              <a:t> </a:t>
            </a:r>
            <a:r>
              <a:rPr lang="tr-TR" sz="1400" dirty="0" err="1"/>
              <a:t>power</a:t>
            </a:r>
            <a:r>
              <a:rPr lang="tr-TR" sz="1400" dirty="0"/>
              <a:t> of </a:t>
            </a:r>
            <a:r>
              <a:rPr lang="tr-TR" sz="1400" dirty="0" err="1"/>
              <a:t>social</a:t>
            </a:r>
            <a:r>
              <a:rPr lang="tr-TR" sz="1400" dirty="0"/>
              <a:t> </a:t>
            </a:r>
            <a:r>
              <a:rPr lang="tr-TR" sz="1400" dirty="0" err="1"/>
              <a:t>and</a:t>
            </a:r>
            <a:r>
              <a:rPr lang="tr-TR" sz="1400" dirty="0"/>
              <a:t> </a:t>
            </a:r>
            <a:r>
              <a:rPr lang="tr-TR" sz="1400" dirty="0" err="1"/>
              <a:t>emotional</a:t>
            </a:r>
            <a:r>
              <a:rPr lang="tr-TR" sz="1400" dirty="0"/>
              <a:t> </a:t>
            </a:r>
            <a:r>
              <a:rPr lang="tr-TR" sz="1400" dirty="0" err="1"/>
              <a:t>skills</a:t>
            </a:r>
            <a:r>
              <a:rPr lang="tr-TR" sz="1400" dirty="0"/>
              <a:t>. Paris: OECD Publishing.</a:t>
            </a:r>
          </a:p>
          <a:p>
            <a:r>
              <a:rPr lang="tr-TR" sz="1400" dirty="0"/>
              <a:t>OECD (2021). </a:t>
            </a:r>
            <a:r>
              <a:rPr lang="tr-TR" sz="1400" dirty="0" err="1"/>
              <a:t>Social</a:t>
            </a:r>
            <a:r>
              <a:rPr lang="tr-TR" sz="1400" dirty="0"/>
              <a:t> </a:t>
            </a:r>
            <a:r>
              <a:rPr lang="tr-TR" sz="1400" dirty="0" err="1"/>
              <a:t>and</a:t>
            </a:r>
            <a:r>
              <a:rPr lang="tr-TR" sz="1400" dirty="0"/>
              <a:t> </a:t>
            </a:r>
            <a:r>
              <a:rPr lang="tr-TR" sz="1400" dirty="0" err="1"/>
              <a:t>emotional</a:t>
            </a:r>
            <a:r>
              <a:rPr lang="tr-TR" sz="1400" dirty="0"/>
              <a:t> </a:t>
            </a:r>
            <a:r>
              <a:rPr lang="tr-TR" sz="1400" dirty="0" err="1"/>
              <a:t>skills</a:t>
            </a:r>
            <a:r>
              <a:rPr lang="tr-TR" sz="1400" dirty="0"/>
              <a:t>: </a:t>
            </a:r>
            <a:r>
              <a:rPr lang="tr-TR" sz="1400" dirty="0" err="1"/>
              <a:t>Well-being</a:t>
            </a:r>
            <a:r>
              <a:rPr lang="tr-TR" sz="1400" dirty="0"/>
              <a:t>, </a:t>
            </a:r>
            <a:r>
              <a:rPr lang="tr-TR" sz="1400" dirty="0" err="1"/>
              <a:t>connectedness</a:t>
            </a:r>
            <a:r>
              <a:rPr lang="tr-TR" sz="1400" dirty="0"/>
              <a:t> </a:t>
            </a:r>
            <a:r>
              <a:rPr lang="tr-TR" sz="1400" dirty="0" err="1"/>
              <a:t>and</a:t>
            </a:r>
            <a:r>
              <a:rPr lang="tr-TR" sz="1400" dirty="0"/>
              <a:t> </a:t>
            </a:r>
            <a:r>
              <a:rPr lang="tr-TR" sz="1400" dirty="0" err="1"/>
              <a:t>success</a:t>
            </a:r>
            <a:r>
              <a:rPr lang="tr-TR" sz="1400" dirty="0"/>
              <a:t>. https://www. oecd.org/</a:t>
            </a:r>
            <a:r>
              <a:rPr lang="tr-TR" sz="1400" dirty="0" err="1"/>
              <a:t>education</a:t>
            </a:r>
            <a:r>
              <a:rPr lang="tr-TR" sz="1400" dirty="0"/>
              <a:t>/</a:t>
            </a:r>
            <a:r>
              <a:rPr lang="tr-TR" sz="1400" dirty="0" err="1"/>
              <a:t>school</a:t>
            </a:r>
            <a:r>
              <a:rPr lang="tr-TR" sz="1400" dirty="0"/>
              <a:t>/UPDATED%20Social%20and%20Emotional%20Skills%20 -%20Well-being,%20connectedness%20and%20success.pdf%20(website).pdf adresinden erişildi.</a:t>
            </a:r>
          </a:p>
          <a:p>
            <a:r>
              <a:rPr lang="tr-TR" sz="1400" dirty="0"/>
              <a:t>Sosyal Duygusal Öğrenme Akademisi. </a:t>
            </a:r>
            <a:r>
              <a:rPr lang="tr-TR" sz="1400" dirty="0">
                <a:hlinkClick r:id="rId2"/>
              </a:rPr>
              <a:t>www.sdoakademi.com</a:t>
            </a:r>
            <a:r>
              <a:rPr lang="tr-TR" sz="1400" dirty="0"/>
              <a:t> </a:t>
            </a:r>
          </a:p>
          <a:p>
            <a:r>
              <a:rPr lang="tr-TR" sz="1400" dirty="0"/>
              <a:t>TÜSİAD (2019). Sosyal ve duygusal öğrenme becerileri: Yeni sanayi devriminin eşiğinde iş ve yaşam yetkinliklerinin anahtarı. https://tusiad.org/tr/yayinlar/raporlar/item/10450-sosyal-ve-duygusal-ogrenme-becerileri adresinden erişildi.</a:t>
            </a:r>
          </a:p>
          <a:p>
            <a:r>
              <a:rPr lang="tr-TR" sz="1400" dirty="0"/>
              <a:t>Ülker Erdem, A. (2019). Ebeveyn duygu sosyalleştirmesine yönelik bir müdahale programının etkililiği. Yayınlanmamış Doktora Tezi. Hacettepe Üniversitesi</a:t>
            </a:r>
          </a:p>
          <a:p>
            <a:endParaRPr lang="tr-TR" sz="1400" dirty="0"/>
          </a:p>
          <a:p>
            <a:endParaRPr lang="tr-TR" sz="1400" dirty="0"/>
          </a:p>
        </p:txBody>
      </p:sp>
    </p:spTree>
    <p:extLst>
      <p:ext uri="{BB962C8B-B14F-4D97-AF65-F5344CB8AC3E}">
        <p14:creationId xmlns:p14="http://schemas.microsoft.com/office/powerpoint/2010/main" val="3547567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105"/>
          <p:cNvSpPr txBox="1">
            <a:spLocks noGrp="1"/>
          </p:cNvSpPr>
          <p:nvPr>
            <p:ph type="title"/>
          </p:nvPr>
        </p:nvSpPr>
        <p:spPr>
          <a:xfrm>
            <a:off x="838199" y="365125"/>
            <a:ext cx="981610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3F4F"/>
              </a:buClr>
              <a:buSzPts val="3200"/>
              <a:buFont typeface="Times New Roman"/>
              <a:buNone/>
            </a:pPr>
            <a:r>
              <a:rPr lang="tr-TR" sz="3200" b="1" dirty="0">
                <a:solidFill>
                  <a:srgbClr val="323F4F"/>
                </a:solidFill>
                <a:latin typeface="Times New Roman"/>
                <a:ea typeface="Times New Roman"/>
                <a:cs typeface="Times New Roman"/>
                <a:sym typeface="Times New Roman"/>
              </a:rPr>
              <a:t>Sosyal ve Duygusal Becerileri Desteklenen Bireyler</a:t>
            </a:r>
            <a:endParaRPr dirty="0"/>
          </a:p>
        </p:txBody>
      </p:sp>
      <p:sp>
        <p:nvSpPr>
          <p:cNvPr id="897" name="Google Shape;897;p105"/>
          <p:cNvSpPr txBox="1">
            <a:spLocks noGrp="1"/>
          </p:cNvSpPr>
          <p:nvPr>
            <p:ph type="body" idx="1"/>
          </p:nvPr>
        </p:nvSpPr>
        <p:spPr>
          <a:xfrm>
            <a:off x="838199" y="2011155"/>
            <a:ext cx="6035211" cy="4351338"/>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323F4F"/>
              </a:buClr>
              <a:buSzPct val="100000"/>
              <a:buChar char="•"/>
            </a:pPr>
            <a:r>
              <a:rPr lang="tr-TR" dirty="0">
                <a:solidFill>
                  <a:srgbClr val="323F4F"/>
                </a:solidFill>
              </a:rPr>
              <a:t>Duygularını ifade edebilir, güçlü duygularını kendilerine ve başkalarına zarar vermeksizin yönetebilir,</a:t>
            </a:r>
            <a:endParaRPr dirty="0"/>
          </a:p>
          <a:p>
            <a:pPr marL="228600" lvl="0" indent="-228600" algn="just" rtl="0">
              <a:lnSpc>
                <a:spcPct val="90000"/>
              </a:lnSpc>
              <a:spcBef>
                <a:spcPts val="1000"/>
              </a:spcBef>
              <a:spcAft>
                <a:spcPts val="0"/>
              </a:spcAft>
              <a:buClr>
                <a:srgbClr val="323F4F"/>
              </a:buClr>
              <a:buSzPct val="100000"/>
              <a:buChar char="•"/>
            </a:pPr>
            <a:r>
              <a:rPr lang="tr-TR" dirty="0">
                <a:solidFill>
                  <a:srgbClr val="323F4F"/>
                </a:solidFill>
              </a:rPr>
              <a:t>Kendini sakinleştirme süreçlerini kullanabilir,</a:t>
            </a:r>
            <a:endParaRPr dirty="0"/>
          </a:p>
          <a:p>
            <a:pPr marL="228600" lvl="0" indent="-228600" algn="just" rtl="0">
              <a:lnSpc>
                <a:spcPct val="90000"/>
              </a:lnSpc>
              <a:spcBef>
                <a:spcPts val="1000"/>
              </a:spcBef>
              <a:spcAft>
                <a:spcPts val="0"/>
              </a:spcAft>
              <a:buClr>
                <a:srgbClr val="323F4F"/>
              </a:buClr>
              <a:buSzPct val="100000"/>
              <a:buChar char="•"/>
            </a:pPr>
            <a:r>
              <a:rPr lang="tr-TR" dirty="0">
                <a:solidFill>
                  <a:srgbClr val="323F4F"/>
                </a:solidFill>
              </a:rPr>
              <a:t>Dürtülerini kontrol edebilir ve problemlerini çözebilir,</a:t>
            </a:r>
            <a:endParaRPr dirty="0"/>
          </a:p>
          <a:p>
            <a:pPr marL="228600" lvl="0" indent="-228600" algn="just" rtl="0">
              <a:lnSpc>
                <a:spcPct val="90000"/>
              </a:lnSpc>
              <a:spcBef>
                <a:spcPts val="1000"/>
              </a:spcBef>
              <a:spcAft>
                <a:spcPts val="0"/>
              </a:spcAft>
              <a:buClr>
                <a:srgbClr val="323F4F"/>
              </a:buClr>
              <a:buSzPct val="100000"/>
              <a:buChar char="•"/>
            </a:pPr>
            <a:r>
              <a:rPr lang="tr-TR" dirty="0">
                <a:solidFill>
                  <a:srgbClr val="323F4F"/>
                </a:solidFill>
              </a:rPr>
              <a:t>Riskli davranışlardan uzak durur, stres yönetimi yapabilirler.</a:t>
            </a:r>
            <a:endParaRPr dirty="0"/>
          </a:p>
          <a:p>
            <a:pPr marL="228600" lvl="0" indent="-64135" algn="l" rtl="0">
              <a:lnSpc>
                <a:spcPct val="90000"/>
              </a:lnSpc>
              <a:spcBef>
                <a:spcPts val="1000"/>
              </a:spcBef>
              <a:spcAft>
                <a:spcPts val="0"/>
              </a:spcAft>
              <a:buClr>
                <a:schemeClr val="dk1"/>
              </a:buClr>
              <a:buSzPct val="100000"/>
              <a:buNone/>
            </a:pPr>
            <a:endParaRPr dirty="0">
              <a:solidFill>
                <a:srgbClr val="323F4F"/>
              </a:solidFill>
            </a:endParaRPr>
          </a:p>
        </p:txBody>
      </p:sp>
      <p:pic>
        <p:nvPicPr>
          <p:cNvPr id="900" name="Google Shape;900;p105" descr="731 Child Sticking Out Tongue Illustrations &amp;amp; Clip Art - iStock"/>
          <p:cNvPicPr preferRelativeResize="0"/>
          <p:nvPr/>
        </p:nvPicPr>
        <p:blipFill rotWithShape="1">
          <a:blip r:embed="rId3">
            <a:alphaModFix/>
          </a:blip>
          <a:srcRect l="18788" t="16757" r="18949" b="15913"/>
          <a:stretch/>
        </p:blipFill>
        <p:spPr>
          <a:xfrm>
            <a:off x="7489862" y="1936446"/>
            <a:ext cx="4133306" cy="3727464"/>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97">
                                            <p:txEl>
                                              <p:pRg st="0" end="0"/>
                                            </p:txEl>
                                          </p:spTgt>
                                        </p:tgtEl>
                                        <p:attrNameLst>
                                          <p:attrName>style.visibility</p:attrName>
                                        </p:attrNameLst>
                                      </p:cBhvr>
                                      <p:to>
                                        <p:strVal val="visible"/>
                                      </p:to>
                                    </p:set>
                                    <p:animEffect transition="in" filter="fade">
                                      <p:cBhvr>
                                        <p:cTn id="7" dur="500"/>
                                        <p:tgtEl>
                                          <p:spTgt spid="8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97">
                                            <p:txEl>
                                              <p:pRg st="1" end="1"/>
                                            </p:txEl>
                                          </p:spTgt>
                                        </p:tgtEl>
                                        <p:attrNameLst>
                                          <p:attrName>style.visibility</p:attrName>
                                        </p:attrNameLst>
                                      </p:cBhvr>
                                      <p:to>
                                        <p:strVal val="visible"/>
                                      </p:to>
                                    </p:set>
                                    <p:animEffect transition="in" filter="fade">
                                      <p:cBhvr>
                                        <p:cTn id="12" dur="500"/>
                                        <p:tgtEl>
                                          <p:spTgt spid="8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7">
                                            <p:txEl>
                                              <p:pRg st="2" end="2"/>
                                            </p:txEl>
                                          </p:spTgt>
                                        </p:tgtEl>
                                        <p:attrNameLst>
                                          <p:attrName>style.visibility</p:attrName>
                                        </p:attrNameLst>
                                      </p:cBhvr>
                                      <p:to>
                                        <p:strVal val="visible"/>
                                      </p:to>
                                    </p:set>
                                    <p:animEffect transition="in" filter="fade">
                                      <p:cBhvr>
                                        <p:cTn id="17" dur="500"/>
                                        <p:tgtEl>
                                          <p:spTgt spid="8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97">
                                            <p:txEl>
                                              <p:pRg st="3" end="3"/>
                                            </p:txEl>
                                          </p:spTgt>
                                        </p:tgtEl>
                                        <p:attrNameLst>
                                          <p:attrName>style.visibility</p:attrName>
                                        </p:attrNameLst>
                                      </p:cBhvr>
                                      <p:to>
                                        <p:strVal val="visible"/>
                                      </p:to>
                                    </p:set>
                                    <p:animEffect transition="in" filter="fade">
                                      <p:cBhvr>
                                        <p:cTn id="22" dur="500"/>
                                        <p:tgtEl>
                                          <p:spTgt spid="8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895"/>
        <p:cNvGrpSpPr/>
        <p:nvPr/>
      </p:nvGrpSpPr>
      <p:grpSpPr>
        <a:xfrm>
          <a:off x="0" y="0"/>
          <a:ext cx="0" cy="0"/>
          <a:chOff x="0" y="0"/>
          <a:chExt cx="0" cy="0"/>
        </a:xfrm>
      </p:grpSpPr>
      <p:sp>
        <p:nvSpPr>
          <p:cNvPr id="896" name="Google Shape;896;p105"/>
          <p:cNvSpPr txBox="1">
            <a:spLocks noGrp="1"/>
          </p:cNvSpPr>
          <p:nvPr>
            <p:ph type="title"/>
          </p:nvPr>
        </p:nvSpPr>
        <p:spPr>
          <a:xfrm>
            <a:off x="838200" y="365125"/>
            <a:ext cx="450242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3F4F"/>
              </a:buClr>
              <a:buSzPts val="3200"/>
              <a:buFont typeface="Times New Roman"/>
              <a:buNone/>
            </a:pPr>
            <a:r>
              <a:rPr lang="tr-TR" sz="3200" b="1" dirty="0">
                <a:solidFill>
                  <a:srgbClr val="323F4F"/>
                </a:solidFill>
                <a:latin typeface="Times New Roman"/>
                <a:ea typeface="Times New Roman"/>
                <a:cs typeface="Times New Roman"/>
                <a:sym typeface="Times New Roman"/>
              </a:rPr>
              <a:t>Duygusal Dayanıklılık</a:t>
            </a:r>
            <a:endParaRPr dirty="0"/>
          </a:p>
        </p:txBody>
      </p:sp>
      <p:sp>
        <p:nvSpPr>
          <p:cNvPr id="898" name="Google Shape;898;p105"/>
          <p:cNvSpPr txBox="1"/>
          <p:nvPr/>
        </p:nvSpPr>
        <p:spPr>
          <a:xfrm>
            <a:off x="6238461" y="349043"/>
            <a:ext cx="4502426"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23F4F"/>
              </a:buClr>
              <a:buSzPts val="3600"/>
              <a:buFont typeface="Times New Roman"/>
              <a:buNone/>
            </a:pPr>
            <a:r>
              <a:rPr lang="tr-TR" sz="3600" b="1">
                <a:solidFill>
                  <a:srgbClr val="323F4F"/>
                </a:solidFill>
                <a:latin typeface="Times New Roman"/>
                <a:ea typeface="Times New Roman"/>
                <a:cs typeface="Times New Roman"/>
                <a:sym typeface="Times New Roman"/>
              </a:rPr>
              <a:t>Duygusal Dayanıklı Bireylerin 7 Özelliği</a:t>
            </a:r>
            <a:endParaRPr sz="3600" b="1">
              <a:solidFill>
                <a:srgbClr val="323F4F"/>
              </a:solidFill>
              <a:latin typeface="Times New Roman"/>
              <a:ea typeface="Times New Roman"/>
              <a:cs typeface="Times New Roman"/>
              <a:sym typeface="Times New Roman"/>
            </a:endParaRPr>
          </a:p>
        </p:txBody>
      </p:sp>
      <p:sp>
        <p:nvSpPr>
          <p:cNvPr id="899" name="Google Shape;899;p105"/>
          <p:cNvSpPr txBox="1"/>
          <p:nvPr/>
        </p:nvSpPr>
        <p:spPr>
          <a:xfrm>
            <a:off x="6420678" y="2011155"/>
            <a:ext cx="4137991" cy="423327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1. Duygusal Farkındalık.</a:t>
            </a:r>
            <a:endParaRPr dirty="0"/>
          </a:p>
          <a:p>
            <a:pPr marL="0" marR="0" lvl="0" indent="0" algn="l" rtl="0">
              <a:lnSpc>
                <a:spcPct val="90000"/>
              </a:lnSpc>
              <a:spcBef>
                <a:spcPts val="100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2. Sebat Edebilme.</a:t>
            </a:r>
            <a:endParaRPr dirty="0"/>
          </a:p>
          <a:p>
            <a:pPr marL="0" marR="0" lvl="0" indent="0" algn="l" rtl="0">
              <a:lnSpc>
                <a:spcPct val="90000"/>
              </a:lnSpc>
              <a:spcBef>
                <a:spcPts val="100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3. Öz Kontrol.</a:t>
            </a:r>
            <a:endParaRPr dirty="0"/>
          </a:p>
          <a:p>
            <a:pPr marL="0" marR="0" lvl="0" indent="0" algn="l" rtl="0">
              <a:lnSpc>
                <a:spcPct val="90000"/>
              </a:lnSpc>
              <a:spcBef>
                <a:spcPts val="100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4. İyimserlik.</a:t>
            </a:r>
            <a:endParaRPr dirty="0"/>
          </a:p>
          <a:p>
            <a:pPr marL="0" marR="0" lvl="0" indent="0" algn="l" rtl="0">
              <a:lnSpc>
                <a:spcPct val="90000"/>
              </a:lnSpc>
              <a:spcBef>
                <a:spcPts val="100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5. Destek.</a:t>
            </a:r>
            <a:endParaRPr dirty="0"/>
          </a:p>
          <a:p>
            <a:pPr marL="0" marR="0" lvl="0" indent="0" algn="l" rtl="0">
              <a:lnSpc>
                <a:spcPct val="90000"/>
              </a:lnSpc>
              <a:spcBef>
                <a:spcPts val="100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6. Perspektif Kazanma.</a:t>
            </a:r>
            <a:endParaRPr dirty="0"/>
          </a:p>
          <a:p>
            <a:pPr marL="0" marR="0" lvl="0" indent="0" algn="l" rtl="0">
              <a:lnSpc>
                <a:spcPct val="90000"/>
              </a:lnSpc>
              <a:spcBef>
                <a:spcPts val="1000"/>
              </a:spcBef>
              <a:spcAft>
                <a:spcPts val="0"/>
              </a:spcAft>
              <a:buClr>
                <a:srgbClr val="323F4F"/>
              </a:buClr>
              <a:buSzPts val="2800"/>
              <a:buFont typeface="Arial"/>
              <a:buNone/>
            </a:pPr>
            <a:r>
              <a:rPr lang="tr-TR" sz="2800" dirty="0">
                <a:solidFill>
                  <a:srgbClr val="323F4F"/>
                </a:solidFill>
                <a:latin typeface="Calibri"/>
                <a:ea typeface="Calibri"/>
                <a:cs typeface="Calibri"/>
                <a:sym typeface="Calibri"/>
              </a:rPr>
              <a:t>7. Espri Anlayışı.</a:t>
            </a:r>
            <a:endParaRPr dirty="0"/>
          </a:p>
          <a:p>
            <a:pPr marL="228600" marR="0" lvl="0" indent="-50800" algn="l" rtl="0">
              <a:lnSpc>
                <a:spcPct val="90000"/>
              </a:lnSpc>
              <a:spcBef>
                <a:spcPts val="1000"/>
              </a:spcBef>
              <a:spcAft>
                <a:spcPts val="0"/>
              </a:spcAft>
              <a:buClr>
                <a:schemeClr val="dk1"/>
              </a:buClr>
              <a:buSzPts val="2800"/>
              <a:buFont typeface="Arial"/>
              <a:buNone/>
            </a:pPr>
            <a:endParaRPr sz="2800" dirty="0">
              <a:solidFill>
                <a:srgbClr val="323F4F"/>
              </a:solidFill>
              <a:latin typeface="Calibri"/>
              <a:ea typeface="Calibri"/>
              <a:cs typeface="Calibri"/>
              <a:sym typeface="Calibri"/>
            </a:endParaRPr>
          </a:p>
        </p:txBody>
      </p:sp>
      <p:sp>
        <p:nvSpPr>
          <p:cNvPr id="3" name="Metin Yer Tutucusu 2">
            <a:extLst>
              <a:ext uri="{FF2B5EF4-FFF2-40B4-BE49-F238E27FC236}">
                <a16:creationId xmlns:a16="http://schemas.microsoft.com/office/drawing/2014/main" id="{9D89F35C-9DFD-403D-B06F-2ECFCB0E47EB}"/>
              </a:ext>
            </a:extLst>
          </p:cNvPr>
          <p:cNvSpPr>
            <a:spLocks noGrp="1"/>
          </p:cNvSpPr>
          <p:nvPr>
            <p:ph type="body" idx="1"/>
          </p:nvPr>
        </p:nvSpPr>
        <p:spPr>
          <a:xfrm>
            <a:off x="838200" y="1825625"/>
            <a:ext cx="4637926" cy="4351338"/>
          </a:xfrm>
        </p:spPr>
        <p:txBody>
          <a:bodyPr/>
          <a:lstStyle/>
          <a:p>
            <a:r>
              <a:rPr lang="tr-TR" dirty="0"/>
              <a:t>Kişinin ani değişikliklere uyum sağlaması, zorlayıcı yaşam olayları karşısında sabırlı ve duygu kontrolü yüksek şekilde kalabilmesi, problem çözümüne katılım göstermesi olarak açıklanabilir. </a:t>
            </a:r>
          </a:p>
        </p:txBody>
      </p:sp>
    </p:spTree>
    <p:extLst>
      <p:ext uri="{BB962C8B-B14F-4D97-AF65-F5344CB8AC3E}">
        <p14:creationId xmlns:p14="http://schemas.microsoft.com/office/powerpoint/2010/main" val="2959385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0B876F-AAE2-4E34-8E5B-52916F789B77}"/>
              </a:ext>
            </a:extLst>
          </p:cNvPr>
          <p:cNvSpPr>
            <a:spLocks noGrp="1"/>
          </p:cNvSpPr>
          <p:nvPr>
            <p:ph type="title"/>
          </p:nvPr>
        </p:nvSpPr>
        <p:spPr/>
        <p:txBody>
          <a:bodyPr/>
          <a:lstStyle/>
          <a:p>
            <a:r>
              <a:rPr lang="tr-TR" dirty="0"/>
              <a:t>Sosyal Duygusal Beceriler</a:t>
            </a:r>
          </a:p>
        </p:txBody>
      </p:sp>
      <p:sp>
        <p:nvSpPr>
          <p:cNvPr id="4" name="Metin Yer Tutucusu 3">
            <a:extLst>
              <a:ext uri="{FF2B5EF4-FFF2-40B4-BE49-F238E27FC236}">
                <a16:creationId xmlns:a16="http://schemas.microsoft.com/office/drawing/2014/main" id="{EA5FACCE-3448-4A6C-8564-5E24ED740390}"/>
              </a:ext>
            </a:extLst>
          </p:cNvPr>
          <p:cNvSpPr>
            <a:spLocks noGrp="1"/>
          </p:cNvSpPr>
          <p:nvPr>
            <p:ph type="body" idx="2"/>
          </p:nvPr>
        </p:nvSpPr>
        <p:spPr>
          <a:xfrm>
            <a:off x="700609" y="1549957"/>
            <a:ext cx="10651603" cy="4046172"/>
          </a:xfrm>
        </p:spPr>
        <p:txBody>
          <a:bodyPr>
            <a:normAutofit/>
          </a:bodyPr>
          <a:lstStyle/>
          <a:p>
            <a:pPr algn="just"/>
            <a:r>
              <a:rPr lang="tr-TR" sz="2800" i="1" dirty="0">
                <a:effectLst/>
                <a:latin typeface="Calibri" panose="020F0502020204030204" pitchFamily="34" charset="0"/>
                <a:ea typeface="Calibri" panose="020F0502020204030204" pitchFamily="34" charset="0"/>
                <a:cs typeface="Times New Roman" panose="02020603050405020304" pitchFamily="18" charset="0"/>
              </a:rPr>
              <a:t>Sosyal duygusal beceriler </a:t>
            </a:r>
            <a:r>
              <a:rPr lang="tr-TR" sz="2800" dirty="0">
                <a:effectLst/>
                <a:latin typeface="Calibri" panose="020F0502020204030204" pitchFamily="34" charset="0"/>
                <a:ea typeface="Calibri" panose="020F0502020204030204" pitchFamily="34" charset="0"/>
                <a:cs typeface="Times New Roman" panose="02020603050405020304" pitchFamily="18" charset="0"/>
              </a:rPr>
              <a:t>ya da </a:t>
            </a:r>
            <a:r>
              <a:rPr lang="tr-TR" sz="2800" i="1" dirty="0">
                <a:effectLst/>
                <a:latin typeface="Calibri" panose="020F0502020204030204" pitchFamily="34" charset="0"/>
                <a:ea typeface="Calibri" panose="020F0502020204030204" pitchFamily="34" charset="0"/>
                <a:cs typeface="Times New Roman" panose="02020603050405020304" pitchFamily="18" charset="0"/>
              </a:rPr>
              <a:t>sosyal duygusal öğrenme stratejileri</a:t>
            </a:r>
            <a:r>
              <a:rPr lang="tr-TR" sz="2800" dirty="0">
                <a:effectLst/>
                <a:latin typeface="Calibri" panose="020F0502020204030204" pitchFamily="34" charset="0"/>
                <a:ea typeface="Calibri" panose="020F0502020204030204" pitchFamily="34" charset="0"/>
                <a:cs typeface="Times New Roman" panose="02020603050405020304" pitchFamily="18" charset="0"/>
              </a:rPr>
              <a:t>; çocukların hazır bulunuşluklarını artırarak öğrenme sürecini kolaylaştırır, çocukların uyum kapasitelerini artırır, duygusal zeka ve duygusal yetkinliği artırarak davranış problemlerinin önlenmesinde/azalmasında rol oynar, akademik becerileri desteklediği gibi çocuk ve gençlerin genel zihinsel sağlığını artırır, merak duygusunu artırır, motivasyonu destekler ve çocukları değişen dünyanın taleplerine karşı güçlendirir.</a:t>
            </a:r>
            <a:endParaRPr lang="tr-TR" dirty="0"/>
          </a:p>
        </p:txBody>
      </p:sp>
      <p:sp>
        <p:nvSpPr>
          <p:cNvPr id="7" name="Başlık 1">
            <a:extLst>
              <a:ext uri="{FF2B5EF4-FFF2-40B4-BE49-F238E27FC236}">
                <a16:creationId xmlns:a16="http://schemas.microsoft.com/office/drawing/2014/main" id="{9B87A3DE-63D9-451E-A9C1-6BE0A1E20C86}"/>
              </a:ext>
            </a:extLst>
          </p:cNvPr>
          <p:cNvSpPr txBox="1">
            <a:spLocks/>
          </p:cNvSpPr>
          <p:nvPr/>
        </p:nvSpPr>
        <p:spPr>
          <a:xfrm>
            <a:off x="1422400" y="5931367"/>
            <a:ext cx="10515600" cy="734700"/>
          </a:xfrm>
          <a:prstGeom prst="rect">
            <a:avLst/>
          </a:prstGeom>
          <a:noFill/>
          <a:ln>
            <a:noFill/>
          </a:ln>
        </p:spPr>
        <p:txBody>
          <a:bodyPr spcFirstLastPara="1" wrap="square" lIns="91425" tIns="45700" rIns="91425" bIns="45700" anchor="ctr" anchorCtr="0">
            <a:normAutofit fontScale="5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457200" marR="0" lvl="0" indent="-22860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tr-TR" sz="4400" dirty="0">
                <a:effectLst/>
                <a:latin typeface="Calibri" panose="020F0502020204030204" pitchFamily="34" charset="0"/>
                <a:ea typeface="Calibri" panose="020F0502020204030204" pitchFamily="34" charset="0"/>
                <a:cs typeface="Times New Roman" panose="02020603050405020304" pitchFamily="18" charset="0"/>
              </a:rPr>
              <a:t>(</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Durlak</a:t>
            </a:r>
            <a:r>
              <a:rPr lang="tr-TR" sz="4400" dirty="0">
                <a:effectLst/>
                <a:latin typeface="Calibri" panose="020F0502020204030204" pitchFamily="34" charset="0"/>
                <a:ea typeface="Calibri" panose="020F0502020204030204" pitchFamily="34" charset="0"/>
                <a:cs typeface="Times New Roman" panose="02020603050405020304" pitchFamily="18" charset="0"/>
              </a:rPr>
              <a:t> vd.,2011; Horan, 2022; </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Havighurst</a:t>
            </a:r>
            <a:r>
              <a:rPr lang="tr-TR" sz="4400" dirty="0">
                <a:effectLst/>
                <a:latin typeface="Calibri" panose="020F0502020204030204" pitchFamily="34" charset="0"/>
                <a:ea typeface="Calibri" panose="020F0502020204030204" pitchFamily="34" charset="0"/>
                <a:cs typeface="Times New Roman" panose="02020603050405020304" pitchFamily="18" charset="0"/>
              </a:rPr>
              <a:t> ve </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Harley</a:t>
            </a:r>
            <a:r>
              <a:rPr lang="tr-TR" sz="4400" dirty="0">
                <a:effectLst/>
                <a:latin typeface="Calibri" panose="020F0502020204030204" pitchFamily="34" charset="0"/>
                <a:ea typeface="Calibri" panose="020F0502020204030204" pitchFamily="34" charset="0"/>
                <a:cs typeface="Times New Roman" panose="02020603050405020304" pitchFamily="18" charset="0"/>
              </a:rPr>
              <a:t>, 2007; </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Wang</a:t>
            </a:r>
            <a:r>
              <a:rPr lang="tr-TR" sz="4400" dirty="0">
                <a:effectLst/>
                <a:latin typeface="Calibri" panose="020F0502020204030204" pitchFamily="34" charset="0"/>
                <a:ea typeface="Calibri" panose="020F0502020204030204" pitchFamily="34" charset="0"/>
                <a:cs typeface="Times New Roman" panose="02020603050405020304" pitchFamily="18" charset="0"/>
              </a:rPr>
              <a:t> vd., 2019; TÜSİAD, 2019; OECD, 2019; 2021).</a:t>
            </a:r>
            <a:endParaRPr lang="tr-TR" dirty="0"/>
          </a:p>
          <a:p>
            <a:pPr algn="ctr"/>
            <a:endParaRPr lang="tr-TR" dirty="0"/>
          </a:p>
        </p:txBody>
      </p:sp>
    </p:spTree>
    <p:extLst>
      <p:ext uri="{BB962C8B-B14F-4D97-AF65-F5344CB8AC3E}">
        <p14:creationId xmlns:p14="http://schemas.microsoft.com/office/powerpoint/2010/main" val="691734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60B876F-AAE2-4E34-8E5B-52916F789B77}"/>
              </a:ext>
            </a:extLst>
          </p:cNvPr>
          <p:cNvSpPr>
            <a:spLocks noGrp="1"/>
          </p:cNvSpPr>
          <p:nvPr>
            <p:ph type="title"/>
          </p:nvPr>
        </p:nvSpPr>
        <p:spPr/>
        <p:txBody>
          <a:bodyPr/>
          <a:lstStyle/>
          <a:p>
            <a:r>
              <a:rPr lang="tr-TR" dirty="0"/>
              <a:t>Sosyal Duygusal Beceriler</a:t>
            </a:r>
          </a:p>
        </p:txBody>
      </p:sp>
      <p:sp>
        <p:nvSpPr>
          <p:cNvPr id="6" name="Metin Yer Tutucusu 5">
            <a:extLst>
              <a:ext uri="{FF2B5EF4-FFF2-40B4-BE49-F238E27FC236}">
                <a16:creationId xmlns:a16="http://schemas.microsoft.com/office/drawing/2014/main" id="{53B026ED-49CB-41B4-85D0-0629AF4B85E0}"/>
              </a:ext>
            </a:extLst>
          </p:cNvPr>
          <p:cNvSpPr>
            <a:spLocks noGrp="1"/>
          </p:cNvSpPr>
          <p:nvPr>
            <p:ph type="body" idx="4"/>
          </p:nvPr>
        </p:nvSpPr>
        <p:spPr>
          <a:xfrm>
            <a:off x="836612" y="1597500"/>
            <a:ext cx="10442576" cy="4427056"/>
          </a:xfrm>
        </p:spPr>
        <p:txBody>
          <a:bodyPr>
            <a:normAutofit/>
          </a:bodyPr>
          <a:lstStyle/>
          <a:p>
            <a:pPr algn="just"/>
            <a:r>
              <a:rPr lang="tr-TR" dirty="0">
                <a:effectLst/>
                <a:latin typeface="Calibri" panose="020F0502020204030204" pitchFamily="34" charset="0"/>
                <a:ea typeface="Calibri" panose="020F0502020204030204" pitchFamily="34" charset="0"/>
                <a:cs typeface="Times New Roman" panose="02020603050405020304" pitchFamily="18" charset="0"/>
              </a:rPr>
              <a:t>Sosyal duygusal beceri gelişimi desteklenen ve sosyal duygusal öğrenme süreçlerine katılımı daha yüksek olan çocukların </a:t>
            </a:r>
            <a:r>
              <a:rPr lang="tr-TR" b="1" dirty="0">
                <a:effectLst/>
                <a:latin typeface="Calibri" panose="020F0502020204030204" pitchFamily="34" charset="0"/>
                <a:ea typeface="Calibri" panose="020F0502020204030204" pitchFamily="34" charset="0"/>
                <a:cs typeface="Times New Roman" panose="02020603050405020304" pitchFamily="18" charset="0"/>
              </a:rPr>
              <a:t>psikolojik açıdan daha sağlam</a:t>
            </a:r>
            <a:r>
              <a:rPr lang="tr-TR" dirty="0">
                <a:effectLst/>
                <a:latin typeface="Calibri" panose="020F0502020204030204" pitchFamily="34" charset="0"/>
                <a:ea typeface="Calibri" panose="020F0502020204030204" pitchFamily="34" charset="0"/>
                <a:cs typeface="Times New Roman" panose="02020603050405020304" pitchFamily="18" charset="0"/>
              </a:rPr>
              <a:t>, duygularını ifade edebilen ve başkalarının </a:t>
            </a:r>
            <a:r>
              <a:rPr lang="tr-TR" b="1" dirty="0">
                <a:effectLst/>
                <a:latin typeface="Calibri" panose="020F0502020204030204" pitchFamily="34" charset="0"/>
                <a:ea typeface="Calibri" panose="020F0502020204030204" pitchFamily="34" charset="0"/>
                <a:cs typeface="Times New Roman" panose="02020603050405020304" pitchFamily="18" charset="0"/>
              </a:rPr>
              <a:t>duygularına empati gösterebilen</a:t>
            </a:r>
            <a:r>
              <a:rPr lang="tr-TR" dirty="0">
                <a:effectLst/>
                <a:latin typeface="Calibri" panose="020F0502020204030204" pitchFamily="34" charset="0"/>
                <a:ea typeface="Calibri" panose="020F0502020204030204" pitchFamily="34" charset="0"/>
                <a:cs typeface="Times New Roman" panose="02020603050405020304" pitchFamily="18" charset="0"/>
              </a:rPr>
              <a:t>, güçlü duygularını kendilerine ve başkalarına zarar vermeksizin yönetebilen, </a:t>
            </a:r>
            <a:r>
              <a:rPr lang="tr-TR" b="1" dirty="0">
                <a:effectLst/>
                <a:latin typeface="Calibri" panose="020F0502020204030204" pitchFamily="34" charset="0"/>
                <a:ea typeface="Calibri" panose="020F0502020204030204" pitchFamily="34" charset="0"/>
                <a:cs typeface="Times New Roman" panose="02020603050405020304" pitchFamily="18" charset="0"/>
              </a:rPr>
              <a:t>gerektiğinde kendini sakinleştirebilen</a:t>
            </a:r>
            <a:r>
              <a:rPr lang="tr-TR" dirty="0">
                <a:effectLst/>
                <a:latin typeface="Calibri" panose="020F0502020204030204" pitchFamily="34" charset="0"/>
                <a:ea typeface="Calibri" panose="020F0502020204030204" pitchFamily="34" charset="0"/>
                <a:cs typeface="Times New Roman" panose="02020603050405020304" pitchFamily="18" charset="0"/>
              </a:rPr>
              <a:t>, </a:t>
            </a:r>
            <a:r>
              <a:rPr lang="tr-TR" b="1" dirty="0">
                <a:effectLst/>
                <a:latin typeface="Calibri" panose="020F0502020204030204" pitchFamily="34" charset="0"/>
                <a:ea typeface="Calibri" panose="020F0502020204030204" pitchFamily="34" charset="0"/>
                <a:cs typeface="Times New Roman" panose="02020603050405020304" pitchFamily="18" charset="0"/>
              </a:rPr>
              <a:t>riskli davranışlardan uzak kalabilen </a:t>
            </a:r>
            <a:r>
              <a:rPr lang="tr-TR" dirty="0">
                <a:effectLst/>
                <a:latin typeface="Calibri" panose="020F0502020204030204" pitchFamily="34" charset="0"/>
                <a:ea typeface="Calibri" panose="020F0502020204030204" pitchFamily="34" charset="0"/>
                <a:cs typeface="Times New Roman" panose="02020603050405020304" pitchFamily="18" charset="0"/>
              </a:rPr>
              <a:t>ve problem çözmede </a:t>
            </a:r>
            <a:r>
              <a:rPr lang="tr-TR" b="1" dirty="0">
                <a:effectLst/>
                <a:latin typeface="Calibri" panose="020F0502020204030204" pitchFamily="34" charset="0"/>
                <a:ea typeface="Calibri" panose="020F0502020204030204" pitchFamily="34" charset="0"/>
                <a:cs typeface="Times New Roman" panose="02020603050405020304" pitchFamily="18" charset="0"/>
              </a:rPr>
              <a:t>daha başarılı </a:t>
            </a:r>
            <a:r>
              <a:rPr lang="tr-TR" dirty="0">
                <a:effectLst/>
                <a:latin typeface="Calibri" panose="020F0502020204030204" pitchFamily="34" charset="0"/>
                <a:ea typeface="Calibri" panose="020F0502020204030204" pitchFamily="34" charset="0"/>
                <a:cs typeface="Times New Roman" panose="02020603050405020304" pitchFamily="18" charset="0"/>
              </a:rPr>
              <a:t>çocuklar oldukları görülmektedir. </a:t>
            </a:r>
          </a:p>
          <a:p>
            <a:pPr algn="just"/>
            <a:endParaRPr lang="tr-TR" sz="2000" dirty="0"/>
          </a:p>
        </p:txBody>
      </p:sp>
      <p:sp>
        <p:nvSpPr>
          <p:cNvPr id="7" name="Başlık 1">
            <a:extLst>
              <a:ext uri="{FF2B5EF4-FFF2-40B4-BE49-F238E27FC236}">
                <a16:creationId xmlns:a16="http://schemas.microsoft.com/office/drawing/2014/main" id="{9B87A3DE-63D9-451E-A9C1-6BE0A1E20C86}"/>
              </a:ext>
            </a:extLst>
          </p:cNvPr>
          <p:cNvSpPr txBox="1">
            <a:spLocks/>
          </p:cNvSpPr>
          <p:nvPr/>
        </p:nvSpPr>
        <p:spPr>
          <a:xfrm>
            <a:off x="1422400" y="5931367"/>
            <a:ext cx="10515600" cy="734700"/>
          </a:xfrm>
          <a:prstGeom prst="rect">
            <a:avLst/>
          </a:prstGeom>
          <a:noFill/>
          <a:ln>
            <a:noFill/>
          </a:ln>
        </p:spPr>
        <p:txBody>
          <a:bodyPr spcFirstLastPara="1" wrap="square" lIns="91425" tIns="45700" rIns="91425" bIns="45700" anchor="ctr" anchorCtr="0">
            <a:normAutofit fontScale="550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457200" marR="0" lvl="0" indent="-228600" algn="ctr" defTabSz="914400" rtl="0" eaLnBrk="1" fontAlgn="auto" latinLnBrk="0" hangingPunct="1">
              <a:lnSpc>
                <a:spcPct val="100000"/>
              </a:lnSpc>
              <a:spcBef>
                <a:spcPts val="0"/>
              </a:spcBef>
              <a:spcAft>
                <a:spcPts val="0"/>
              </a:spcAft>
              <a:buClr>
                <a:srgbClr val="000000"/>
              </a:buClr>
              <a:buSzPts val="1400"/>
              <a:buFont typeface="Arial"/>
              <a:buNone/>
              <a:tabLst/>
              <a:defRPr/>
            </a:pPr>
            <a:r>
              <a:rPr lang="tr-TR" sz="4400" dirty="0">
                <a:effectLst/>
                <a:latin typeface="Calibri" panose="020F0502020204030204" pitchFamily="34" charset="0"/>
                <a:ea typeface="Calibri" panose="020F0502020204030204" pitchFamily="34" charset="0"/>
                <a:cs typeface="Times New Roman" panose="02020603050405020304" pitchFamily="18" charset="0"/>
              </a:rPr>
              <a:t>(</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Durlak</a:t>
            </a:r>
            <a:r>
              <a:rPr lang="tr-TR" sz="4400" dirty="0">
                <a:effectLst/>
                <a:latin typeface="Calibri" panose="020F0502020204030204" pitchFamily="34" charset="0"/>
                <a:ea typeface="Calibri" panose="020F0502020204030204" pitchFamily="34" charset="0"/>
                <a:cs typeface="Times New Roman" panose="02020603050405020304" pitchFamily="18" charset="0"/>
              </a:rPr>
              <a:t> vd.,2011; Horan, 2022; </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Havighurst</a:t>
            </a:r>
            <a:r>
              <a:rPr lang="tr-TR" sz="4400" dirty="0">
                <a:effectLst/>
                <a:latin typeface="Calibri" panose="020F0502020204030204" pitchFamily="34" charset="0"/>
                <a:ea typeface="Calibri" panose="020F0502020204030204" pitchFamily="34" charset="0"/>
                <a:cs typeface="Times New Roman" panose="02020603050405020304" pitchFamily="18" charset="0"/>
              </a:rPr>
              <a:t> ve </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Harley</a:t>
            </a:r>
            <a:r>
              <a:rPr lang="tr-TR" sz="4400" dirty="0">
                <a:effectLst/>
                <a:latin typeface="Calibri" panose="020F0502020204030204" pitchFamily="34" charset="0"/>
                <a:ea typeface="Calibri" panose="020F0502020204030204" pitchFamily="34" charset="0"/>
                <a:cs typeface="Times New Roman" panose="02020603050405020304" pitchFamily="18" charset="0"/>
              </a:rPr>
              <a:t>, 2007; </a:t>
            </a:r>
            <a:r>
              <a:rPr lang="tr-TR" sz="4400" dirty="0" err="1">
                <a:effectLst/>
                <a:latin typeface="Calibri" panose="020F0502020204030204" pitchFamily="34" charset="0"/>
                <a:ea typeface="Calibri" panose="020F0502020204030204" pitchFamily="34" charset="0"/>
                <a:cs typeface="Times New Roman" panose="02020603050405020304" pitchFamily="18" charset="0"/>
              </a:rPr>
              <a:t>Wang</a:t>
            </a:r>
            <a:r>
              <a:rPr lang="tr-TR" sz="4400" dirty="0">
                <a:effectLst/>
                <a:latin typeface="Calibri" panose="020F0502020204030204" pitchFamily="34" charset="0"/>
                <a:ea typeface="Calibri" panose="020F0502020204030204" pitchFamily="34" charset="0"/>
                <a:cs typeface="Times New Roman" panose="02020603050405020304" pitchFamily="18" charset="0"/>
              </a:rPr>
              <a:t> vd., 2019; TÜSİAD, 2019; OECD, 2019; 2021).</a:t>
            </a:r>
            <a:endParaRPr lang="tr-TR" dirty="0"/>
          </a:p>
          <a:p>
            <a:pPr algn="ctr"/>
            <a:endParaRPr lang="tr-TR" dirty="0"/>
          </a:p>
        </p:txBody>
      </p:sp>
    </p:spTree>
    <p:extLst>
      <p:ext uri="{BB962C8B-B14F-4D97-AF65-F5344CB8AC3E}">
        <p14:creationId xmlns:p14="http://schemas.microsoft.com/office/powerpoint/2010/main" val="3671307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Times New Roman"/>
              <a:buNone/>
            </a:pPr>
            <a:r>
              <a:rPr lang="tr-TR" sz="3600" b="1" dirty="0">
                <a:solidFill>
                  <a:srgbClr val="1F3864"/>
                </a:solidFill>
                <a:latin typeface="Times New Roman"/>
                <a:ea typeface="Times New Roman"/>
                <a:cs typeface="Times New Roman"/>
                <a:sym typeface="Times New Roman"/>
              </a:rPr>
              <a:t>Öğretmenler ve veliler, sosyal-duygusal gelişimi&amp; becerileri nasıl tanımlıyor?</a:t>
            </a:r>
            <a:endParaRPr sz="3600" b="1" dirty="0">
              <a:solidFill>
                <a:srgbClr val="1F3864"/>
              </a:solidFill>
              <a:latin typeface="Times New Roman"/>
              <a:ea typeface="Times New Roman"/>
              <a:cs typeface="Times New Roman"/>
              <a:sym typeface="Times New Roman"/>
            </a:endParaRPr>
          </a:p>
        </p:txBody>
      </p:sp>
      <p:pic>
        <p:nvPicPr>
          <p:cNvPr id="906" name="Google Shape;906;p106" descr="Blue Cape Vektör İllüstrasyon Sevimli Cesur Boy Karakter - Royalty-free Çocuk Vector Art"/>
          <p:cNvPicPr preferRelativeResize="0"/>
          <p:nvPr/>
        </p:nvPicPr>
        <p:blipFill rotWithShape="1">
          <a:blip r:embed="rId3">
            <a:alphaModFix/>
          </a:blip>
          <a:srcRect/>
          <a:stretch/>
        </p:blipFill>
        <p:spPr>
          <a:xfrm>
            <a:off x="1053342" y="1904729"/>
            <a:ext cx="1309394" cy="1821766"/>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07" name="Google Shape;907;p106" descr="Two Friends Stock Illustrations – 17,627 Two Friends Stock Illustrations,  Vectors &amp;amp; Clipart - Dreamstime"/>
          <p:cNvPicPr preferRelativeResize="0"/>
          <p:nvPr/>
        </p:nvPicPr>
        <p:blipFill rotWithShape="1">
          <a:blip r:embed="rId4">
            <a:alphaModFix/>
          </a:blip>
          <a:srcRect/>
          <a:stretch/>
        </p:blipFill>
        <p:spPr>
          <a:xfrm>
            <a:off x="2714399" y="4241551"/>
            <a:ext cx="1750326" cy="1750326"/>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08" name="Google Shape;908;p106" descr="922 Child Binoculars Illustrations &amp;amp; Clip Art - iStock"/>
          <p:cNvPicPr preferRelativeResize="0"/>
          <p:nvPr/>
        </p:nvPicPr>
        <p:blipFill rotWithShape="1">
          <a:blip r:embed="rId5">
            <a:alphaModFix/>
          </a:blip>
          <a:srcRect t="6382" r="8691"/>
          <a:stretch/>
        </p:blipFill>
        <p:spPr>
          <a:xfrm>
            <a:off x="4920994" y="1837266"/>
            <a:ext cx="1500945" cy="1538893"/>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09" name="Google Shape;909;p106" descr="Sympathy Kids High Res Stock Images | Shutterstock"/>
          <p:cNvPicPr preferRelativeResize="0"/>
          <p:nvPr/>
        </p:nvPicPr>
        <p:blipFill rotWithShape="1">
          <a:blip r:embed="rId6">
            <a:alphaModFix/>
          </a:blip>
          <a:srcRect l="3237" t="9619" r="7126" b="14889"/>
          <a:stretch/>
        </p:blipFill>
        <p:spPr>
          <a:xfrm>
            <a:off x="8303840" y="1890107"/>
            <a:ext cx="1861175" cy="1406740"/>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10" name="Google Shape;910;p106" descr="312 Children Sitting School Desk Drawings Illustrations &amp;amp; Clip Art - iStock"/>
          <p:cNvPicPr preferRelativeResize="0"/>
          <p:nvPr/>
        </p:nvPicPr>
        <p:blipFill rotWithShape="1">
          <a:blip r:embed="rId7">
            <a:alphaModFix/>
          </a:blip>
          <a:srcRect l="13613" t="17072" r="12129" b="17935"/>
          <a:stretch/>
        </p:blipFill>
        <p:spPr>
          <a:xfrm>
            <a:off x="9517335" y="4359615"/>
            <a:ext cx="1836465" cy="1607369"/>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11" name="Google Shape;911;p106" descr="metin içeren bir resim&#10;&#10;Açıklama otomatik olarak oluşturuldu"/>
          <p:cNvPicPr preferRelativeResize="0"/>
          <p:nvPr/>
        </p:nvPicPr>
        <p:blipFill rotWithShape="1">
          <a:blip r:embed="rId8">
            <a:alphaModFix/>
          </a:blip>
          <a:srcRect l="7613" t="6068" r="11082" b="14666"/>
          <a:stretch/>
        </p:blipFill>
        <p:spPr>
          <a:xfrm>
            <a:off x="6421939" y="4384508"/>
            <a:ext cx="1526602" cy="1607369"/>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912" name="Google Shape;912;p106"/>
          <p:cNvSpPr txBox="1"/>
          <p:nvPr/>
        </p:nvSpPr>
        <p:spPr>
          <a:xfrm>
            <a:off x="1150137" y="3828934"/>
            <a:ext cx="137207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Öz güven</a:t>
            </a:r>
            <a:endParaRPr/>
          </a:p>
        </p:txBody>
      </p:sp>
      <p:sp>
        <p:nvSpPr>
          <p:cNvPr id="913" name="Google Shape;913;p106"/>
          <p:cNvSpPr txBox="1"/>
          <p:nvPr/>
        </p:nvSpPr>
        <p:spPr>
          <a:xfrm>
            <a:off x="5228477" y="3541829"/>
            <a:ext cx="11934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Merak</a:t>
            </a:r>
            <a:endParaRPr/>
          </a:p>
        </p:txBody>
      </p:sp>
      <p:sp>
        <p:nvSpPr>
          <p:cNvPr id="914" name="Google Shape;914;p106"/>
          <p:cNvSpPr txBox="1"/>
          <p:nvPr/>
        </p:nvSpPr>
        <p:spPr>
          <a:xfrm>
            <a:off x="8800507" y="3459602"/>
            <a:ext cx="10591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Empati</a:t>
            </a:r>
            <a:endParaRPr/>
          </a:p>
        </p:txBody>
      </p:sp>
      <p:sp>
        <p:nvSpPr>
          <p:cNvPr id="915" name="Google Shape;915;p106"/>
          <p:cNvSpPr txBox="1"/>
          <p:nvPr/>
        </p:nvSpPr>
        <p:spPr>
          <a:xfrm>
            <a:off x="2522216" y="6277776"/>
            <a:ext cx="213469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Sosyallik/Girişkenlik</a:t>
            </a:r>
            <a:endParaRPr/>
          </a:p>
        </p:txBody>
      </p:sp>
      <p:sp>
        <p:nvSpPr>
          <p:cNvPr id="916" name="Google Shape;916;p106"/>
          <p:cNvSpPr txBox="1"/>
          <p:nvPr/>
        </p:nvSpPr>
        <p:spPr>
          <a:xfrm>
            <a:off x="6278727" y="6277776"/>
            <a:ext cx="201529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Güven/İnanma</a:t>
            </a:r>
            <a:endParaRPr/>
          </a:p>
        </p:txBody>
      </p:sp>
      <p:sp>
        <p:nvSpPr>
          <p:cNvPr id="917" name="Google Shape;917;p106"/>
          <p:cNvSpPr txBox="1"/>
          <p:nvPr/>
        </p:nvSpPr>
        <p:spPr>
          <a:xfrm>
            <a:off x="9306769" y="6123543"/>
            <a:ext cx="2487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Yıkıcı Olmayan Davranış</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2"/>
                                        </p:tgtEl>
                                        <p:attrNameLst>
                                          <p:attrName>style.visibility</p:attrName>
                                        </p:attrNameLst>
                                      </p:cBhvr>
                                      <p:to>
                                        <p:strVal val="visible"/>
                                      </p:to>
                                    </p:set>
                                    <p:animEffect transition="in" filter="barn(inVertical)">
                                      <p:cBhvr>
                                        <p:cTn id="7" dur="500"/>
                                        <p:tgtEl>
                                          <p:spTgt spid="912"/>
                                        </p:tgtEl>
                                      </p:cBhvr>
                                    </p:animEffect>
                                  </p:childTnLst>
                                </p:cTn>
                              </p:par>
                              <p:par>
                                <p:cTn id="8" presetID="16" presetClass="entr" presetSubtype="21" fill="hold" nodeType="withEffect">
                                  <p:stCondLst>
                                    <p:cond delay="0"/>
                                  </p:stCondLst>
                                  <p:childTnLst>
                                    <p:set>
                                      <p:cBhvr>
                                        <p:cTn id="9" dur="1" fill="hold">
                                          <p:stCondLst>
                                            <p:cond delay="0"/>
                                          </p:stCondLst>
                                        </p:cTn>
                                        <p:tgtEl>
                                          <p:spTgt spid="906"/>
                                        </p:tgtEl>
                                        <p:attrNameLst>
                                          <p:attrName>style.visibility</p:attrName>
                                        </p:attrNameLst>
                                      </p:cBhvr>
                                      <p:to>
                                        <p:strVal val="visible"/>
                                      </p:to>
                                    </p:set>
                                    <p:animEffect transition="in" filter="barn(inVertical)">
                                      <p:cBhvr>
                                        <p:cTn id="10" dur="500"/>
                                        <p:tgtEl>
                                          <p:spTgt spid="906"/>
                                        </p:tgtEl>
                                      </p:cBhvr>
                                    </p:animEffect>
                                  </p:childTnLst>
                                </p:cTn>
                              </p:par>
                              <p:par>
                                <p:cTn id="11" presetID="16" presetClass="entr" presetSubtype="21" fill="hold" nodeType="withEffect">
                                  <p:stCondLst>
                                    <p:cond delay="0"/>
                                  </p:stCondLst>
                                  <p:childTnLst>
                                    <p:set>
                                      <p:cBhvr>
                                        <p:cTn id="12" dur="1" fill="hold">
                                          <p:stCondLst>
                                            <p:cond delay="0"/>
                                          </p:stCondLst>
                                        </p:cTn>
                                        <p:tgtEl>
                                          <p:spTgt spid="908"/>
                                        </p:tgtEl>
                                        <p:attrNameLst>
                                          <p:attrName>style.visibility</p:attrName>
                                        </p:attrNameLst>
                                      </p:cBhvr>
                                      <p:to>
                                        <p:strVal val="visible"/>
                                      </p:to>
                                    </p:set>
                                    <p:animEffect transition="in" filter="barn(inVertical)">
                                      <p:cBhvr>
                                        <p:cTn id="13" dur="500"/>
                                        <p:tgtEl>
                                          <p:spTgt spid="90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13"/>
                                        </p:tgtEl>
                                        <p:attrNameLst>
                                          <p:attrName>style.visibility</p:attrName>
                                        </p:attrNameLst>
                                      </p:cBhvr>
                                      <p:to>
                                        <p:strVal val="visible"/>
                                      </p:to>
                                    </p:set>
                                    <p:animEffect transition="in" filter="barn(inVertical)">
                                      <p:cBhvr>
                                        <p:cTn id="16" dur="500"/>
                                        <p:tgtEl>
                                          <p:spTgt spid="913"/>
                                        </p:tgtEl>
                                      </p:cBhvr>
                                    </p:animEffect>
                                  </p:childTnLst>
                                </p:cTn>
                              </p:par>
                              <p:par>
                                <p:cTn id="17" presetID="16" presetClass="entr" presetSubtype="21" fill="hold" nodeType="withEffect">
                                  <p:stCondLst>
                                    <p:cond delay="0"/>
                                  </p:stCondLst>
                                  <p:childTnLst>
                                    <p:set>
                                      <p:cBhvr>
                                        <p:cTn id="18" dur="1" fill="hold">
                                          <p:stCondLst>
                                            <p:cond delay="0"/>
                                          </p:stCondLst>
                                        </p:cTn>
                                        <p:tgtEl>
                                          <p:spTgt spid="909"/>
                                        </p:tgtEl>
                                        <p:attrNameLst>
                                          <p:attrName>style.visibility</p:attrName>
                                        </p:attrNameLst>
                                      </p:cBhvr>
                                      <p:to>
                                        <p:strVal val="visible"/>
                                      </p:to>
                                    </p:set>
                                    <p:animEffect transition="in" filter="barn(inVertical)">
                                      <p:cBhvr>
                                        <p:cTn id="19" dur="500"/>
                                        <p:tgtEl>
                                          <p:spTgt spid="90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4"/>
                                        </p:tgtEl>
                                        <p:attrNameLst>
                                          <p:attrName>style.visibility</p:attrName>
                                        </p:attrNameLst>
                                      </p:cBhvr>
                                      <p:to>
                                        <p:strVal val="visible"/>
                                      </p:to>
                                    </p:set>
                                    <p:animEffect transition="in" filter="barn(inVertical)">
                                      <p:cBhvr>
                                        <p:cTn id="22" dur="500"/>
                                        <p:tgtEl>
                                          <p:spTgt spid="914"/>
                                        </p:tgtEl>
                                      </p:cBhvr>
                                    </p:animEffect>
                                  </p:childTnLst>
                                </p:cTn>
                              </p:par>
                              <p:par>
                                <p:cTn id="23" presetID="16" presetClass="entr" presetSubtype="21" fill="hold" nodeType="withEffect">
                                  <p:stCondLst>
                                    <p:cond delay="0"/>
                                  </p:stCondLst>
                                  <p:childTnLst>
                                    <p:set>
                                      <p:cBhvr>
                                        <p:cTn id="24" dur="1" fill="hold">
                                          <p:stCondLst>
                                            <p:cond delay="0"/>
                                          </p:stCondLst>
                                        </p:cTn>
                                        <p:tgtEl>
                                          <p:spTgt spid="907"/>
                                        </p:tgtEl>
                                        <p:attrNameLst>
                                          <p:attrName>style.visibility</p:attrName>
                                        </p:attrNameLst>
                                      </p:cBhvr>
                                      <p:to>
                                        <p:strVal val="visible"/>
                                      </p:to>
                                    </p:set>
                                    <p:animEffect transition="in" filter="barn(inVertical)">
                                      <p:cBhvr>
                                        <p:cTn id="25" dur="500"/>
                                        <p:tgtEl>
                                          <p:spTgt spid="90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15"/>
                                        </p:tgtEl>
                                        <p:attrNameLst>
                                          <p:attrName>style.visibility</p:attrName>
                                        </p:attrNameLst>
                                      </p:cBhvr>
                                      <p:to>
                                        <p:strVal val="visible"/>
                                      </p:to>
                                    </p:set>
                                    <p:animEffect transition="in" filter="barn(inVertical)">
                                      <p:cBhvr>
                                        <p:cTn id="28" dur="500"/>
                                        <p:tgtEl>
                                          <p:spTgt spid="915"/>
                                        </p:tgtEl>
                                      </p:cBhvr>
                                    </p:animEffect>
                                  </p:childTnLst>
                                </p:cTn>
                              </p:par>
                              <p:par>
                                <p:cTn id="29" presetID="16" presetClass="entr" presetSubtype="21" fill="hold" nodeType="withEffect">
                                  <p:stCondLst>
                                    <p:cond delay="0"/>
                                  </p:stCondLst>
                                  <p:childTnLst>
                                    <p:set>
                                      <p:cBhvr>
                                        <p:cTn id="30" dur="1" fill="hold">
                                          <p:stCondLst>
                                            <p:cond delay="0"/>
                                          </p:stCondLst>
                                        </p:cTn>
                                        <p:tgtEl>
                                          <p:spTgt spid="911"/>
                                        </p:tgtEl>
                                        <p:attrNameLst>
                                          <p:attrName>style.visibility</p:attrName>
                                        </p:attrNameLst>
                                      </p:cBhvr>
                                      <p:to>
                                        <p:strVal val="visible"/>
                                      </p:to>
                                    </p:set>
                                    <p:animEffect transition="in" filter="barn(inVertical)">
                                      <p:cBhvr>
                                        <p:cTn id="31" dur="500"/>
                                        <p:tgtEl>
                                          <p:spTgt spid="9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16"/>
                                        </p:tgtEl>
                                        <p:attrNameLst>
                                          <p:attrName>style.visibility</p:attrName>
                                        </p:attrNameLst>
                                      </p:cBhvr>
                                      <p:to>
                                        <p:strVal val="visible"/>
                                      </p:to>
                                    </p:set>
                                    <p:animEffect transition="in" filter="barn(inVertical)">
                                      <p:cBhvr>
                                        <p:cTn id="34" dur="500"/>
                                        <p:tgtEl>
                                          <p:spTgt spid="916"/>
                                        </p:tgtEl>
                                      </p:cBhvr>
                                    </p:animEffect>
                                  </p:childTnLst>
                                </p:cTn>
                              </p:par>
                              <p:par>
                                <p:cTn id="35" presetID="16" presetClass="entr" presetSubtype="21" fill="hold" nodeType="withEffect">
                                  <p:stCondLst>
                                    <p:cond delay="0"/>
                                  </p:stCondLst>
                                  <p:childTnLst>
                                    <p:set>
                                      <p:cBhvr>
                                        <p:cTn id="36" dur="1" fill="hold">
                                          <p:stCondLst>
                                            <p:cond delay="0"/>
                                          </p:stCondLst>
                                        </p:cTn>
                                        <p:tgtEl>
                                          <p:spTgt spid="910"/>
                                        </p:tgtEl>
                                        <p:attrNameLst>
                                          <p:attrName>style.visibility</p:attrName>
                                        </p:attrNameLst>
                                      </p:cBhvr>
                                      <p:to>
                                        <p:strVal val="visible"/>
                                      </p:to>
                                    </p:set>
                                    <p:animEffect transition="in" filter="barn(inVertical)">
                                      <p:cBhvr>
                                        <p:cTn id="37" dur="500"/>
                                        <p:tgtEl>
                                          <p:spTgt spid="91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17"/>
                                        </p:tgtEl>
                                        <p:attrNameLst>
                                          <p:attrName>style.visibility</p:attrName>
                                        </p:attrNameLst>
                                      </p:cBhvr>
                                      <p:to>
                                        <p:strVal val="visible"/>
                                      </p:to>
                                    </p:set>
                                    <p:animEffect transition="in" filter="barn(inVertical)">
                                      <p:cBhvr>
                                        <p:cTn id="40" dur="500"/>
                                        <p:tgtEl>
                                          <p:spTgt spid="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 grpId="0"/>
      <p:bldP spid="913" grpId="0"/>
      <p:bldP spid="914" grpId="0"/>
      <p:bldP spid="915" grpId="0"/>
      <p:bldP spid="916" grpId="0"/>
      <p:bldP spid="917"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927"/>
        <p:cNvGrpSpPr/>
        <p:nvPr/>
      </p:nvGrpSpPr>
      <p:grpSpPr>
        <a:xfrm>
          <a:off x="0" y="0"/>
          <a:ext cx="0" cy="0"/>
          <a:chOff x="0" y="0"/>
          <a:chExt cx="0" cy="0"/>
        </a:xfrm>
      </p:grpSpPr>
      <p:sp>
        <p:nvSpPr>
          <p:cNvPr id="928" name="Google Shape;928;p108"/>
          <p:cNvSpPr txBox="1">
            <a:spLocks noGrp="1"/>
          </p:cNvSpPr>
          <p:nvPr>
            <p:ph type="title"/>
          </p:nvPr>
        </p:nvSpPr>
        <p:spPr>
          <a:xfrm>
            <a:off x="715617" y="365125"/>
            <a:ext cx="1096056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4000"/>
              <a:buFont typeface="Times New Roman"/>
              <a:buNone/>
            </a:pPr>
            <a:r>
              <a:rPr lang="tr-TR" sz="4000" b="1" dirty="0">
                <a:solidFill>
                  <a:srgbClr val="1F3864"/>
                </a:solidFill>
                <a:latin typeface="Times New Roman"/>
                <a:ea typeface="Times New Roman"/>
                <a:cs typeface="Times New Roman"/>
                <a:sym typeface="Times New Roman"/>
              </a:rPr>
              <a:t>Sosyal-duygusal gelişim bilişsel gelişimi destekler.</a:t>
            </a:r>
            <a:endParaRPr sz="4000" dirty="0">
              <a:solidFill>
                <a:srgbClr val="1F3864"/>
              </a:solidFill>
              <a:latin typeface="Times New Roman"/>
              <a:ea typeface="Times New Roman"/>
              <a:cs typeface="Times New Roman"/>
              <a:sym typeface="Times New Roman"/>
            </a:endParaRPr>
          </a:p>
        </p:txBody>
      </p:sp>
      <p:pic>
        <p:nvPicPr>
          <p:cNvPr id="929" name="Google Shape;929;p108" descr="oyuncak, vektör grafikler içeren bir resim&#10;&#10;Açıklama otomatik olarak oluşturuldu"/>
          <p:cNvPicPr preferRelativeResize="0">
            <a:picLocks noGrp="1"/>
          </p:cNvPicPr>
          <p:nvPr>
            <p:ph type="body" idx="1"/>
          </p:nvPr>
        </p:nvPicPr>
        <p:blipFill rotWithShape="1">
          <a:blip r:embed="rId3">
            <a:alphaModFix/>
          </a:blip>
          <a:srcRect b="8484"/>
          <a:stretch/>
        </p:blipFill>
        <p:spPr>
          <a:xfrm>
            <a:off x="1064366" y="4052130"/>
            <a:ext cx="2476500" cy="2440745"/>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30" name="Google Shape;930;p108" descr="oyuncak içeren bir resim&#10;&#10;Açıklama otomatik olarak oluşturuldu"/>
          <p:cNvPicPr preferRelativeResize="0"/>
          <p:nvPr/>
        </p:nvPicPr>
        <p:blipFill rotWithShape="1">
          <a:blip r:embed="rId4">
            <a:alphaModFix/>
          </a:blip>
          <a:srcRect b="11022"/>
          <a:stretch/>
        </p:blipFill>
        <p:spPr>
          <a:xfrm>
            <a:off x="4495108" y="4186641"/>
            <a:ext cx="3201784" cy="2171722"/>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31" name="Google Shape;931;p108"/>
          <p:cNvPicPr preferRelativeResize="0"/>
          <p:nvPr/>
        </p:nvPicPr>
        <p:blipFill rotWithShape="1">
          <a:blip r:embed="rId5">
            <a:alphaModFix/>
          </a:blip>
          <a:srcRect/>
          <a:stretch/>
        </p:blipFill>
        <p:spPr>
          <a:xfrm>
            <a:off x="8492189" y="3917618"/>
            <a:ext cx="2440745" cy="2440745"/>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grpSp>
        <p:nvGrpSpPr>
          <p:cNvPr id="932" name="Google Shape;932;p108"/>
          <p:cNvGrpSpPr/>
          <p:nvPr/>
        </p:nvGrpSpPr>
        <p:grpSpPr>
          <a:xfrm>
            <a:off x="718828" y="2021714"/>
            <a:ext cx="10954144" cy="1564877"/>
            <a:chOff x="3211" y="331026"/>
            <a:chExt cx="10954144" cy="1564877"/>
          </a:xfrm>
        </p:grpSpPr>
        <p:sp>
          <p:nvSpPr>
            <p:cNvPr id="933" name="Google Shape;933;p108"/>
            <p:cNvSpPr/>
            <p:nvPr/>
          </p:nvSpPr>
          <p:spPr>
            <a:xfrm>
              <a:off x="3211" y="331026"/>
              <a:ext cx="3912194" cy="1564877"/>
            </a:xfrm>
            <a:prstGeom prst="chevron">
              <a:avLst>
                <a:gd name="adj" fmla="val 50000"/>
              </a:avLst>
            </a:prstGeom>
            <a:solidFill>
              <a:srgbClr val="3A66B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8"/>
            <p:cNvSpPr txBox="1"/>
            <p:nvPr/>
          </p:nvSpPr>
          <p:spPr>
            <a:xfrm>
              <a:off x="785650" y="331026"/>
              <a:ext cx="2347317" cy="1564877"/>
            </a:xfrm>
            <a:prstGeom prst="rect">
              <a:avLst/>
            </a:prstGeom>
            <a:noFill/>
            <a:ln>
              <a:noFill/>
            </a:ln>
          </p:spPr>
          <p:txBody>
            <a:bodyPr spcFirstLastPara="1" wrap="square" lIns="140000" tIns="46650" rIns="46650" bIns="46650" anchor="ctr" anchorCtr="0">
              <a:noAutofit/>
            </a:bodyPr>
            <a:lstStyle/>
            <a:p>
              <a:pPr marL="0" marR="0" lvl="0" indent="0" algn="ctr" rtl="0">
                <a:lnSpc>
                  <a:spcPct val="90000"/>
                </a:lnSpc>
                <a:spcBef>
                  <a:spcPts val="0"/>
                </a:spcBef>
                <a:spcAft>
                  <a:spcPts val="0"/>
                </a:spcAft>
                <a:buNone/>
              </a:pPr>
              <a:r>
                <a:rPr lang="tr-TR" sz="3500">
                  <a:solidFill>
                    <a:schemeClr val="lt1"/>
                  </a:solidFill>
                  <a:latin typeface="Calibri"/>
                  <a:ea typeface="Calibri"/>
                  <a:cs typeface="Calibri"/>
                  <a:sym typeface="Calibri"/>
                </a:rPr>
                <a:t>Görevlerde ısrar etme</a:t>
              </a:r>
              <a:endParaRPr/>
            </a:p>
          </p:txBody>
        </p:sp>
        <p:sp>
          <p:nvSpPr>
            <p:cNvPr id="935" name="Google Shape;935;p108"/>
            <p:cNvSpPr/>
            <p:nvPr/>
          </p:nvSpPr>
          <p:spPr>
            <a:xfrm>
              <a:off x="3524186" y="331026"/>
              <a:ext cx="3912194" cy="1564877"/>
            </a:xfrm>
            <a:prstGeom prst="chevron">
              <a:avLst>
                <a:gd name="adj" fmla="val 50000"/>
              </a:avLst>
            </a:prstGeom>
            <a:solidFill>
              <a:srgbClr val="6786C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8"/>
            <p:cNvSpPr txBox="1"/>
            <p:nvPr/>
          </p:nvSpPr>
          <p:spPr>
            <a:xfrm>
              <a:off x="4306625" y="331026"/>
              <a:ext cx="2347317" cy="1564877"/>
            </a:xfrm>
            <a:prstGeom prst="rect">
              <a:avLst/>
            </a:prstGeom>
            <a:noFill/>
            <a:ln>
              <a:noFill/>
            </a:ln>
          </p:spPr>
          <p:txBody>
            <a:bodyPr spcFirstLastPara="1" wrap="square" lIns="140000" tIns="46650" rIns="46650" bIns="46650" anchor="ctr" anchorCtr="0">
              <a:noAutofit/>
            </a:bodyPr>
            <a:lstStyle/>
            <a:p>
              <a:pPr marL="0" marR="0" lvl="0" indent="0" algn="ctr" rtl="0">
                <a:lnSpc>
                  <a:spcPct val="90000"/>
                </a:lnSpc>
                <a:spcBef>
                  <a:spcPts val="0"/>
                </a:spcBef>
                <a:spcAft>
                  <a:spcPts val="0"/>
                </a:spcAft>
                <a:buNone/>
              </a:pPr>
              <a:r>
                <a:rPr lang="tr-TR" sz="3500">
                  <a:solidFill>
                    <a:schemeClr val="lt1"/>
                  </a:solidFill>
                  <a:latin typeface="Calibri"/>
                  <a:ea typeface="Calibri"/>
                  <a:cs typeface="Calibri"/>
                  <a:sym typeface="Calibri"/>
                </a:rPr>
                <a:t>Yeni yaklaşımlar deneme</a:t>
              </a:r>
              <a:endParaRPr/>
            </a:p>
          </p:txBody>
        </p:sp>
        <p:sp>
          <p:nvSpPr>
            <p:cNvPr id="937" name="Google Shape;937;p108"/>
            <p:cNvSpPr/>
            <p:nvPr/>
          </p:nvSpPr>
          <p:spPr>
            <a:xfrm>
              <a:off x="7045161" y="331026"/>
              <a:ext cx="3912194" cy="1564877"/>
            </a:xfrm>
            <a:prstGeom prst="chevron">
              <a:avLst>
                <a:gd name="adj" fmla="val 50000"/>
              </a:avLst>
            </a:prstGeom>
            <a:solidFill>
              <a:srgbClr val="9BABD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8"/>
            <p:cNvSpPr txBox="1"/>
            <p:nvPr/>
          </p:nvSpPr>
          <p:spPr>
            <a:xfrm>
              <a:off x="7827600" y="331026"/>
              <a:ext cx="2347317" cy="1564877"/>
            </a:xfrm>
            <a:prstGeom prst="rect">
              <a:avLst/>
            </a:prstGeom>
            <a:noFill/>
            <a:ln>
              <a:noFill/>
            </a:ln>
          </p:spPr>
          <p:txBody>
            <a:bodyPr spcFirstLastPara="1" wrap="square" lIns="140000" tIns="46650" rIns="46650" bIns="46650" anchor="ctr" anchorCtr="0">
              <a:noAutofit/>
            </a:bodyPr>
            <a:lstStyle/>
            <a:p>
              <a:pPr marL="0" marR="0" lvl="0" indent="0" algn="ctr" rtl="0">
                <a:lnSpc>
                  <a:spcPct val="90000"/>
                </a:lnSpc>
                <a:spcBef>
                  <a:spcPts val="0"/>
                </a:spcBef>
                <a:spcAft>
                  <a:spcPts val="0"/>
                </a:spcAft>
                <a:buNone/>
              </a:pPr>
              <a:r>
                <a:rPr lang="tr-TR" sz="3500" dirty="0">
                  <a:solidFill>
                    <a:schemeClr val="lt1"/>
                  </a:solidFill>
                  <a:latin typeface="Calibri"/>
                  <a:ea typeface="Calibri"/>
                  <a:cs typeface="Calibri"/>
                  <a:sym typeface="Calibri"/>
                </a:rPr>
                <a:t>Sorunlarla başa çıkma</a:t>
              </a:r>
              <a:endParaRPr dirty="0"/>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5B566D5-7FD9-B54D-AB74-C2FC59F47EAC}"/>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E1A70B49-5E0E-F7A7-0D7C-BBEE1EA5EAA0}"/>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F3338FF3-4D36-94E4-FF76-A95AD79CAA92}"/>
              </a:ext>
            </a:extLst>
          </p:cNvPr>
          <p:cNvPicPr>
            <a:picLocks noChangeAspect="1"/>
          </p:cNvPicPr>
          <p:nvPr/>
        </p:nvPicPr>
        <p:blipFill>
          <a:blip r:embed="rId3"/>
          <a:stretch>
            <a:fillRect/>
          </a:stretch>
        </p:blipFill>
        <p:spPr>
          <a:xfrm>
            <a:off x="2194560" y="0"/>
            <a:ext cx="7449342" cy="6715790"/>
          </a:xfrm>
          <a:prstGeom prst="rect">
            <a:avLst/>
          </a:prstGeom>
        </p:spPr>
      </p:pic>
    </p:spTree>
    <p:extLst>
      <p:ext uri="{BB962C8B-B14F-4D97-AF65-F5344CB8AC3E}">
        <p14:creationId xmlns:p14="http://schemas.microsoft.com/office/powerpoint/2010/main" val="884377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7"/>
          <p:cNvSpPr>
            <a:spLocks noGrp="1"/>
          </p:cNvSpPr>
          <p:nvPr>
            <p:ph type="title"/>
          </p:nvPr>
        </p:nvSpPr>
        <p:spPr>
          <a:xfrm>
            <a:off x="838200" y="-226130"/>
            <a:ext cx="10515600" cy="1325563"/>
          </a:xfrm>
        </p:spPr>
        <p:txBody>
          <a:bodyPr>
            <a:normAutofit fontScale="90000"/>
          </a:bodyPr>
          <a:lstStyle/>
          <a:p>
            <a:br>
              <a:rPr lang="tr-TR" dirty="0"/>
            </a:br>
            <a:br>
              <a:rPr lang="tr-TR" dirty="0"/>
            </a:br>
            <a:br>
              <a:rPr lang="tr-TR" dirty="0"/>
            </a:br>
            <a:r>
              <a:rPr lang="tr-TR" b="1" u="sng" dirty="0"/>
              <a:t>İÇİNDEKİLER</a:t>
            </a:r>
            <a:br>
              <a:rPr lang="tr-TR" dirty="0"/>
            </a:br>
            <a:br>
              <a:rPr lang="tr-TR" dirty="0"/>
            </a:br>
            <a:endParaRPr lang="tr-TR" sz="2700" dirty="0">
              <a:solidFill>
                <a:srgbClr val="FF0000"/>
              </a:solidFill>
              <a:latin typeface="+mn-lt"/>
            </a:endParaRPr>
          </a:p>
        </p:txBody>
      </p:sp>
      <p:sp>
        <p:nvSpPr>
          <p:cNvPr id="2" name="İçerik Yer Tutucusu 1">
            <a:extLst>
              <a:ext uri="{FF2B5EF4-FFF2-40B4-BE49-F238E27FC236}">
                <a16:creationId xmlns:a16="http://schemas.microsoft.com/office/drawing/2014/main" id="{33D9DD78-96E5-40CC-84E8-D93240527F7C}"/>
              </a:ext>
            </a:extLst>
          </p:cNvPr>
          <p:cNvSpPr>
            <a:spLocks noGrp="1"/>
          </p:cNvSpPr>
          <p:nvPr>
            <p:ph idx="1"/>
          </p:nvPr>
        </p:nvSpPr>
        <p:spPr>
          <a:xfrm>
            <a:off x="838200" y="1299147"/>
            <a:ext cx="10515600" cy="5266039"/>
          </a:xfrm>
        </p:spPr>
        <p:txBody>
          <a:bodyPr>
            <a:noAutofit/>
          </a:bodyPr>
          <a:lstStyle/>
          <a:p>
            <a:pPr marL="0" indent="0">
              <a:buNone/>
            </a:pPr>
            <a:r>
              <a:rPr lang="tr-TR" sz="1400" dirty="0">
                <a:latin typeface="+mn-lt"/>
              </a:rPr>
              <a:t>Sosyal Duygusal Beceri Gelişimi</a:t>
            </a:r>
            <a:r>
              <a:rPr lang="tr-TR" sz="1400" dirty="0">
                <a:solidFill>
                  <a:srgbClr val="FF0000"/>
                </a:solidFill>
                <a:latin typeface="+mn-lt"/>
              </a:rPr>
              <a:t> </a:t>
            </a:r>
            <a:br>
              <a:rPr lang="tr-TR" sz="1400" dirty="0">
                <a:solidFill>
                  <a:srgbClr val="FF0000"/>
                </a:solidFill>
                <a:latin typeface="+mn-lt"/>
              </a:rPr>
            </a:br>
            <a:endParaRPr lang="tr-TR" sz="1400" dirty="0">
              <a:solidFill>
                <a:srgbClr val="FF0000"/>
              </a:solidFill>
              <a:latin typeface="+mn-lt"/>
            </a:endParaRPr>
          </a:p>
          <a:p>
            <a:pPr marL="0" indent="0">
              <a:buNone/>
            </a:pPr>
            <a:r>
              <a:rPr lang="tr-TR" sz="1400" b="0" i="0" dirty="0">
                <a:effectLst/>
                <a:latin typeface="+mn-lt"/>
              </a:rPr>
              <a:t>Sosyal Duygusal Beceriler (azim, merak, sabır, güven, empati) </a:t>
            </a:r>
          </a:p>
          <a:p>
            <a:pPr>
              <a:buFontTx/>
              <a:buChar char="-"/>
            </a:pPr>
            <a:r>
              <a:rPr lang="tr-TR" sz="1400" dirty="0">
                <a:latin typeface="+mn-lt"/>
              </a:rPr>
              <a:t>Sosyal duygusal gelişim özellikleri</a:t>
            </a:r>
          </a:p>
          <a:p>
            <a:pPr>
              <a:buFontTx/>
              <a:buChar char="-"/>
            </a:pPr>
            <a:r>
              <a:rPr lang="tr-TR" sz="1400" dirty="0">
                <a:latin typeface="+mn-lt"/>
              </a:rPr>
              <a:t>Sosyal duygusal becerilerin önemi</a:t>
            </a:r>
          </a:p>
          <a:p>
            <a:r>
              <a:rPr lang="tr-TR" sz="1400" b="0" i="0" dirty="0">
                <a:effectLst/>
                <a:latin typeface="+mn-lt"/>
              </a:rPr>
              <a:t>Yaşlara Göre Sosyal Duygusal Beceri Özellikleri </a:t>
            </a:r>
          </a:p>
          <a:p>
            <a:pPr marL="0" indent="0">
              <a:buNone/>
            </a:pPr>
            <a:r>
              <a:rPr lang="tr-TR" sz="1400" dirty="0">
                <a:latin typeface="+mn-lt"/>
              </a:rPr>
              <a:t>- Yaşam boyu sosyal duygusal beceri gelişimi</a:t>
            </a:r>
          </a:p>
          <a:p>
            <a:pPr marL="0" indent="0">
              <a:buNone/>
            </a:pPr>
            <a:r>
              <a:rPr lang="tr-TR" sz="1400" dirty="0">
                <a:latin typeface="+mn-lt"/>
              </a:rPr>
              <a:t>- Bebeklik, erken çocukluk, orta çocukluk, ergenlik ve yetişkinlikte sosyal duygusal beceriler</a:t>
            </a:r>
            <a:endParaRPr lang="tr-TR" sz="1400" b="0" i="0" dirty="0">
              <a:effectLst/>
              <a:latin typeface="+mn-lt"/>
            </a:endParaRPr>
          </a:p>
          <a:p>
            <a:r>
              <a:rPr lang="tr-TR" sz="1400" b="0" i="0" dirty="0">
                <a:effectLst/>
                <a:latin typeface="+mn-lt"/>
              </a:rPr>
              <a:t>Sosyal Duygusal Beceri Gelişimini Etkileyen Faktörler </a:t>
            </a:r>
          </a:p>
          <a:p>
            <a:pPr>
              <a:buFontTx/>
              <a:buChar char="-"/>
            </a:pPr>
            <a:r>
              <a:rPr lang="tr-TR" sz="1400" b="0" i="0" dirty="0">
                <a:effectLst/>
                <a:latin typeface="+mn-lt"/>
              </a:rPr>
              <a:t>Aile, okul, akran ilişkileri, t</a:t>
            </a:r>
            <a:r>
              <a:rPr lang="tr-TR" sz="1400" dirty="0">
                <a:latin typeface="+mn-lt"/>
              </a:rPr>
              <a:t>oplum, kültür</a:t>
            </a:r>
          </a:p>
          <a:p>
            <a:pPr>
              <a:buFontTx/>
              <a:buChar char="-"/>
            </a:pPr>
            <a:r>
              <a:rPr lang="tr-TR" sz="1400" dirty="0">
                <a:latin typeface="+mn-lt"/>
              </a:rPr>
              <a:t>C</a:t>
            </a:r>
            <a:r>
              <a:rPr lang="tr-TR" sz="1400" b="0" i="0" dirty="0">
                <a:effectLst/>
                <a:latin typeface="+mn-lt"/>
              </a:rPr>
              <a:t>insiyet, sosyo ekonomik düzey, bireysel farklılıklar</a:t>
            </a:r>
          </a:p>
          <a:p>
            <a:r>
              <a:rPr lang="tr-TR" sz="1400" b="0" i="0" dirty="0">
                <a:effectLst/>
                <a:latin typeface="+mn-lt"/>
              </a:rPr>
              <a:t>Sosyal Duygusal Beceri Gelişimini Destekleyici Unsurlar</a:t>
            </a:r>
          </a:p>
          <a:p>
            <a:pPr marL="0" indent="0">
              <a:buNone/>
            </a:pPr>
            <a:r>
              <a:rPr lang="tr-TR" sz="1400" dirty="0">
                <a:latin typeface="+mn-lt"/>
              </a:rPr>
              <a:t>   -  Aynalama, duygu sosyalleştirme, duygu koçluğu</a:t>
            </a:r>
          </a:p>
          <a:p>
            <a:pPr marL="0" indent="0">
              <a:buNone/>
            </a:pPr>
            <a:r>
              <a:rPr lang="tr-TR" sz="1400" b="0" i="0" dirty="0">
                <a:effectLst/>
                <a:latin typeface="+mn-lt"/>
              </a:rPr>
              <a:t>   -  Sosyal duygusal öğrenme stratejileri</a:t>
            </a:r>
          </a:p>
          <a:p>
            <a:pPr marL="0" indent="0">
              <a:buNone/>
            </a:pPr>
            <a:r>
              <a:rPr lang="tr-TR" sz="1400" dirty="0">
                <a:latin typeface="+mn-lt"/>
              </a:rPr>
              <a:t>   -  Erken müdahale ve önleme</a:t>
            </a:r>
          </a:p>
          <a:p>
            <a:pPr marL="0" indent="0">
              <a:buNone/>
            </a:pPr>
            <a:r>
              <a:rPr lang="tr-TR" sz="1400" dirty="0">
                <a:latin typeface="+mn-lt"/>
              </a:rPr>
              <a:t>   -  Nefes ve gevşeme egzersizleri, çocuk edebiyatı, oyun ve etkinlik örnekleri</a:t>
            </a:r>
          </a:p>
          <a:p>
            <a:pPr marL="0" indent="0">
              <a:buNone/>
            </a:pPr>
            <a:endParaRPr lang="tr-TR" sz="1400" b="0" i="0" dirty="0">
              <a:effectLst/>
              <a:latin typeface="+mn-lt"/>
            </a:endParaRPr>
          </a:p>
        </p:txBody>
      </p:sp>
    </p:spTree>
    <p:extLst>
      <p:ext uri="{BB962C8B-B14F-4D97-AF65-F5344CB8AC3E}">
        <p14:creationId xmlns:p14="http://schemas.microsoft.com/office/powerpoint/2010/main" val="393949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500"/>
                                        <p:tgtEl>
                                          <p:spTgt spid="2">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500"/>
                                        <p:tgtEl>
                                          <p:spTgt spid="2">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fade">
                                      <p:cBhvr>
                                        <p:cTn id="29" dur="500"/>
                                        <p:tgtEl>
                                          <p:spTgt spid="2">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
                                            <p:txEl>
                                              <p:pRg st="13" end="13"/>
                                            </p:txEl>
                                          </p:spTgt>
                                        </p:tgtEl>
                                        <p:attrNameLst>
                                          <p:attrName>style.visibility</p:attrName>
                                        </p:attrNameLst>
                                      </p:cBhvr>
                                      <p:to>
                                        <p:strVal val="visible"/>
                                      </p:to>
                                    </p:set>
                                    <p:animEffect transition="in" filter="fade">
                                      <p:cBhvr>
                                        <p:cTn id="54" dur="500"/>
                                        <p:tgtEl>
                                          <p:spTgt spid="2">
                                            <p:txEl>
                                              <p:pRg st="13" end="13"/>
                                            </p:txEl>
                                          </p:spTgt>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animEffect transition="in" filter="fade">
                                      <p:cBhvr>
                                        <p:cTn id="57" dur="500"/>
                                        <p:tgtEl>
                                          <p:spTgt spid="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4D965A-6608-46C8-81AA-D400B5A3C730}"/>
              </a:ext>
            </a:extLst>
          </p:cNvPr>
          <p:cNvSpPr>
            <a:spLocks noGrp="1"/>
          </p:cNvSpPr>
          <p:nvPr>
            <p:ph type="ctrTitle"/>
          </p:nvPr>
        </p:nvSpPr>
        <p:spPr>
          <a:xfrm>
            <a:off x="1904144" y="1646344"/>
            <a:ext cx="9144000" cy="2387600"/>
          </a:xfrm>
        </p:spPr>
        <p:txBody>
          <a:bodyPr/>
          <a:lstStyle/>
          <a:p>
            <a:r>
              <a:rPr lang="tr-TR" dirty="0"/>
              <a:t>Yaşam Boyu Sosyal Duygusal Beceri Gelişimi</a:t>
            </a:r>
          </a:p>
        </p:txBody>
      </p:sp>
      <p:sp>
        <p:nvSpPr>
          <p:cNvPr id="3" name="AutoShape 2" descr="Psikososyal gelişim gelişim psikolojisi İnsan gelişimi Bilişsel gelişim  Erikson'un aşamaları - sağlıklı büyümek şeffaf PNG görüntüsü">
            <a:extLst>
              <a:ext uri="{FF2B5EF4-FFF2-40B4-BE49-F238E27FC236}">
                <a16:creationId xmlns:a16="http://schemas.microsoft.com/office/drawing/2014/main" id="{B144CCE4-4284-4E6E-AC19-5CBD47FD29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851274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4D965A-6608-46C8-81AA-D400B5A3C730}"/>
              </a:ext>
            </a:extLst>
          </p:cNvPr>
          <p:cNvSpPr>
            <a:spLocks noGrp="1"/>
          </p:cNvSpPr>
          <p:nvPr>
            <p:ph type="ctrTitle"/>
          </p:nvPr>
        </p:nvSpPr>
        <p:spPr>
          <a:xfrm>
            <a:off x="1371600" y="362075"/>
            <a:ext cx="9144000" cy="2387600"/>
          </a:xfrm>
        </p:spPr>
        <p:txBody>
          <a:bodyPr/>
          <a:lstStyle/>
          <a:p>
            <a:r>
              <a:rPr lang="tr-TR" dirty="0"/>
              <a:t>Yaşam Boyu Sosyal Duygusal Beceri Gelişimi</a:t>
            </a:r>
          </a:p>
        </p:txBody>
      </p:sp>
      <p:sp>
        <p:nvSpPr>
          <p:cNvPr id="3" name="AutoShape 2" descr="Psikososyal gelişim gelişim psikolojisi İnsan gelişimi Bilişsel gelişim  Erikson'un aşamaları - sağlıklı büyümek şeffaf PNG görüntüsü">
            <a:extLst>
              <a:ext uri="{FF2B5EF4-FFF2-40B4-BE49-F238E27FC236}">
                <a16:creationId xmlns:a16="http://schemas.microsoft.com/office/drawing/2014/main" id="{B144CCE4-4284-4E6E-AC19-5CBD47FD29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Resim 3">
            <a:extLst>
              <a:ext uri="{FF2B5EF4-FFF2-40B4-BE49-F238E27FC236}">
                <a16:creationId xmlns:a16="http://schemas.microsoft.com/office/drawing/2014/main" id="{90DD59EB-1611-4EED-87FD-8339C4EE0780}"/>
              </a:ext>
            </a:extLst>
          </p:cNvPr>
          <p:cNvPicPr>
            <a:picLocks noChangeAspect="1"/>
          </p:cNvPicPr>
          <p:nvPr/>
        </p:nvPicPr>
        <p:blipFill rotWithShape="1">
          <a:blip r:embed="rId3"/>
          <a:srcRect l="1276" t="15799" b="14226"/>
          <a:stretch/>
        </p:blipFill>
        <p:spPr>
          <a:xfrm>
            <a:off x="951965" y="755835"/>
            <a:ext cx="9983270" cy="5346329"/>
          </a:xfrm>
          <a:prstGeom prst="rect">
            <a:avLst/>
          </a:prstGeom>
        </p:spPr>
      </p:pic>
    </p:spTree>
    <p:extLst>
      <p:ext uri="{BB962C8B-B14F-4D97-AF65-F5344CB8AC3E}">
        <p14:creationId xmlns:p14="http://schemas.microsoft.com/office/powerpoint/2010/main" val="4272172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109"/>
          <p:cNvSpPr txBox="1">
            <a:spLocks noGrp="1"/>
          </p:cNvSpPr>
          <p:nvPr>
            <p:ph type="title"/>
          </p:nvPr>
        </p:nvSpPr>
        <p:spPr>
          <a:xfrm>
            <a:off x="838200" y="365125"/>
            <a:ext cx="9922565" cy="136258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23F4F"/>
              </a:buClr>
              <a:buSzPts val="3600"/>
              <a:buFont typeface="Times New Roman"/>
              <a:buNone/>
            </a:pPr>
            <a:r>
              <a:rPr lang="tr-TR" sz="3600" b="1">
                <a:solidFill>
                  <a:srgbClr val="323F4F"/>
                </a:solidFill>
                <a:latin typeface="Times New Roman"/>
                <a:ea typeface="Times New Roman"/>
                <a:cs typeface="Times New Roman"/>
                <a:sym typeface="Times New Roman"/>
              </a:rPr>
              <a:t>Yaşam boyu beceri gelişimi: OECD anketlerine genel bir bakış</a:t>
            </a:r>
            <a:endParaRPr sz="3600">
              <a:solidFill>
                <a:srgbClr val="323F4F"/>
              </a:solidFill>
              <a:latin typeface="Times New Roman"/>
              <a:ea typeface="Times New Roman"/>
              <a:cs typeface="Times New Roman"/>
              <a:sym typeface="Times New Roman"/>
            </a:endParaRPr>
          </a:p>
        </p:txBody>
      </p:sp>
      <p:graphicFrame>
        <p:nvGraphicFramePr>
          <p:cNvPr id="944" name="Google Shape;944;p109"/>
          <p:cNvGraphicFramePr/>
          <p:nvPr>
            <p:extLst>
              <p:ext uri="{D42A27DB-BD31-4B8C-83A1-F6EECF244321}">
                <p14:modId xmlns:p14="http://schemas.microsoft.com/office/powerpoint/2010/main" val="1085919691"/>
              </p:ext>
            </p:extLst>
          </p:nvPr>
        </p:nvGraphicFramePr>
        <p:xfrm>
          <a:off x="622853" y="1841341"/>
          <a:ext cx="11357125" cy="4785400"/>
        </p:xfrm>
        <a:graphic>
          <a:graphicData uri="http://schemas.openxmlformats.org/drawingml/2006/table">
            <a:tbl>
              <a:tblPr firstRow="1" bandRow="1">
                <a:noFill/>
                <a:tableStyleId>{C02C5B9B-EC05-4204-9820-C83998C4B29E}</a:tableStyleId>
              </a:tblPr>
              <a:tblGrid>
                <a:gridCol w="1267150">
                  <a:extLst>
                    <a:ext uri="{9D8B030D-6E8A-4147-A177-3AD203B41FA5}">
                      <a16:colId xmlns:a16="http://schemas.microsoft.com/office/drawing/2014/main" val="20000"/>
                    </a:ext>
                  </a:extLst>
                </a:gridCol>
                <a:gridCol w="2781450">
                  <a:extLst>
                    <a:ext uri="{9D8B030D-6E8A-4147-A177-3AD203B41FA5}">
                      <a16:colId xmlns:a16="http://schemas.microsoft.com/office/drawing/2014/main" val="20001"/>
                    </a:ext>
                  </a:extLst>
                </a:gridCol>
                <a:gridCol w="2540200">
                  <a:extLst>
                    <a:ext uri="{9D8B030D-6E8A-4147-A177-3AD203B41FA5}">
                      <a16:colId xmlns:a16="http://schemas.microsoft.com/office/drawing/2014/main" val="20002"/>
                    </a:ext>
                  </a:extLst>
                </a:gridCol>
                <a:gridCol w="2415400">
                  <a:extLst>
                    <a:ext uri="{9D8B030D-6E8A-4147-A177-3AD203B41FA5}">
                      <a16:colId xmlns:a16="http://schemas.microsoft.com/office/drawing/2014/main" val="20003"/>
                    </a:ext>
                  </a:extLst>
                </a:gridCol>
                <a:gridCol w="2352925">
                  <a:extLst>
                    <a:ext uri="{9D8B030D-6E8A-4147-A177-3AD203B41FA5}">
                      <a16:colId xmlns:a16="http://schemas.microsoft.com/office/drawing/2014/main" val="20004"/>
                    </a:ext>
                  </a:extLst>
                </a:gridCol>
              </a:tblGrid>
              <a:tr h="1032450">
                <a:tc>
                  <a:txBody>
                    <a:bodyPr/>
                    <a:lstStyle/>
                    <a:p>
                      <a:pPr marL="0" marR="0" lvl="0" indent="0" algn="l" rtl="0">
                        <a:spcBef>
                          <a:spcPts val="0"/>
                        </a:spcBef>
                        <a:spcAft>
                          <a:spcPts val="0"/>
                        </a:spcAft>
                        <a:buNone/>
                      </a:pPr>
                      <a:endParaRPr sz="1800">
                        <a:solidFill>
                          <a:srgbClr val="323F4F"/>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323F4F"/>
                        </a:buClr>
                        <a:buSzPts val="1600"/>
                        <a:buFont typeface="Calibri"/>
                        <a:buNone/>
                      </a:pPr>
                      <a:r>
                        <a:rPr lang="tr-TR" sz="1600" b="1" dirty="0">
                          <a:solidFill>
                            <a:srgbClr val="323F4F"/>
                          </a:solidFill>
                          <a:latin typeface="Calibri"/>
                          <a:ea typeface="Calibri"/>
                          <a:cs typeface="Calibri"/>
                          <a:sym typeface="Calibri"/>
                        </a:rPr>
                        <a:t>Uluslararası Erken Öğrenme ve Çocuk İyi Oluşu Çalışması (IELS)</a:t>
                      </a:r>
                      <a:endParaRPr dirty="0"/>
                    </a:p>
                    <a:p>
                      <a:pPr marL="0" marR="0" lvl="0" indent="0" algn="l" rtl="0">
                        <a:lnSpc>
                          <a:spcPct val="100000"/>
                        </a:lnSpc>
                        <a:spcBef>
                          <a:spcPts val="0"/>
                        </a:spcBef>
                        <a:spcAft>
                          <a:spcPts val="0"/>
                        </a:spcAft>
                        <a:buClr>
                          <a:srgbClr val="323F4F"/>
                        </a:buClr>
                        <a:buSzPts val="1600"/>
                        <a:buFont typeface="Calibri"/>
                        <a:buNone/>
                      </a:pPr>
                      <a:r>
                        <a:rPr lang="tr-TR" sz="1600" b="1" dirty="0">
                          <a:solidFill>
                            <a:srgbClr val="323F4F"/>
                          </a:solidFill>
                          <a:latin typeface="Calibri"/>
                          <a:ea typeface="Calibri"/>
                          <a:cs typeface="Calibri"/>
                          <a:sym typeface="Calibri"/>
                        </a:rPr>
                        <a:t>5 yaşında </a:t>
                      </a:r>
                      <a:endParaRPr dirty="0"/>
                    </a:p>
                  </a:txBody>
                  <a:tcPr marL="91450" marR="91450" marT="45725" marB="45725">
                    <a:solidFill>
                      <a:schemeClr val="lt1"/>
                    </a:solidFill>
                  </a:tcPr>
                </a:tc>
                <a:tc>
                  <a:txBody>
                    <a:bodyPr/>
                    <a:lstStyle/>
                    <a:p>
                      <a:pPr marL="0" marR="0" lvl="0" indent="0" algn="l" rtl="0">
                        <a:spcBef>
                          <a:spcPts val="0"/>
                        </a:spcBef>
                        <a:spcAft>
                          <a:spcPts val="0"/>
                        </a:spcAft>
                        <a:buNone/>
                      </a:pPr>
                      <a:r>
                        <a:rPr lang="tr-TR" sz="1600" b="1">
                          <a:solidFill>
                            <a:srgbClr val="323F4F"/>
                          </a:solidFill>
                          <a:latin typeface="Calibri"/>
                          <a:ea typeface="Calibri"/>
                          <a:cs typeface="Calibri"/>
                          <a:sym typeface="Calibri"/>
                        </a:rPr>
                        <a:t>Sosyal ve Duygusal Beceriler Üzerine Çalışma (SSES)                                    10 Yaşında </a:t>
                      </a:r>
                      <a:endParaRPr/>
                    </a:p>
                    <a:p>
                      <a:pPr marL="0" marR="0" lvl="0" indent="0" algn="l" rtl="0">
                        <a:spcBef>
                          <a:spcPts val="0"/>
                        </a:spcBef>
                        <a:spcAft>
                          <a:spcPts val="0"/>
                        </a:spcAft>
                        <a:buNone/>
                      </a:pPr>
                      <a:endParaRPr sz="1600">
                        <a:solidFill>
                          <a:srgbClr val="323F4F"/>
                        </a:solidFill>
                      </a:endParaRPr>
                    </a:p>
                  </a:txBody>
                  <a:tcPr marL="91450" marR="91450" marT="45725" marB="45725">
                    <a:solidFill>
                      <a:schemeClr val="lt1"/>
                    </a:solidFill>
                  </a:tcPr>
                </a:tc>
                <a:tc>
                  <a:txBody>
                    <a:bodyPr/>
                    <a:lstStyle/>
                    <a:p>
                      <a:pPr marL="0" marR="0" lvl="0" indent="0" algn="l" rtl="0">
                        <a:spcBef>
                          <a:spcPts val="0"/>
                        </a:spcBef>
                        <a:spcAft>
                          <a:spcPts val="0"/>
                        </a:spcAft>
                        <a:buNone/>
                      </a:pPr>
                      <a:r>
                        <a:rPr lang="tr-TR" sz="1600" b="1">
                          <a:solidFill>
                            <a:srgbClr val="323F4F"/>
                          </a:solidFill>
                          <a:latin typeface="Calibri"/>
                          <a:ea typeface="Calibri"/>
                          <a:cs typeface="Calibri"/>
                          <a:sym typeface="Calibri"/>
                        </a:rPr>
                        <a:t>Uluslararası Öğrenci Değerlendirme Programı (PISA) Ve SSES</a:t>
                      </a:r>
                      <a:endParaRPr/>
                    </a:p>
                    <a:p>
                      <a:pPr marL="0" marR="0" lvl="0" indent="0" algn="l" rtl="0">
                        <a:spcBef>
                          <a:spcPts val="0"/>
                        </a:spcBef>
                        <a:spcAft>
                          <a:spcPts val="0"/>
                        </a:spcAft>
                        <a:buNone/>
                      </a:pPr>
                      <a:r>
                        <a:rPr lang="tr-TR" sz="1600" b="1">
                          <a:solidFill>
                            <a:srgbClr val="323F4F"/>
                          </a:solidFill>
                          <a:latin typeface="Calibri"/>
                          <a:ea typeface="Calibri"/>
                          <a:cs typeface="Calibri"/>
                          <a:sym typeface="Calibri"/>
                        </a:rPr>
                        <a:t>15 yaşında </a:t>
                      </a:r>
                      <a:endParaRPr/>
                    </a:p>
                  </a:txBody>
                  <a:tcPr marL="91450" marR="91450" marT="45725" marB="45725">
                    <a:solidFill>
                      <a:schemeClr val="lt1"/>
                    </a:solidFill>
                  </a:tcPr>
                </a:tc>
                <a:tc>
                  <a:txBody>
                    <a:bodyPr/>
                    <a:lstStyle/>
                    <a:p>
                      <a:pPr marL="0" marR="0" lvl="0" indent="0" algn="l" rtl="0">
                        <a:spcBef>
                          <a:spcPts val="0"/>
                        </a:spcBef>
                        <a:spcAft>
                          <a:spcPts val="0"/>
                        </a:spcAft>
                        <a:buNone/>
                      </a:pPr>
                      <a:r>
                        <a:rPr lang="tr-TR" sz="1600" b="1" dirty="0">
                          <a:solidFill>
                            <a:srgbClr val="323F4F"/>
                          </a:solidFill>
                          <a:latin typeface="Calibri"/>
                          <a:ea typeface="Calibri"/>
                          <a:cs typeface="Calibri"/>
                          <a:sym typeface="Calibri"/>
                        </a:rPr>
                        <a:t>Yetişkin Yeterliliklerinin Uluslararası Değerlendirmesi (PIAAC)</a:t>
                      </a:r>
                      <a:endParaRPr dirty="0"/>
                    </a:p>
                    <a:p>
                      <a:pPr marL="0" marR="0" lvl="0" indent="0" algn="l" rtl="0">
                        <a:spcBef>
                          <a:spcPts val="0"/>
                        </a:spcBef>
                        <a:spcAft>
                          <a:spcPts val="0"/>
                        </a:spcAft>
                        <a:buNone/>
                      </a:pPr>
                      <a:r>
                        <a:rPr lang="tr-TR" sz="1600" b="1" dirty="0">
                          <a:solidFill>
                            <a:srgbClr val="323F4F"/>
                          </a:solidFill>
                          <a:latin typeface="Calibri"/>
                          <a:ea typeface="Calibri"/>
                          <a:cs typeface="Calibri"/>
                          <a:sym typeface="Calibri"/>
                        </a:rPr>
                        <a:t>16-65 yaşında</a:t>
                      </a:r>
                      <a:endParaRPr dirty="0"/>
                    </a:p>
                  </a:txBody>
                  <a:tcPr marL="91450" marR="91450" marT="45725" marB="45725">
                    <a:solidFill>
                      <a:schemeClr val="lt1"/>
                    </a:solidFill>
                  </a:tcPr>
                </a:tc>
                <a:extLst>
                  <a:ext uri="{0D108BD9-81ED-4DB2-BD59-A6C34878D82A}">
                    <a16:rowId xmlns:a16="http://schemas.microsoft.com/office/drawing/2014/main" val="10000"/>
                  </a:ext>
                </a:extLst>
              </a:tr>
              <a:tr h="533950">
                <a:tc>
                  <a:txBody>
                    <a:bodyPr/>
                    <a:lstStyle/>
                    <a:p>
                      <a:pPr marL="0" marR="0" lvl="0" indent="0" algn="l" rtl="0">
                        <a:lnSpc>
                          <a:spcPct val="100000"/>
                        </a:lnSpc>
                        <a:spcBef>
                          <a:spcPts val="0"/>
                        </a:spcBef>
                        <a:spcAft>
                          <a:spcPts val="0"/>
                        </a:spcAft>
                        <a:buClr>
                          <a:srgbClr val="323F4F"/>
                        </a:buClr>
                        <a:buSzPts val="1500"/>
                        <a:buFont typeface="Calibri"/>
                        <a:buNone/>
                      </a:pPr>
                      <a:r>
                        <a:rPr lang="tr-TR" sz="1500" b="1">
                          <a:solidFill>
                            <a:srgbClr val="323F4F"/>
                          </a:solidFill>
                          <a:latin typeface="Calibri"/>
                          <a:ea typeface="Calibri"/>
                          <a:cs typeface="Calibri"/>
                          <a:sym typeface="Calibri"/>
                        </a:rPr>
                        <a:t>Bilişsel yetenekler:</a:t>
                      </a:r>
                      <a:endParaRPr/>
                    </a:p>
                  </a:txBody>
                  <a:tcPr marL="91450" marR="91450" marT="45725" marB="45725">
                    <a:solidFill>
                      <a:schemeClr val="lt1"/>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Okuryazarlık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Aritmetik</a:t>
                      </a:r>
                      <a:endParaRPr dirty="0"/>
                    </a:p>
                  </a:txBody>
                  <a:tcPr marL="91450" marR="91450" marT="45725" marB="45725">
                    <a:solidFill>
                      <a:srgbClr val="F7CAAC"/>
                    </a:solidFill>
                  </a:tcPr>
                </a:tc>
                <a:tc>
                  <a:txBody>
                    <a:bodyPr/>
                    <a:lstStyle/>
                    <a:p>
                      <a:pPr marL="0" marR="0" lvl="0" indent="0" algn="l" rtl="0">
                        <a:spcBef>
                          <a:spcPts val="0"/>
                        </a:spcBef>
                        <a:spcAft>
                          <a:spcPts val="0"/>
                        </a:spcAft>
                        <a:buNone/>
                      </a:pPr>
                      <a:endParaRPr sz="1500">
                        <a:solidFill>
                          <a:srgbClr val="323F4F"/>
                        </a:solidFill>
                      </a:endParaRPr>
                    </a:p>
                  </a:txBody>
                  <a:tcPr marL="91450" marR="91450" marT="45725" marB="45725">
                    <a:solidFill>
                      <a:schemeClr val="lt1"/>
                    </a:solidFill>
                  </a:tcPr>
                </a:tc>
                <a:tc>
                  <a:txBody>
                    <a:bodyPr/>
                    <a:lstStyle/>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Okuma</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Matematik</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Bilim</a:t>
                      </a:r>
                      <a:endParaRPr/>
                    </a:p>
                  </a:txBody>
                  <a:tcPr marL="91450" marR="91450" marT="45725" marB="45725">
                    <a:solidFill>
                      <a:srgbClr val="A8D08C"/>
                    </a:solidFill>
                  </a:tcPr>
                </a:tc>
                <a:tc>
                  <a:txBody>
                    <a:bodyPr/>
                    <a:lstStyle/>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Okuryazarlık</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Aritmetik</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Problem Çözme</a:t>
                      </a:r>
                      <a:endParaRPr/>
                    </a:p>
                  </a:txBody>
                  <a:tcPr marL="91450" marR="91450" marT="45725" marB="45725"/>
                </a:tc>
                <a:extLst>
                  <a:ext uri="{0D108BD9-81ED-4DB2-BD59-A6C34878D82A}">
                    <a16:rowId xmlns:a16="http://schemas.microsoft.com/office/drawing/2014/main" val="10001"/>
                  </a:ext>
                </a:extLst>
              </a:tr>
              <a:tr h="1006200">
                <a:tc>
                  <a:txBody>
                    <a:bodyPr/>
                    <a:lstStyle/>
                    <a:p>
                      <a:pPr marL="0" marR="0" lvl="0" indent="0" algn="l" rtl="0">
                        <a:spcBef>
                          <a:spcPts val="0"/>
                        </a:spcBef>
                        <a:spcAft>
                          <a:spcPts val="0"/>
                        </a:spcAft>
                        <a:buNone/>
                      </a:pPr>
                      <a:r>
                        <a:rPr lang="tr-TR" sz="1500" b="1">
                          <a:solidFill>
                            <a:srgbClr val="323F4F"/>
                          </a:solidFill>
                          <a:latin typeface="Calibri"/>
                          <a:ea typeface="Calibri"/>
                          <a:cs typeface="Calibri"/>
                          <a:sym typeface="Calibri"/>
                        </a:rPr>
                        <a:t>Karma bilişsel ve sosyal ve duygusal beceriler</a:t>
                      </a:r>
                      <a:endParaRPr sz="1500" b="1">
                        <a:solidFill>
                          <a:srgbClr val="323F4F"/>
                        </a:solidFill>
                      </a:endParaRPr>
                    </a:p>
                  </a:txBody>
                  <a:tcPr marL="91450" marR="91450" marT="45725" marB="45725">
                    <a:solidFill>
                      <a:schemeClr val="lt1"/>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Zihinsel Esneklik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Engellenme</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Çalışan Bellek</a:t>
                      </a:r>
                      <a:endParaRPr dirty="0"/>
                    </a:p>
                  </a:txBody>
                  <a:tcPr marL="91450" marR="91450" marT="45725" marB="45725">
                    <a:solidFill>
                      <a:srgbClr val="F7CAAC"/>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Kritik Düşünce</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Yaratıcılık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Üst-Biliş</a:t>
                      </a:r>
                      <a:endParaRPr dirty="0"/>
                    </a:p>
                  </a:txBody>
                  <a:tcPr marL="91450" marR="91450" marT="45725" marB="45725">
                    <a:solidFill>
                      <a:srgbClr val="FFFF66"/>
                    </a:solidFill>
                  </a:tcPr>
                </a:tc>
                <a:tc>
                  <a:txBody>
                    <a:bodyPr/>
                    <a:lstStyle/>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İşbirlikçi problem çözme</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Küresel yeterlilik</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Üst-Biliş</a:t>
                      </a:r>
                      <a:endParaRPr/>
                    </a:p>
                    <a:p>
                      <a:pPr marL="285750" marR="0" lvl="0" indent="-285750" algn="l" rtl="0">
                        <a:spcBef>
                          <a:spcPts val="0"/>
                        </a:spcBef>
                        <a:spcAft>
                          <a:spcPts val="0"/>
                        </a:spcAft>
                        <a:buClr>
                          <a:srgbClr val="323F4F"/>
                        </a:buClr>
                        <a:buSzPts val="1500"/>
                        <a:buFont typeface="Arial"/>
                        <a:buChar char="•"/>
                      </a:pPr>
                      <a:r>
                        <a:rPr lang="tr-TR" sz="1500">
                          <a:solidFill>
                            <a:srgbClr val="323F4F"/>
                          </a:solidFill>
                          <a:latin typeface="Calibri"/>
                          <a:ea typeface="Calibri"/>
                          <a:cs typeface="Calibri"/>
                          <a:sym typeface="Calibri"/>
                        </a:rPr>
                        <a:t>Yaratıcı düşünme</a:t>
                      </a:r>
                      <a:endParaRPr/>
                    </a:p>
                  </a:txBody>
                  <a:tcPr marL="91450" marR="91450" marT="45725" marB="45725">
                    <a:solidFill>
                      <a:srgbClr val="A8D08C"/>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Uyarlanabilir Problem Çözme</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Meta-Biliş Stratejileri</a:t>
                      </a:r>
                      <a:endParaRPr dirty="0"/>
                    </a:p>
                  </a:txBody>
                  <a:tcPr marL="91450" marR="91450" marT="45725" marB="45725"/>
                </a:tc>
                <a:extLst>
                  <a:ext uri="{0D108BD9-81ED-4DB2-BD59-A6C34878D82A}">
                    <a16:rowId xmlns:a16="http://schemas.microsoft.com/office/drawing/2014/main" val="10002"/>
                  </a:ext>
                </a:extLst>
              </a:tr>
              <a:tr h="1332850">
                <a:tc>
                  <a:txBody>
                    <a:bodyPr/>
                    <a:lstStyle/>
                    <a:p>
                      <a:pPr marL="0" marR="0" lvl="0" indent="0" algn="l" rtl="0">
                        <a:spcBef>
                          <a:spcPts val="0"/>
                        </a:spcBef>
                        <a:spcAft>
                          <a:spcPts val="0"/>
                        </a:spcAft>
                        <a:buNone/>
                      </a:pPr>
                      <a:r>
                        <a:rPr lang="tr-TR" sz="1500" b="1" dirty="0">
                          <a:solidFill>
                            <a:srgbClr val="323F4F"/>
                          </a:solidFill>
                          <a:latin typeface="Calibri"/>
                          <a:ea typeface="Calibri"/>
                          <a:cs typeface="Calibri"/>
                          <a:sym typeface="Calibri"/>
                        </a:rPr>
                        <a:t>Sosyal ve duygusal beceriler</a:t>
                      </a:r>
                      <a:endParaRPr sz="1500" b="1" dirty="0">
                        <a:solidFill>
                          <a:srgbClr val="323F4F"/>
                        </a:solidFill>
                      </a:endParaRPr>
                    </a:p>
                  </a:txBody>
                  <a:tcPr marL="91450" marR="91450" marT="45725" marB="45725">
                    <a:solidFill>
                      <a:schemeClr val="lt1"/>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Empati</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Güven</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Toplum yanlısı sosyal beceriler</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Yıkıcı olmayan davranış</a:t>
                      </a:r>
                      <a:endParaRPr dirty="0"/>
                    </a:p>
                  </a:txBody>
                  <a:tcPr marL="91450" marR="91450" marT="45725" marB="45725">
                    <a:solidFill>
                      <a:srgbClr val="F7CAAC"/>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Görev Performansı</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Duygusal Düzenleme</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İş birliği</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Açık fikirlilik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Başkalarıyla etkileşim kurmak</a:t>
                      </a:r>
                      <a:endParaRPr dirty="0"/>
                    </a:p>
                  </a:txBody>
                  <a:tcPr marL="91450" marR="91450" marT="45725" marB="45725">
                    <a:solidFill>
                      <a:srgbClr val="FFFF66"/>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5 alan/etki alanı (SSES)</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Öz yeterlilik (PISA)</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Gelişim odaklı zihin/ gelişim zihniyeti (PISA)</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Hedef yönelimi (PISA)</a:t>
                      </a:r>
                      <a:endParaRPr dirty="0"/>
                    </a:p>
                  </a:txBody>
                  <a:tcPr marL="91450" marR="91450" marT="45725" marB="45725">
                    <a:solidFill>
                      <a:srgbClr val="A8D08C"/>
                    </a:solidFill>
                  </a:tcPr>
                </a:tc>
                <a:tc>
                  <a:txBody>
                    <a:bodyPr/>
                    <a:lstStyle/>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Dürüstlük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Açık Fikirlilik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Öz Yeterlilik</a:t>
                      </a:r>
                      <a:endParaRPr dirty="0"/>
                    </a:p>
                    <a:p>
                      <a:pPr marL="285750" marR="0" lvl="0" indent="-285750" algn="l" rtl="0">
                        <a:spcBef>
                          <a:spcPts val="0"/>
                        </a:spcBef>
                        <a:spcAft>
                          <a:spcPts val="0"/>
                        </a:spcAft>
                        <a:buClr>
                          <a:srgbClr val="323F4F"/>
                        </a:buClr>
                        <a:buSzPts val="1500"/>
                        <a:buFont typeface="Arial"/>
                        <a:buChar char="•"/>
                      </a:pPr>
                      <a:r>
                        <a:rPr lang="tr-TR" sz="1500" dirty="0">
                          <a:solidFill>
                            <a:srgbClr val="323F4F"/>
                          </a:solidFill>
                          <a:latin typeface="Calibri"/>
                          <a:ea typeface="Calibri"/>
                          <a:cs typeface="Calibri"/>
                          <a:sym typeface="Calibri"/>
                        </a:rPr>
                        <a:t>Başkalarıyla İlişkiler</a:t>
                      </a:r>
                      <a:endParaRPr dirty="0"/>
                    </a:p>
                    <a:p>
                      <a:pPr marL="285750" marR="0" lvl="0" indent="-190500" algn="l" rtl="0">
                        <a:spcBef>
                          <a:spcPts val="0"/>
                        </a:spcBef>
                        <a:spcAft>
                          <a:spcPts val="0"/>
                        </a:spcAft>
                        <a:buClr>
                          <a:schemeClr val="dk1"/>
                        </a:buClr>
                        <a:buSzPts val="1500"/>
                        <a:buFont typeface="Arial"/>
                        <a:buNone/>
                      </a:pPr>
                      <a:endParaRPr sz="1500" dirty="0">
                        <a:solidFill>
                          <a:srgbClr val="323F4F"/>
                        </a:solidFill>
                      </a:endParaRPr>
                    </a:p>
                  </a:txBody>
                  <a:tcPr marL="91450" marR="91450" marT="45725" marB="45725"/>
                </a:tc>
                <a:extLst>
                  <a:ext uri="{0D108BD9-81ED-4DB2-BD59-A6C34878D82A}">
                    <a16:rowId xmlns:a16="http://schemas.microsoft.com/office/drawing/2014/main" val="10003"/>
                  </a:ext>
                </a:extLst>
              </a:tr>
            </a:tbl>
          </a:graphicData>
        </a:graphic>
      </p:graphicFrame>
      <p:sp>
        <p:nvSpPr>
          <p:cNvPr id="945" name="Google Shape;945;p109"/>
          <p:cNvSpPr/>
          <p:nvPr/>
        </p:nvSpPr>
        <p:spPr>
          <a:xfrm>
            <a:off x="3074504" y="2690190"/>
            <a:ext cx="1272209" cy="185530"/>
          </a:xfrm>
          <a:prstGeom prst="rightArrow">
            <a:avLst>
              <a:gd name="adj1" fmla="val 50000"/>
              <a:gd name="adj2" fmla="val 50000"/>
            </a:avLst>
          </a:prstGeom>
          <a:solidFill>
            <a:srgbClr val="F7CAAC"/>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6" name="Google Shape;946;p109"/>
          <p:cNvSpPr/>
          <p:nvPr/>
        </p:nvSpPr>
        <p:spPr>
          <a:xfrm>
            <a:off x="5857461" y="2623930"/>
            <a:ext cx="1272209" cy="185530"/>
          </a:xfrm>
          <a:prstGeom prst="rightArrow">
            <a:avLst>
              <a:gd name="adj1" fmla="val 50000"/>
              <a:gd name="adj2" fmla="val 50000"/>
            </a:avLst>
          </a:prstGeom>
          <a:solidFill>
            <a:srgbClr val="FFFF66"/>
          </a:solidFill>
          <a:ln w="12700" cap="flat" cmpd="sng">
            <a:solidFill>
              <a:srgbClr val="FFFF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7" name="Google Shape;947;p109"/>
          <p:cNvSpPr/>
          <p:nvPr/>
        </p:nvSpPr>
        <p:spPr>
          <a:xfrm>
            <a:off x="8282608" y="2690190"/>
            <a:ext cx="1272209" cy="185530"/>
          </a:xfrm>
          <a:prstGeom prst="rightArrow">
            <a:avLst>
              <a:gd name="adj1" fmla="val 50000"/>
              <a:gd name="adj2" fmla="val 50000"/>
            </a:avLst>
          </a:prstGeom>
          <a:solidFill>
            <a:srgbClr val="C4E0B2"/>
          </a:solidFill>
          <a:ln w="12700" cap="flat" cmpd="sng">
            <a:solidFill>
              <a:srgbClr val="A8D08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1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ct val="100000"/>
              <a:buFont typeface="Times New Roman"/>
              <a:buNone/>
            </a:pPr>
            <a:r>
              <a:rPr lang="tr-TR" b="1" dirty="0">
                <a:solidFill>
                  <a:srgbClr val="1F3864"/>
                </a:solidFill>
                <a:latin typeface="Times New Roman"/>
                <a:ea typeface="Times New Roman"/>
                <a:cs typeface="Times New Roman"/>
                <a:sym typeface="Times New Roman"/>
              </a:rPr>
              <a:t>Erken Çocukluk Döneminde Sosyal Duygusal Beceriler &amp; Yaşamsal Sonuçlar</a:t>
            </a:r>
            <a:endParaRPr b="1" dirty="0"/>
          </a:p>
        </p:txBody>
      </p:sp>
      <p:sp>
        <p:nvSpPr>
          <p:cNvPr id="955" name="Google Shape;955;p110"/>
          <p:cNvSpPr txBox="1">
            <a:spLocks noGrp="1"/>
          </p:cNvSpPr>
          <p:nvPr>
            <p:ph type="body" idx="1"/>
          </p:nvPr>
        </p:nvSpPr>
        <p:spPr>
          <a:xfrm>
            <a:off x="1071880" y="1801831"/>
            <a:ext cx="2215853" cy="4108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23F4F"/>
              </a:buClr>
              <a:buSzPts val="1800"/>
              <a:buChar char="•"/>
            </a:pPr>
            <a:r>
              <a:rPr lang="tr-TR" sz="1800" b="1" dirty="0">
                <a:solidFill>
                  <a:srgbClr val="323F4F"/>
                </a:solidFill>
              </a:rPr>
              <a:t>Ev çevresi</a:t>
            </a:r>
            <a:endParaRPr dirty="0"/>
          </a:p>
        </p:txBody>
      </p:sp>
      <p:pic>
        <p:nvPicPr>
          <p:cNvPr id="956" name="Google Shape;956;p110" descr="House in Flat Style Vector Illustration by biscottodesign | GraphicRiver"/>
          <p:cNvPicPr preferRelativeResize="0"/>
          <p:nvPr/>
        </p:nvPicPr>
        <p:blipFill rotWithShape="1">
          <a:blip r:embed="rId3">
            <a:alphaModFix/>
          </a:blip>
          <a:srcRect l="8363" t="28284" r="6526" b="14641"/>
          <a:stretch/>
        </p:blipFill>
        <p:spPr>
          <a:xfrm>
            <a:off x="1220667" y="2451471"/>
            <a:ext cx="1684598" cy="1486049"/>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57" name="Google Shape;957;p110" descr="ADHD: A Day in the Life of a Child | Understood - For learning and thinking  differences"/>
          <p:cNvPicPr preferRelativeResize="0"/>
          <p:nvPr/>
        </p:nvPicPr>
        <p:blipFill rotWithShape="1">
          <a:blip r:embed="rId4">
            <a:alphaModFix/>
          </a:blip>
          <a:srcRect l="34482" t="531" r="35016"/>
          <a:stretch/>
        </p:blipFill>
        <p:spPr>
          <a:xfrm>
            <a:off x="3730618" y="2814020"/>
            <a:ext cx="1736435" cy="3188320"/>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58" name="Google Shape;958;p110" descr="Kitaplar"/>
          <p:cNvPicPr preferRelativeResize="0"/>
          <p:nvPr/>
        </p:nvPicPr>
        <p:blipFill rotWithShape="1">
          <a:blip r:embed="rId5">
            <a:alphaModFix/>
          </a:blip>
          <a:srcRect/>
          <a:stretch/>
        </p:blipFill>
        <p:spPr>
          <a:xfrm>
            <a:off x="6283824" y="2590653"/>
            <a:ext cx="558560" cy="558560"/>
          </a:xfrm>
          <a:prstGeom prst="rect">
            <a:avLst/>
          </a:prstGeom>
          <a:noFill/>
          <a:ln>
            <a:noFill/>
          </a:ln>
        </p:spPr>
      </p:pic>
      <p:pic>
        <p:nvPicPr>
          <p:cNvPr id="959" name="Google Shape;959;p110" descr="Matematik"/>
          <p:cNvPicPr preferRelativeResize="0"/>
          <p:nvPr/>
        </p:nvPicPr>
        <p:blipFill rotWithShape="1">
          <a:blip r:embed="rId6">
            <a:alphaModFix/>
          </a:blip>
          <a:srcRect/>
          <a:stretch/>
        </p:blipFill>
        <p:spPr>
          <a:xfrm>
            <a:off x="6283824" y="3440868"/>
            <a:ext cx="567142" cy="567142"/>
          </a:xfrm>
          <a:prstGeom prst="rect">
            <a:avLst/>
          </a:prstGeom>
          <a:noFill/>
          <a:ln>
            <a:noFill/>
          </a:ln>
        </p:spPr>
      </p:pic>
      <p:sp>
        <p:nvSpPr>
          <p:cNvPr id="960" name="Google Shape;960;p110"/>
          <p:cNvSpPr txBox="1"/>
          <p:nvPr/>
        </p:nvSpPr>
        <p:spPr>
          <a:xfrm rot="-5400000">
            <a:off x="98406" y="3695802"/>
            <a:ext cx="132556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dirty="0">
                <a:solidFill>
                  <a:srgbClr val="323F4F"/>
                </a:solidFill>
                <a:latin typeface="Calibri"/>
                <a:ea typeface="Calibri"/>
                <a:cs typeface="Calibri"/>
                <a:sym typeface="Calibri"/>
              </a:rPr>
              <a:t>Topluluk</a:t>
            </a:r>
            <a:endParaRPr dirty="0"/>
          </a:p>
        </p:txBody>
      </p:sp>
      <p:pic>
        <p:nvPicPr>
          <p:cNvPr id="961" name="Google Shape;961;p110" descr="metin içeren bir resim&#10;&#10;Açıklama otomatik olarak oluşturuldu"/>
          <p:cNvPicPr preferRelativeResize="0"/>
          <p:nvPr/>
        </p:nvPicPr>
        <p:blipFill rotWithShape="1">
          <a:blip r:embed="rId7">
            <a:alphaModFix/>
          </a:blip>
          <a:srcRect/>
          <a:stretch/>
        </p:blipFill>
        <p:spPr>
          <a:xfrm>
            <a:off x="1071880" y="4353477"/>
            <a:ext cx="1982173" cy="1739689"/>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962" name="Google Shape;962;p110" descr="Kullanıcılar"/>
          <p:cNvPicPr preferRelativeResize="0"/>
          <p:nvPr/>
        </p:nvPicPr>
        <p:blipFill rotWithShape="1">
          <a:blip r:embed="rId8">
            <a:alphaModFix/>
          </a:blip>
          <a:srcRect/>
          <a:stretch/>
        </p:blipFill>
        <p:spPr>
          <a:xfrm>
            <a:off x="6244883" y="5439560"/>
            <a:ext cx="653606" cy="653606"/>
          </a:xfrm>
          <a:prstGeom prst="rect">
            <a:avLst/>
          </a:prstGeom>
          <a:noFill/>
          <a:ln>
            <a:noFill/>
          </a:ln>
        </p:spPr>
      </p:pic>
      <p:pic>
        <p:nvPicPr>
          <p:cNvPr id="963" name="Google Shape;963;p110" descr="Dişlileri olan kafa"/>
          <p:cNvPicPr preferRelativeResize="0"/>
          <p:nvPr/>
        </p:nvPicPr>
        <p:blipFill rotWithShape="1">
          <a:blip r:embed="rId9">
            <a:alphaModFix/>
          </a:blip>
          <a:srcRect/>
          <a:stretch/>
        </p:blipFill>
        <p:spPr>
          <a:xfrm>
            <a:off x="6244883" y="4353477"/>
            <a:ext cx="653607" cy="653607"/>
          </a:xfrm>
          <a:prstGeom prst="rect">
            <a:avLst/>
          </a:prstGeom>
          <a:noFill/>
          <a:ln>
            <a:noFill/>
          </a:ln>
        </p:spPr>
      </p:pic>
      <p:sp>
        <p:nvSpPr>
          <p:cNvPr id="964" name="Google Shape;964;p110"/>
          <p:cNvSpPr txBox="1"/>
          <p:nvPr/>
        </p:nvSpPr>
        <p:spPr>
          <a:xfrm>
            <a:off x="3730618" y="1771325"/>
            <a:ext cx="1736435" cy="64633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23F4F"/>
              </a:buClr>
              <a:buSzPts val="1800"/>
              <a:buFont typeface="Arial"/>
              <a:buChar char="•"/>
            </a:pPr>
            <a:r>
              <a:rPr lang="tr-TR" sz="1800" b="1">
                <a:solidFill>
                  <a:srgbClr val="323F4F"/>
                </a:solidFill>
                <a:latin typeface="Calibri"/>
                <a:ea typeface="Calibri"/>
                <a:cs typeface="Calibri"/>
                <a:sym typeface="Calibri"/>
              </a:rPr>
              <a:t>Bireysel özellikler</a:t>
            </a:r>
            <a:endParaRPr/>
          </a:p>
        </p:txBody>
      </p:sp>
      <p:sp>
        <p:nvSpPr>
          <p:cNvPr id="965" name="Google Shape;965;p110"/>
          <p:cNvSpPr txBox="1"/>
          <p:nvPr/>
        </p:nvSpPr>
        <p:spPr>
          <a:xfrm>
            <a:off x="6095999" y="1801831"/>
            <a:ext cx="2782957"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Erken Öğrenme Çıktıları</a:t>
            </a:r>
            <a:endParaRPr dirty="0"/>
          </a:p>
        </p:txBody>
      </p:sp>
      <p:sp>
        <p:nvSpPr>
          <p:cNvPr id="966" name="Google Shape;966;p110"/>
          <p:cNvSpPr txBox="1"/>
          <p:nvPr/>
        </p:nvSpPr>
        <p:spPr>
          <a:xfrm>
            <a:off x="7209182" y="2590653"/>
            <a:ext cx="1815499" cy="39703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23F4F"/>
              </a:buClr>
              <a:buSzPts val="1800"/>
              <a:buFont typeface="Arial"/>
              <a:buChar char="•"/>
            </a:pPr>
            <a:r>
              <a:rPr lang="tr-TR" sz="1800" b="1">
                <a:solidFill>
                  <a:srgbClr val="323F4F"/>
                </a:solidFill>
                <a:latin typeface="Calibri"/>
                <a:ea typeface="Calibri"/>
                <a:cs typeface="Calibri"/>
                <a:sym typeface="Calibri"/>
              </a:rPr>
              <a:t>Beliren okuryazarlık becerileri.</a:t>
            </a:r>
            <a:endParaRPr/>
          </a:p>
          <a:p>
            <a:pPr marL="285750" marR="0" lvl="0" indent="-171450" algn="l" rtl="0">
              <a:spcBef>
                <a:spcPts val="0"/>
              </a:spcBef>
              <a:spcAft>
                <a:spcPts val="0"/>
              </a:spcAft>
              <a:buClr>
                <a:schemeClr val="dk1"/>
              </a:buClr>
              <a:buSzPts val="1800"/>
              <a:buFont typeface="Arial"/>
              <a:buNone/>
            </a:pPr>
            <a:endParaRPr sz="1800" b="1">
              <a:solidFill>
                <a:srgbClr val="323F4F"/>
              </a:solidFill>
              <a:latin typeface="Calibri"/>
              <a:ea typeface="Calibri"/>
              <a:cs typeface="Calibri"/>
              <a:sym typeface="Calibri"/>
            </a:endParaRPr>
          </a:p>
          <a:p>
            <a:pPr marL="285750" marR="0" lvl="0" indent="-285750" algn="l" rtl="0">
              <a:spcBef>
                <a:spcPts val="0"/>
              </a:spcBef>
              <a:spcAft>
                <a:spcPts val="0"/>
              </a:spcAft>
              <a:buClr>
                <a:srgbClr val="323F4F"/>
              </a:buClr>
              <a:buSzPts val="1800"/>
              <a:buFont typeface="Arial"/>
              <a:buChar char="•"/>
            </a:pPr>
            <a:r>
              <a:rPr lang="tr-TR" sz="1800" b="1">
                <a:solidFill>
                  <a:srgbClr val="323F4F"/>
                </a:solidFill>
                <a:latin typeface="Calibri"/>
                <a:ea typeface="Calibri"/>
                <a:cs typeface="Calibri"/>
                <a:sym typeface="Calibri"/>
              </a:rPr>
              <a:t>Beliren  aritmetik becerileri.</a:t>
            </a:r>
            <a:endParaRPr/>
          </a:p>
          <a:p>
            <a:pPr marL="285750" marR="0" lvl="0" indent="-171450" algn="l" rtl="0">
              <a:spcBef>
                <a:spcPts val="0"/>
              </a:spcBef>
              <a:spcAft>
                <a:spcPts val="0"/>
              </a:spcAft>
              <a:buClr>
                <a:schemeClr val="dk1"/>
              </a:buClr>
              <a:buSzPts val="1800"/>
              <a:buFont typeface="Arial"/>
              <a:buNone/>
            </a:pPr>
            <a:endParaRPr sz="1800" b="1">
              <a:solidFill>
                <a:srgbClr val="323F4F"/>
              </a:solidFill>
              <a:latin typeface="Calibri"/>
              <a:ea typeface="Calibri"/>
              <a:cs typeface="Calibri"/>
              <a:sym typeface="Calibri"/>
            </a:endParaRPr>
          </a:p>
          <a:p>
            <a:pPr marL="285750" marR="0" lvl="0" indent="-285750" algn="l" rtl="0">
              <a:spcBef>
                <a:spcPts val="0"/>
              </a:spcBef>
              <a:spcAft>
                <a:spcPts val="0"/>
              </a:spcAft>
              <a:buClr>
                <a:srgbClr val="323F4F"/>
              </a:buClr>
              <a:buSzPts val="1800"/>
              <a:buFont typeface="Arial"/>
              <a:buChar char="•"/>
            </a:pPr>
            <a:r>
              <a:rPr lang="tr-TR" sz="1800" b="1">
                <a:solidFill>
                  <a:srgbClr val="323F4F"/>
                </a:solidFill>
                <a:latin typeface="Calibri"/>
                <a:ea typeface="Calibri"/>
                <a:cs typeface="Calibri"/>
                <a:sym typeface="Calibri"/>
              </a:rPr>
              <a:t>Öz Düzenleme.</a:t>
            </a:r>
            <a:endParaRPr/>
          </a:p>
          <a:p>
            <a:pPr marL="0" marR="0" lvl="0" indent="0" algn="l" rtl="0">
              <a:spcBef>
                <a:spcPts val="0"/>
              </a:spcBef>
              <a:spcAft>
                <a:spcPts val="0"/>
              </a:spcAft>
              <a:buNone/>
            </a:pPr>
            <a:endParaRPr sz="1800" b="1">
              <a:solidFill>
                <a:srgbClr val="323F4F"/>
              </a:solidFill>
              <a:latin typeface="Calibri"/>
              <a:ea typeface="Calibri"/>
              <a:cs typeface="Calibri"/>
              <a:sym typeface="Calibri"/>
            </a:endParaRPr>
          </a:p>
          <a:p>
            <a:pPr marL="285750" marR="0" lvl="0" indent="-285750" algn="l" rtl="0">
              <a:spcBef>
                <a:spcPts val="0"/>
              </a:spcBef>
              <a:spcAft>
                <a:spcPts val="0"/>
              </a:spcAft>
              <a:buClr>
                <a:srgbClr val="323F4F"/>
              </a:buClr>
              <a:buSzPts val="1800"/>
              <a:buFont typeface="Arial"/>
              <a:buChar char="•"/>
            </a:pPr>
            <a:r>
              <a:rPr lang="tr-TR" sz="1800" b="1">
                <a:solidFill>
                  <a:srgbClr val="323F4F"/>
                </a:solidFill>
                <a:latin typeface="Calibri"/>
                <a:ea typeface="Calibri"/>
                <a:cs typeface="Calibri"/>
                <a:sym typeface="Calibri"/>
              </a:rPr>
              <a:t>Sosyal ve duygusal beceriler.</a:t>
            </a:r>
            <a:endParaRPr/>
          </a:p>
        </p:txBody>
      </p:sp>
      <p:sp>
        <p:nvSpPr>
          <p:cNvPr id="967" name="Google Shape;967;p110"/>
          <p:cNvSpPr txBox="1"/>
          <p:nvPr/>
        </p:nvSpPr>
        <p:spPr>
          <a:xfrm>
            <a:off x="9568069" y="1801831"/>
            <a:ext cx="2358887"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Yaşam Sonuçları</a:t>
            </a:r>
            <a:endParaRPr dirty="0"/>
          </a:p>
        </p:txBody>
      </p:sp>
      <p:sp>
        <p:nvSpPr>
          <p:cNvPr id="968" name="Google Shape;968;p110"/>
          <p:cNvSpPr txBox="1"/>
          <p:nvPr/>
        </p:nvSpPr>
        <p:spPr>
          <a:xfrm>
            <a:off x="9687339" y="2451471"/>
            <a:ext cx="2358887" cy="313932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Genel iyi oluş hali.</a:t>
            </a:r>
            <a:endParaRPr dirty="0"/>
          </a:p>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Yaşam Memnuniyeti</a:t>
            </a:r>
            <a:endParaRPr dirty="0"/>
          </a:p>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Fiziksel ve zihinsel sağlık.</a:t>
            </a:r>
            <a:endParaRPr dirty="0"/>
          </a:p>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Eğitimsel başarı ve kazanım.</a:t>
            </a:r>
            <a:endParaRPr dirty="0"/>
          </a:p>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İstihdam, gelir, sosyo-ekonomik durum.</a:t>
            </a:r>
            <a:endParaRPr dirty="0"/>
          </a:p>
          <a:p>
            <a:pPr marL="285750" marR="0" lvl="0" indent="-285750" algn="l" rtl="0">
              <a:spcBef>
                <a:spcPts val="0"/>
              </a:spcBef>
              <a:spcAft>
                <a:spcPts val="0"/>
              </a:spcAft>
              <a:buClr>
                <a:srgbClr val="323F4F"/>
              </a:buClr>
              <a:buSzPts val="1800"/>
              <a:buFont typeface="Arial"/>
              <a:buChar char="•"/>
            </a:pPr>
            <a:r>
              <a:rPr lang="tr-TR" sz="1800" b="1" dirty="0">
                <a:solidFill>
                  <a:srgbClr val="323F4F"/>
                </a:solidFill>
                <a:latin typeface="Calibri"/>
                <a:ea typeface="Calibri"/>
                <a:cs typeface="Calibri"/>
                <a:sym typeface="Calibri"/>
              </a:rPr>
              <a:t>Vatandaşlık.</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11"/>
          <p:cNvSpPr txBox="1">
            <a:spLocks noGrp="1"/>
          </p:cNvSpPr>
          <p:nvPr>
            <p:ph type="title"/>
          </p:nvPr>
        </p:nvSpPr>
        <p:spPr>
          <a:xfrm>
            <a:off x="838199" y="365125"/>
            <a:ext cx="10911881" cy="94248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600"/>
              <a:buFont typeface="Times New Roman"/>
              <a:buNone/>
            </a:pPr>
            <a:r>
              <a:rPr lang="tr-TR" sz="3600" b="1" dirty="0">
                <a:solidFill>
                  <a:srgbClr val="323F4F"/>
                </a:solidFill>
                <a:latin typeface="Times New Roman"/>
                <a:ea typeface="Times New Roman"/>
                <a:cs typeface="Times New Roman"/>
                <a:sym typeface="Times New Roman"/>
              </a:rPr>
              <a:t>Sosyal-duygusal gelişim, bilişsel becerilerle ilişkilidir.</a:t>
            </a:r>
            <a:endParaRPr dirty="0"/>
          </a:p>
        </p:txBody>
      </p:sp>
      <p:pic>
        <p:nvPicPr>
          <p:cNvPr id="974" name="Google Shape;974;p111"/>
          <p:cNvPicPr preferRelativeResize="0"/>
          <p:nvPr/>
        </p:nvPicPr>
        <p:blipFill rotWithShape="1">
          <a:blip r:embed="rId3">
            <a:alphaModFix/>
          </a:blip>
          <a:srcRect/>
          <a:stretch/>
        </p:blipFill>
        <p:spPr>
          <a:xfrm>
            <a:off x="2001814" y="1811620"/>
            <a:ext cx="3196478" cy="2175230"/>
          </a:xfrm>
          <a:prstGeom prst="rect">
            <a:avLst/>
          </a:prstGeom>
          <a:noFill/>
          <a:ln>
            <a:noFill/>
          </a:ln>
        </p:spPr>
      </p:pic>
      <p:sp>
        <p:nvSpPr>
          <p:cNvPr id="975" name="Google Shape;975;p111"/>
          <p:cNvSpPr txBox="1">
            <a:spLocks noGrp="1"/>
          </p:cNvSpPr>
          <p:nvPr>
            <p:ph type="body" idx="1"/>
          </p:nvPr>
        </p:nvSpPr>
        <p:spPr>
          <a:xfrm>
            <a:off x="10313375" y="1752927"/>
            <a:ext cx="1868556" cy="217523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23F4F"/>
              </a:buClr>
              <a:buSzPts val="1400"/>
              <a:buNone/>
            </a:pPr>
            <a:r>
              <a:rPr lang="tr-TR" sz="1400">
                <a:solidFill>
                  <a:srgbClr val="323F4F"/>
                </a:solidFill>
                <a:latin typeface="Times New Roman"/>
                <a:ea typeface="Times New Roman"/>
                <a:cs typeface="Times New Roman"/>
                <a:sym typeface="Times New Roman"/>
              </a:rPr>
              <a:t>Çubuklar, her bir sosyal-duygusal beceri ile gösterilen bilişsel beceri arasındaki ilişkiyi gösterir. Çubuk ne kadar uzun olursa, ikisi arasındaki ilişki o kadar güçlü olur. Tüm korelasyonlar istatistiksel olarak anlamlıdır.</a:t>
            </a:r>
            <a:endParaRPr/>
          </a:p>
        </p:txBody>
      </p:sp>
      <p:pic>
        <p:nvPicPr>
          <p:cNvPr id="976" name="Google Shape;976;p111"/>
          <p:cNvPicPr preferRelativeResize="0"/>
          <p:nvPr/>
        </p:nvPicPr>
        <p:blipFill rotWithShape="1">
          <a:blip r:embed="rId4">
            <a:alphaModFix/>
          </a:blip>
          <a:srcRect/>
          <a:stretch/>
        </p:blipFill>
        <p:spPr>
          <a:xfrm>
            <a:off x="10313375" y="5222929"/>
            <a:ext cx="1436706" cy="1269946"/>
          </a:xfrm>
          <a:prstGeom prst="rect">
            <a:avLst/>
          </a:prstGeom>
          <a:noFill/>
          <a:ln>
            <a:noFill/>
          </a:ln>
        </p:spPr>
      </p:pic>
      <p:pic>
        <p:nvPicPr>
          <p:cNvPr id="977" name="Google Shape;977;p111"/>
          <p:cNvPicPr preferRelativeResize="0"/>
          <p:nvPr/>
        </p:nvPicPr>
        <p:blipFill rotWithShape="1">
          <a:blip r:embed="rId5">
            <a:alphaModFix/>
          </a:blip>
          <a:srcRect/>
          <a:stretch/>
        </p:blipFill>
        <p:spPr>
          <a:xfrm>
            <a:off x="2128603" y="4317645"/>
            <a:ext cx="3196478" cy="2175230"/>
          </a:xfrm>
          <a:prstGeom prst="rect">
            <a:avLst/>
          </a:prstGeom>
          <a:noFill/>
          <a:ln>
            <a:noFill/>
          </a:ln>
        </p:spPr>
      </p:pic>
      <p:pic>
        <p:nvPicPr>
          <p:cNvPr id="978" name="Google Shape;978;p111"/>
          <p:cNvPicPr preferRelativeResize="0"/>
          <p:nvPr/>
        </p:nvPicPr>
        <p:blipFill rotWithShape="1">
          <a:blip r:embed="rId6">
            <a:alphaModFix/>
          </a:blip>
          <a:srcRect/>
          <a:stretch/>
        </p:blipFill>
        <p:spPr>
          <a:xfrm>
            <a:off x="6642067" y="1811620"/>
            <a:ext cx="3196478" cy="2175230"/>
          </a:xfrm>
          <a:prstGeom prst="rect">
            <a:avLst/>
          </a:prstGeom>
          <a:noFill/>
          <a:ln>
            <a:noFill/>
          </a:ln>
        </p:spPr>
      </p:pic>
      <p:pic>
        <p:nvPicPr>
          <p:cNvPr id="979" name="Google Shape;979;p111"/>
          <p:cNvPicPr preferRelativeResize="0"/>
          <p:nvPr/>
        </p:nvPicPr>
        <p:blipFill rotWithShape="1">
          <a:blip r:embed="rId7">
            <a:alphaModFix/>
          </a:blip>
          <a:srcRect/>
          <a:stretch/>
        </p:blipFill>
        <p:spPr>
          <a:xfrm>
            <a:off x="6866919" y="4317645"/>
            <a:ext cx="3196478" cy="2175230"/>
          </a:xfrm>
          <a:prstGeom prst="rect">
            <a:avLst/>
          </a:prstGeom>
          <a:noFill/>
          <a:ln>
            <a:noFill/>
          </a:ln>
        </p:spPr>
      </p:pic>
      <p:pic>
        <p:nvPicPr>
          <p:cNvPr id="980" name="Google Shape;980;p111" descr="Kitaplar"/>
          <p:cNvPicPr preferRelativeResize="0"/>
          <p:nvPr/>
        </p:nvPicPr>
        <p:blipFill rotWithShape="1">
          <a:blip r:embed="rId8">
            <a:alphaModFix/>
          </a:blip>
          <a:srcRect/>
          <a:stretch/>
        </p:blipFill>
        <p:spPr>
          <a:xfrm>
            <a:off x="897744" y="2019634"/>
            <a:ext cx="830984" cy="820908"/>
          </a:xfrm>
          <a:prstGeom prst="rect">
            <a:avLst/>
          </a:prstGeom>
          <a:noFill/>
          <a:ln>
            <a:noFill/>
          </a:ln>
        </p:spPr>
      </p:pic>
      <p:pic>
        <p:nvPicPr>
          <p:cNvPr id="981" name="Google Shape;981;p111" descr="Matematik"/>
          <p:cNvPicPr preferRelativeResize="0"/>
          <p:nvPr/>
        </p:nvPicPr>
        <p:blipFill rotWithShape="1">
          <a:blip r:embed="rId9">
            <a:alphaModFix/>
          </a:blip>
          <a:srcRect/>
          <a:stretch/>
        </p:blipFill>
        <p:spPr>
          <a:xfrm>
            <a:off x="5795933" y="2019634"/>
            <a:ext cx="757613" cy="757613"/>
          </a:xfrm>
          <a:prstGeom prst="rect">
            <a:avLst/>
          </a:prstGeom>
          <a:noFill/>
          <a:ln>
            <a:noFill/>
          </a:ln>
        </p:spPr>
      </p:pic>
      <p:pic>
        <p:nvPicPr>
          <p:cNvPr id="982" name="Google Shape;982;p111" descr="Dişlileri olan kafa"/>
          <p:cNvPicPr preferRelativeResize="0"/>
          <p:nvPr/>
        </p:nvPicPr>
        <p:blipFill rotWithShape="1">
          <a:blip r:embed="rId10">
            <a:alphaModFix/>
          </a:blip>
          <a:srcRect/>
          <a:stretch/>
        </p:blipFill>
        <p:spPr>
          <a:xfrm>
            <a:off x="855355" y="4385478"/>
            <a:ext cx="914400" cy="914400"/>
          </a:xfrm>
          <a:prstGeom prst="rect">
            <a:avLst/>
          </a:prstGeom>
          <a:noFill/>
          <a:ln>
            <a:noFill/>
          </a:ln>
        </p:spPr>
      </p:pic>
      <p:pic>
        <p:nvPicPr>
          <p:cNvPr id="983" name="Google Shape;983;p111" descr="Bir fikri olan kişi"/>
          <p:cNvPicPr preferRelativeResize="0"/>
          <p:nvPr/>
        </p:nvPicPr>
        <p:blipFill rotWithShape="1">
          <a:blip r:embed="rId11">
            <a:alphaModFix/>
          </a:blip>
          <a:srcRect/>
          <a:stretch/>
        </p:blipFill>
        <p:spPr>
          <a:xfrm>
            <a:off x="5827530" y="4490860"/>
            <a:ext cx="914400" cy="914400"/>
          </a:xfrm>
          <a:prstGeom prst="rect">
            <a:avLst/>
          </a:prstGeom>
          <a:noFill/>
          <a:ln>
            <a:noFill/>
          </a:ln>
        </p:spPr>
      </p:pic>
      <p:sp>
        <p:nvSpPr>
          <p:cNvPr id="984" name="Google Shape;984;p111"/>
          <p:cNvSpPr txBox="1"/>
          <p:nvPr/>
        </p:nvSpPr>
        <p:spPr>
          <a:xfrm>
            <a:off x="302332" y="2956258"/>
            <a:ext cx="181628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Beliren  okuryazarlık</a:t>
            </a:r>
            <a:endParaRPr/>
          </a:p>
        </p:txBody>
      </p:sp>
      <p:sp>
        <p:nvSpPr>
          <p:cNvPr id="985" name="Google Shape;985;p111"/>
          <p:cNvSpPr txBox="1"/>
          <p:nvPr/>
        </p:nvSpPr>
        <p:spPr>
          <a:xfrm>
            <a:off x="5346884" y="2899235"/>
            <a:ext cx="14982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dirty="0">
                <a:solidFill>
                  <a:srgbClr val="323F4F"/>
                </a:solidFill>
                <a:latin typeface="Calibri"/>
                <a:ea typeface="Calibri"/>
                <a:cs typeface="Calibri"/>
                <a:sym typeface="Calibri"/>
              </a:rPr>
              <a:t>Beliren  aritmetik</a:t>
            </a:r>
            <a:endParaRPr dirty="0"/>
          </a:p>
        </p:txBody>
      </p:sp>
      <p:sp>
        <p:nvSpPr>
          <p:cNvPr id="986" name="Google Shape;986;p111"/>
          <p:cNvSpPr txBox="1"/>
          <p:nvPr/>
        </p:nvSpPr>
        <p:spPr>
          <a:xfrm>
            <a:off x="586765" y="5526946"/>
            <a:ext cx="14982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Çalışan bellek</a:t>
            </a:r>
            <a:endParaRPr/>
          </a:p>
        </p:txBody>
      </p:sp>
      <p:sp>
        <p:nvSpPr>
          <p:cNvPr id="987" name="Google Shape;987;p111"/>
          <p:cNvSpPr txBox="1"/>
          <p:nvPr/>
        </p:nvSpPr>
        <p:spPr>
          <a:xfrm>
            <a:off x="5346884" y="5577785"/>
            <a:ext cx="197561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Zihinsel esneklik</a:t>
            </a:r>
            <a:endParaRPr/>
          </a:p>
        </p:txBody>
      </p:sp>
      <p:sp>
        <p:nvSpPr>
          <p:cNvPr id="988" name="Google Shape;988;p111"/>
          <p:cNvSpPr/>
          <p:nvPr/>
        </p:nvSpPr>
        <p:spPr>
          <a:xfrm>
            <a:off x="9838545" y="1603513"/>
            <a:ext cx="351641" cy="2491409"/>
          </a:xfrm>
          <a:prstGeom prst="leftBrace">
            <a:avLst>
              <a:gd name="adj1" fmla="val 8333"/>
              <a:gd name="adj2" fmla="val 50000"/>
            </a:avLst>
          </a:prstGeom>
          <a:noFill/>
          <a:ln w="9525" cap="flat" cmpd="sng">
            <a:solidFill>
              <a:srgbClr val="323F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323F4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D20E48-2879-1C8D-23DC-2FA6532A8A02}"/>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80578EBB-0ACF-FBC4-1867-04346FF3EB21}"/>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9CCD9FDA-1299-0125-0BE1-D395BDF81F58}"/>
              </a:ext>
            </a:extLst>
          </p:cNvPr>
          <p:cNvPicPr>
            <a:picLocks noChangeAspect="1"/>
          </p:cNvPicPr>
          <p:nvPr/>
        </p:nvPicPr>
        <p:blipFill>
          <a:blip r:embed="rId2"/>
          <a:stretch>
            <a:fillRect/>
          </a:stretch>
        </p:blipFill>
        <p:spPr>
          <a:xfrm>
            <a:off x="0" y="-40714"/>
            <a:ext cx="12191999" cy="6898714"/>
          </a:xfrm>
          <a:prstGeom prst="rect">
            <a:avLst/>
          </a:prstGeom>
        </p:spPr>
      </p:pic>
    </p:spTree>
    <p:extLst>
      <p:ext uri="{BB962C8B-B14F-4D97-AF65-F5344CB8AC3E}">
        <p14:creationId xmlns:p14="http://schemas.microsoft.com/office/powerpoint/2010/main" val="3656517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05C16E8E-626E-A756-A8DB-F2E5A92B5EB0}"/>
              </a:ext>
            </a:extLst>
          </p:cNvPr>
          <p:cNvSpPr>
            <a:spLocks noGrp="1"/>
          </p:cNvSpPr>
          <p:nvPr>
            <p:ph type="title"/>
          </p:nvPr>
        </p:nvSpPr>
        <p:spPr/>
        <p:txBody>
          <a:bodyPr/>
          <a:lstStyle/>
          <a:p>
            <a:r>
              <a:rPr lang="tr-TR" dirty="0"/>
              <a:t>Kavram Yanılgısı</a:t>
            </a:r>
          </a:p>
        </p:txBody>
      </p:sp>
      <p:sp>
        <p:nvSpPr>
          <p:cNvPr id="5" name="Metin Yer Tutucusu 4">
            <a:extLst>
              <a:ext uri="{FF2B5EF4-FFF2-40B4-BE49-F238E27FC236}">
                <a16:creationId xmlns:a16="http://schemas.microsoft.com/office/drawing/2014/main" id="{D5075C45-82A7-19F9-B0B2-78B38D74E79E}"/>
              </a:ext>
            </a:extLst>
          </p:cNvPr>
          <p:cNvSpPr>
            <a:spLocks noGrp="1"/>
          </p:cNvSpPr>
          <p:nvPr>
            <p:ph type="body" idx="1"/>
          </p:nvPr>
        </p:nvSpPr>
        <p:spPr/>
        <p:txBody>
          <a:bodyPr>
            <a:normAutofit/>
          </a:bodyPr>
          <a:lstStyle/>
          <a:p>
            <a:endParaRPr lang="tr-TR" dirty="0"/>
          </a:p>
        </p:txBody>
      </p:sp>
      <p:graphicFrame>
        <p:nvGraphicFramePr>
          <p:cNvPr id="9" name="Diyagram 8">
            <a:extLst>
              <a:ext uri="{FF2B5EF4-FFF2-40B4-BE49-F238E27FC236}">
                <a16:creationId xmlns:a16="http://schemas.microsoft.com/office/drawing/2014/main" id="{1399F2FF-4E57-0906-1B6C-E646D55D723E}"/>
              </a:ext>
            </a:extLst>
          </p:cNvPr>
          <p:cNvGraphicFramePr/>
          <p:nvPr>
            <p:extLst>
              <p:ext uri="{D42A27DB-BD31-4B8C-83A1-F6EECF244321}">
                <p14:modId xmlns:p14="http://schemas.microsoft.com/office/powerpoint/2010/main" val="768453294"/>
              </p:ext>
            </p:extLst>
          </p:nvPr>
        </p:nvGraphicFramePr>
        <p:xfrm>
          <a:off x="838200" y="1825625"/>
          <a:ext cx="105156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yagram 9">
            <a:extLst>
              <a:ext uri="{FF2B5EF4-FFF2-40B4-BE49-F238E27FC236}">
                <a16:creationId xmlns:a16="http://schemas.microsoft.com/office/drawing/2014/main" id="{887DDBFF-9357-BF5F-2CE2-BA14DCE53F17}"/>
              </a:ext>
            </a:extLst>
          </p:cNvPr>
          <p:cNvGraphicFramePr/>
          <p:nvPr>
            <p:extLst>
              <p:ext uri="{D42A27DB-BD31-4B8C-83A1-F6EECF244321}">
                <p14:modId xmlns:p14="http://schemas.microsoft.com/office/powerpoint/2010/main" val="709896807"/>
              </p:ext>
            </p:extLst>
          </p:nvPr>
        </p:nvGraphicFramePr>
        <p:xfrm>
          <a:off x="838200" y="2355977"/>
          <a:ext cx="3252216" cy="1301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16028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9"/>
        <p:cNvGrpSpPr/>
        <p:nvPr/>
      </p:nvGrpSpPr>
      <p:grpSpPr>
        <a:xfrm>
          <a:off x="0" y="0"/>
          <a:ext cx="0" cy="0"/>
          <a:chOff x="0" y="0"/>
          <a:chExt cx="0" cy="0"/>
        </a:xfrm>
      </p:grpSpPr>
      <p:sp>
        <p:nvSpPr>
          <p:cNvPr id="1050" name="Google Shape;1050;p118"/>
          <p:cNvSpPr/>
          <p:nvPr/>
        </p:nvSpPr>
        <p:spPr>
          <a:xfrm>
            <a:off x="0" y="0"/>
            <a:ext cx="12188949"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1" name="Google Shape;1051;p118"/>
          <p:cNvSpPr/>
          <p:nvPr/>
        </p:nvSpPr>
        <p:spPr>
          <a:xfrm>
            <a:off x="0" y="0"/>
            <a:ext cx="12188949"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1052" name="Google Shape;1052;p118"/>
          <p:cNvGrpSpPr/>
          <p:nvPr/>
        </p:nvGrpSpPr>
        <p:grpSpPr>
          <a:xfrm>
            <a:off x="5889" y="-2"/>
            <a:ext cx="3468234" cy="6858000"/>
            <a:chOff x="651279" y="598259"/>
            <a:chExt cx="10889442" cy="5680742"/>
          </a:xfrm>
        </p:grpSpPr>
        <p:sp>
          <p:nvSpPr>
            <p:cNvPr id="1053" name="Google Shape;1053;p118"/>
            <p:cNvSpPr/>
            <p:nvPr/>
          </p:nvSpPr>
          <p:spPr>
            <a:xfrm>
              <a:off x="651279" y="598259"/>
              <a:ext cx="10889442" cy="5680742"/>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4" name="Google Shape;1054;p118"/>
            <p:cNvSpPr/>
            <p:nvPr/>
          </p:nvSpPr>
          <p:spPr>
            <a:xfrm>
              <a:off x="651279" y="598259"/>
              <a:ext cx="10889442" cy="5680742"/>
            </a:xfrm>
            <a:prstGeom prst="rect">
              <a:avLst/>
            </a:prstGeom>
            <a:solidFill>
              <a:schemeClr val="accent6">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grpSp>
        <p:nvGrpSpPr>
          <p:cNvPr id="1055" name="Google Shape;1055;p118"/>
          <p:cNvGrpSpPr/>
          <p:nvPr/>
        </p:nvGrpSpPr>
        <p:grpSpPr>
          <a:xfrm>
            <a:off x="1524" y="0"/>
            <a:ext cx="12188952" cy="6858000"/>
            <a:chOff x="0" y="0"/>
            <a:chExt cx="12188952" cy="6858000"/>
          </a:xfrm>
        </p:grpSpPr>
        <p:sp>
          <p:nvSpPr>
            <p:cNvPr id="1056" name="Google Shape;1056;p118"/>
            <p:cNvSpPr/>
            <p:nvPr/>
          </p:nvSpPr>
          <p:spPr>
            <a:xfrm>
              <a:off x="26122" y="6015669"/>
              <a:ext cx="2605762" cy="842331"/>
            </a:xfrm>
            <a:custGeom>
              <a:avLst/>
              <a:gdLst/>
              <a:ahLst/>
              <a:cxnLst/>
              <a:rect l="l" t="t" r="r" b="b"/>
              <a:pathLst>
                <a:path w="3180577" h="1033951" extrusionOk="0">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7" name="Google Shape;1057;p118"/>
            <p:cNvSpPr/>
            <p:nvPr/>
          </p:nvSpPr>
          <p:spPr>
            <a:xfrm>
              <a:off x="655184" y="5798001"/>
              <a:ext cx="2485581" cy="1059999"/>
            </a:xfrm>
            <a:custGeom>
              <a:avLst/>
              <a:gdLst/>
              <a:ahLst/>
              <a:cxnLst/>
              <a:rect l="l" t="t" r="r" b="b"/>
              <a:pathLst>
                <a:path w="2449768" h="1050628" extrusionOk="0">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8" name="Google Shape;1058;p118"/>
            <p:cNvSpPr/>
            <p:nvPr/>
          </p:nvSpPr>
          <p:spPr>
            <a:xfrm>
              <a:off x="3474720" y="0"/>
              <a:ext cx="6177282" cy="1778750"/>
            </a:xfrm>
            <a:custGeom>
              <a:avLst/>
              <a:gdLst/>
              <a:ahLst/>
              <a:cxnLst/>
              <a:rect l="l" t="t" r="r" b="b"/>
              <a:pathLst>
                <a:path w="6386648" h="1849426" extrusionOk="0">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9" name="Google Shape;1059;p118"/>
            <p:cNvSpPr/>
            <p:nvPr/>
          </p:nvSpPr>
          <p:spPr>
            <a:xfrm>
              <a:off x="0" y="2390523"/>
              <a:ext cx="611491" cy="1421482"/>
            </a:xfrm>
            <a:custGeom>
              <a:avLst/>
              <a:gdLst/>
              <a:ahLst/>
              <a:cxnLst/>
              <a:rect l="l" t="t" r="r" b="b"/>
              <a:pathLst>
                <a:path w="611491" h="1429512" extrusionOk="0">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0" name="Google Shape;1060;p118"/>
            <p:cNvSpPr/>
            <p:nvPr/>
          </p:nvSpPr>
          <p:spPr>
            <a:xfrm>
              <a:off x="3792772" y="0"/>
              <a:ext cx="2423863" cy="1343767"/>
            </a:xfrm>
            <a:custGeom>
              <a:avLst/>
              <a:gdLst/>
              <a:ahLst/>
              <a:cxnLst/>
              <a:rect l="l" t="t" r="r" b="b"/>
              <a:pathLst>
                <a:path w="3015964" h="1681468" extrusionOk="0">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1" name="Google Shape;1061;p118"/>
            <p:cNvSpPr/>
            <p:nvPr/>
          </p:nvSpPr>
          <p:spPr>
            <a:xfrm>
              <a:off x="10946850" y="0"/>
              <a:ext cx="1242102" cy="2620884"/>
            </a:xfrm>
            <a:custGeom>
              <a:avLst/>
              <a:gdLst/>
              <a:ahLst/>
              <a:cxnLst/>
              <a:rect l="l" t="t" r="r" b="b"/>
              <a:pathLst>
                <a:path w="1242102" h="2635689" extrusionOk="0">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62" name="Google Shape;1062;p118"/>
            <p:cNvSpPr/>
            <p:nvPr/>
          </p:nvSpPr>
          <p:spPr>
            <a:xfrm>
              <a:off x="0" y="0"/>
              <a:ext cx="1577788" cy="980141"/>
            </a:xfrm>
            <a:custGeom>
              <a:avLst/>
              <a:gdLst/>
              <a:ahLst/>
              <a:cxnLst/>
              <a:rect l="l" t="t" r="r" b="b"/>
              <a:pathLst>
                <a:path w="1471018" h="795676" extrusionOk="0">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grpSp>
      <p:sp>
        <p:nvSpPr>
          <p:cNvPr id="1063" name="Google Shape;1063;p118"/>
          <p:cNvSpPr txBox="1">
            <a:spLocks noGrp="1"/>
          </p:cNvSpPr>
          <p:nvPr>
            <p:ph type="title"/>
          </p:nvPr>
        </p:nvSpPr>
        <p:spPr>
          <a:xfrm rot="-5400000">
            <a:off x="-1325880" y="1947672"/>
            <a:ext cx="5961888" cy="27889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800"/>
              <a:buFont typeface="Times New Roman"/>
              <a:buNone/>
            </a:pPr>
            <a:r>
              <a:rPr lang="tr-TR" sz="4800" b="1" dirty="0">
                <a:solidFill>
                  <a:schemeClr val="lt1"/>
                </a:solidFill>
                <a:latin typeface="Times New Roman"/>
                <a:ea typeface="Times New Roman"/>
                <a:cs typeface="Times New Roman"/>
                <a:sym typeface="Times New Roman"/>
              </a:rPr>
              <a:t>NEDİR VE NE DEĞİLDİR?</a:t>
            </a:r>
            <a:endParaRPr dirty="0"/>
          </a:p>
        </p:txBody>
      </p:sp>
      <p:grpSp>
        <p:nvGrpSpPr>
          <p:cNvPr id="1064" name="Google Shape;1064;p118"/>
          <p:cNvGrpSpPr/>
          <p:nvPr/>
        </p:nvGrpSpPr>
        <p:grpSpPr>
          <a:xfrm>
            <a:off x="3828429" y="304374"/>
            <a:ext cx="7740996" cy="6533192"/>
            <a:chOff x="0" y="20431"/>
            <a:chExt cx="7740996" cy="6533192"/>
          </a:xfrm>
        </p:grpSpPr>
        <p:sp>
          <p:nvSpPr>
            <p:cNvPr id="1065" name="Google Shape;1065;p118"/>
            <p:cNvSpPr/>
            <p:nvPr/>
          </p:nvSpPr>
          <p:spPr>
            <a:xfrm>
              <a:off x="0" y="20431"/>
              <a:ext cx="7740996" cy="893816"/>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18"/>
            <p:cNvSpPr txBox="1"/>
            <p:nvPr/>
          </p:nvSpPr>
          <p:spPr>
            <a:xfrm>
              <a:off x="43633" y="64064"/>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dirty="0">
                  <a:solidFill>
                    <a:schemeClr val="lt1"/>
                  </a:solidFill>
                  <a:latin typeface="Calibri"/>
                  <a:ea typeface="Calibri"/>
                  <a:cs typeface="Calibri"/>
                  <a:sym typeface="Calibri"/>
                </a:rPr>
                <a:t>1) Sosyal duygusal öğrenme ile sosyal duygusal gelişim aynı kavramlardır.</a:t>
              </a:r>
              <a:endParaRPr sz="1600" dirty="0">
                <a:solidFill>
                  <a:schemeClr val="lt1"/>
                </a:solidFill>
                <a:latin typeface="Calibri"/>
                <a:ea typeface="Calibri"/>
                <a:cs typeface="Calibri"/>
                <a:sym typeface="Calibri"/>
              </a:endParaRPr>
            </a:p>
          </p:txBody>
        </p:sp>
        <p:sp>
          <p:nvSpPr>
            <p:cNvPr id="1067" name="Google Shape;1067;p118"/>
            <p:cNvSpPr/>
            <p:nvPr/>
          </p:nvSpPr>
          <p:spPr>
            <a:xfrm>
              <a:off x="0" y="960327"/>
              <a:ext cx="7740996" cy="893816"/>
            </a:xfrm>
            <a:prstGeom prst="roundRect">
              <a:avLst>
                <a:gd name="adj" fmla="val 16667"/>
              </a:avLst>
            </a:prstGeom>
            <a:solidFill>
              <a:srgbClr val="DE79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18"/>
            <p:cNvSpPr txBox="1"/>
            <p:nvPr/>
          </p:nvSpPr>
          <p:spPr>
            <a:xfrm>
              <a:off x="43633" y="1003960"/>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dirty="0">
                  <a:solidFill>
                    <a:schemeClr val="lt1"/>
                  </a:solidFill>
                  <a:latin typeface="Calibri"/>
                  <a:ea typeface="Calibri"/>
                  <a:cs typeface="Calibri"/>
                  <a:sym typeface="Calibri"/>
                </a:rPr>
                <a:t>2) Sosyal duygusal öğrenme kavramının hedef kitlesi çocuklardır.</a:t>
              </a:r>
              <a:endParaRPr sz="1600" dirty="0">
                <a:solidFill>
                  <a:schemeClr val="lt1"/>
                </a:solidFill>
                <a:latin typeface="Calibri"/>
                <a:ea typeface="Calibri"/>
                <a:cs typeface="Calibri"/>
                <a:sym typeface="Calibri"/>
              </a:endParaRPr>
            </a:p>
          </p:txBody>
        </p:sp>
        <p:sp>
          <p:nvSpPr>
            <p:cNvPr id="1069" name="Google Shape;1069;p118"/>
            <p:cNvSpPr/>
            <p:nvPr/>
          </p:nvSpPr>
          <p:spPr>
            <a:xfrm>
              <a:off x="0" y="1900223"/>
              <a:ext cx="7740996" cy="893816"/>
            </a:xfrm>
            <a:prstGeom prst="roundRect">
              <a:avLst>
                <a:gd name="adj" fmla="val 16667"/>
              </a:avLst>
            </a:prstGeom>
            <a:solidFill>
              <a:srgbClr val="D07A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18"/>
            <p:cNvSpPr txBox="1"/>
            <p:nvPr/>
          </p:nvSpPr>
          <p:spPr>
            <a:xfrm>
              <a:off x="43633" y="1943856"/>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dirty="0">
                  <a:solidFill>
                    <a:schemeClr val="lt1"/>
                  </a:solidFill>
                  <a:latin typeface="Calibri"/>
                  <a:ea typeface="Calibri"/>
                  <a:cs typeface="Calibri"/>
                  <a:sym typeface="Calibri"/>
                </a:rPr>
                <a:t>3)Sosyal duygusal öğrenme becerileri akademik olarak başarılı olan çocuklar için gerekli değildir.</a:t>
              </a:r>
              <a:endParaRPr sz="1600" dirty="0">
                <a:solidFill>
                  <a:schemeClr val="lt1"/>
                </a:solidFill>
                <a:latin typeface="Calibri"/>
                <a:ea typeface="Calibri"/>
                <a:cs typeface="Calibri"/>
                <a:sym typeface="Calibri"/>
              </a:endParaRPr>
            </a:p>
          </p:txBody>
        </p:sp>
        <p:sp>
          <p:nvSpPr>
            <p:cNvPr id="1071" name="Google Shape;1071;p118"/>
            <p:cNvSpPr/>
            <p:nvPr/>
          </p:nvSpPr>
          <p:spPr>
            <a:xfrm>
              <a:off x="0" y="2840119"/>
              <a:ext cx="7740996" cy="893816"/>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18"/>
            <p:cNvSpPr txBox="1"/>
            <p:nvPr/>
          </p:nvSpPr>
          <p:spPr>
            <a:xfrm>
              <a:off x="43633" y="2883752"/>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dirty="0">
                  <a:solidFill>
                    <a:schemeClr val="lt1"/>
                  </a:solidFill>
                  <a:latin typeface="Calibri"/>
                  <a:ea typeface="Calibri"/>
                  <a:cs typeface="Calibri"/>
                  <a:sym typeface="Calibri"/>
                </a:rPr>
                <a:t>4) Sosyal duygusal öğrenme becerilerinin gelişimi sadece okulda/evde/sosyal yaşantısında problem yaşayan bireyler içindir.</a:t>
              </a:r>
              <a:endParaRPr sz="1600" dirty="0">
                <a:solidFill>
                  <a:schemeClr val="lt1"/>
                </a:solidFill>
                <a:latin typeface="Calibri"/>
                <a:ea typeface="Calibri"/>
                <a:cs typeface="Calibri"/>
                <a:sym typeface="Calibri"/>
              </a:endParaRPr>
            </a:p>
          </p:txBody>
        </p:sp>
        <p:sp>
          <p:nvSpPr>
            <p:cNvPr id="1073" name="Google Shape;1073;p118"/>
            <p:cNvSpPr/>
            <p:nvPr/>
          </p:nvSpPr>
          <p:spPr>
            <a:xfrm>
              <a:off x="0" y="3780015"/>
              <a:ext cx="7740996" cy="893816"/>
            </a:xfrm>
            <a:prstGeom prst="roundRect">
              <a:avLst>
                <a:gd name="adj" fmla="val 16667"/>
              </a:avLst>
            </a:prstGeom>
            <a:solidFill>
              <a:srgbClr val="B8888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18"/>
            <p:cNvSpPr txBox="1"/>
            <p:nvPr/>
          </p:nvSpPr>
          <p:spPr>
            <a:xfrm>
              <a:off x="43633" y="3823648"/>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dirty="0">
                  <a:solidFill>
                    <a:schemeClr val="lt1"/>
                  </a:solidFill>
                  <a:latin typeface="Calibri"/>
                  <a:ea typeface="Calibri"/>
                  <a:cs typeface="Calibri"/>
                  <a:sym typeface="Calibri"/>
                </a:rPr>
                <a:t>5) Çocuklarda Sosyal Duygusal Öğrenme becerilerinin gelişimi üzerine eğitimler okullar/eğitim kurumları/kurslar tarafından verilmektedir. Dolayısıyla bu alanda ailenin rolü daha azdır.</a:t>
              </a:r>
              <a:endParaRPr sz="1600" dirty="0">
                <a:solidFill>
                  <a:schemeClr val="lt1"/>
                </a:solidFill>
                <a:latin typeface="Calibri"/>
                <a:ea typeface="Calibri"/>
                <a:cs typeface="Calibri"/>
                <a:sym typeface="Calibri"/>
              </a:endParaRPr>
            </a:p>
          </p:txBody>
        </p:sp>
        <p:sp>
          <p:nvSpPr>
            <p:cNvPr id="1075" name="Google Shape;1075;p118"/>
            <p:cNvSpPr/>
            <p:nvPr/>
          </p:nvSpPr>
          <p:spPr>
            <a:xfrm>
              <a:off x="0" y="4795308"/>
              <a:ext cx="7740996" cy="893816"/>
            </a:xfrm>
            <a:prstGeom prst="roundRect">
              <a:avLst>
                <a:gd name="adj" fmla="val 16667"/>
              </a:avLst>
            </a:prstGeom>
            <a:solidFill>
              <a:srgbClr val="AD959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18"/>
            <p:cNvSpPr txBox="1"/>
            <p:nvPr/>
          </p:nvSpPr>
          <p:spPr>
            <a:xfrm>
              <a:off x="43633" y="4838941"/>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dirty="0">
                  <a:solidFill>
                    <a:schemeClr val="lt1"/>
                  </a:solidFill>
                  <a:latin typeface="Calibri"/>
                  <a:ea typeface="Calibri"/>
                  <a:cs typeface="Calibri"/>
                  <a:sym typeface="Calibri"/>
                </a:rPr>
                <a:t>6) Sosyal Duygusal Öğrenme becerileri gelişmiş olan bireyler/çocuklar hiç sorun yaşamazlar.</a:t>
              </a:r>
              <a:endParaRPr sz="1600" dirty="0">
                <a:solidFill>
                  <a:schemeClr val="lt1"/>
                </a:solidFill>
                <a:latin typeface="Calibri"/>
                <a:ea typeface="Calibri"/>
                <a:cs typeface="Calibri"/>
                <a:sym typeface="Calibri"/>
              </a:endParaRPr>
            </a:p>
          </p:txBody>
        </p:sp>
        <p:sp>
          <p:nvSpPr>
            <p:cNvPr id="1077" name="Google Shape;1077;p118"/>
            <p:cNvSpPr/>
            <p:nvPr/>
          </p:nvSpPr>
          <p:spPr>
            <a:xfrm>
              <a:off x="0" y="5659807"/>
              <a:ext cx="7740996" cy="893816"/>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18"/>
            <p:cNvSpPr txBox="1"/>
            <p:nvPr/>
          </p:nvSpPr>
          <p:spPr>
            <a:xfrm>
              <a:off x="43633" y="5703440"/>
              <a:ext cx="7653730" cy="806550"/>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None/>
              </a:pPr>
              <a:r>
                <a:rPr lang="tr-TR" sz="1600">
                  <a:solidFill>
                    <a:schemeClr val="lt1"/>
                  </a:solidFill>
                  <a:latin typeface="Calibri"/>
                  <a:ea typeface="Calibri"/>
                  <a:cs typeface="Calibri"/>
                  <a:sym typeface="Calibri"/>
                </a:rPr>
                <a:t>7) Sosyal Duygusal Becerileri gelişmiş olan kişiler problem yaratan durumlarda kendilerinden fazlaca ödün verirler, başkaları tarafından ezilirler ve duygusal açıdan yıpranırlar.</a:t>
              </a:r>
              <a:endParaRPr sz="1600">
                <a:solidFill>
                  <a:schemeClr val="lt1"/>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CB01924-26EA-591D-A402-CB4BD8DD5A53}"/>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2151888F-06B7-8D22-EA0A-C5A21BB30E90}"/>
              </a:ext>
            </a:extLst>
          </p:cNvPr>
          <p:cNvSpPr>
            <a:spLocks noGrp="1"/>
          </p:cNvSpPr>
          <p:nvPr>
            <p:ph type="subTitle" idx="1"/>
          </p:nvPr>
        </p:nvSpPr>
        <p:spPr/>
        <p:txBody>
          <a:bodyPr/>
          <a:lstStyle/>
          <a:p>
            <a:endParaRPr lang="tr-TR"/>
          </a:p>
        </p:txBody>
      </p:sp>
      <p:pic>
        <p:nvPicPr>
          <p:cNvPr id="6" name="Resim 5">
            <a:extLst>
              <a:ext uri="{FF2B5EF4-FFF2-40B4-BE49-F238E27FC236}">
                <a16:creationId xmlns:a16="http://schemas.microsoft.com/office/drawing/2014/main" id="{6E6B5B08-569E-42E4-D43E-B28CBC4447D0}"/>
              </a:ext>
            </a:extLst>
          </p:cNvPr>
          <p:cNvPicPr>
            <a:picLocks noChangeAspect="1"/>
          </p:cNvPicPr>
          <p:nvPr/>
        </p:nvPicPr>
        <p:blipFill>
          <a:blip r:embed="rId2"/>
          <a:stretch>
            <a:fillRect/>
          </a:stretch>
        </p:blipFill>
        <p:spPr>
          <a:xfrm>
            <a:off x="0" y="1"/>
            <a:ext cx="12192000" cy="5445858"/>
          </a:xfrm>
          <a:prstGeom prst="rect">
            <a:avLst/>
          </a:prstGeom>
        </p:spPr>
      </p:pic>
    </p:spTree>
    <p:extLst>
      <p:ext uri="{BB962C8B-B14F-4D97-AF65-F5344CB8AC3E}">
        <p14:creationId xmlns:p14="http://schemas.microsoft.com/office/powerpoint/2010/main" val="3521042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0"/>
        <p:cNvGrpSpPr/>
        <p:nvPr/>
      </p:nvGrpSpPr>
      <p:grpSpPr>
        <a:xfrm>
          <a:off x="0" y="0"/>
          <a:ext cx="0" cy="0"/>
          <a:chOff x="0" y="0"/>
          <a:chExt cx="0" cy="0"/>
        </a:xfrm>
      </p:grpSpPr>
      <p:sp>
        <p:nvSpPr>
          <p:cNvPr id="1101" name="Google Shape;1101;p1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2" name="Google Shape;1102;p121"/>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3" name="Google Shape;1103;p121"/>
          <p:cNvSpPr txBox="1">
            <a:spLocks noGrp="1"/>
          </p:cNvSpPr>
          <p:nvPr>
            <p:ph type="title"/>
          </p:nvPr>
        </p:nvSpPr>
        <p:spPr>
          <a:xfrm>
            <a:off x="548640" y="609597"/>
            <a:ext cx="9980815" cy="13308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a:solidFill>
                  <a:srgbClr val="323F4F"/>
                </a:solidFill>
                <a:latin typeface="Times New Roman"/>
                <a:ea typeface="Times New Roman"/>
                <a:cs typeface="Times New Roman"/>
                <a:sym typeface="Times New Roman"/>
              </a:rPr>
              <a:t>SOSYAL DUYGUSAL ÖĞRENME</a:t>
            </a:r>
            <a:endParaRPr/>
          </a:p>
        </p:txBody>
      </p:sp>
      <p:sp>
        <p:nvSpPr>
          <p:cNvPr id="1104" name="Google Shape;1104;p121"/>
          <p:cNvSpPr txBox="1">
            <a:spLocks noGrp="1"/>
          </p:cNvSpPr>
          <p:nvPr>
            <p:ph type="body" idx="1"/>
          </p:nvPr>
        </p:nvSpPr>
        <p:spPr>
          <a:xfrm>
            <a:off x="924122" y="2781885"/>
            <a:ext cx="4958966" cy="329204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23F4F"/>
              </a:buClr>
              <a:buSzPts val="2000"/>
              <a:buChar char="•"/>
            </a:pPr>
            <a:r>
              <a:rPr lang="tr-TR" sz="2000" dirty="0">
                <a:solidFill>
                  <a:srgbClr val="323F4F"/>
                </a:solidFill>
              </a:rPr>
              <a:t>Sosyal Duygusal Öğrenme (SDÖ) kendimizi, ilişkilerimizi ve işimizi etkili ve ahlaklı biçimde yönetmek için ihtiyaç duyduğumuz becerileri içerir. </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SDÖ, tüm gençlerin ve yetişkinlerin sağlıklı kimlikler geliştirmek, duyguları yönetmek ve kişisel ve kolektif hedeflere ulaşmak, başkaları için empati kurmak ve göstermek, destekleyici ilişkiler kurmak ve sürdürmek için bilgi, beceri ve tutumları edindikleri ve uyguladıkları süreçtir. </a:t>
            </a:r>
            <a:endParaRPr dirty="0"/>
          </a:p>
        </p:txBody>
      </p:sp>
      <p:pic>
        <p:nvPicPr>
          <p:cNvPr id="1105" name="Google Shape;1105;p121" descr="Social and Emotional Learning (SEL) in the Classroom"/>
          <p:cNvPicPr preferRelativeResize="0"/>
          <p:nvPr/>
        </p:nvPicPr>
        <p:blipFill rotWithShape="1">
          <a:blip r:embed="rId3">
            <a:alphaModFix/>
          </a:blip>
          <a:srcRect t="11769" b="8065"/>
          <a:stretch/>
        </p:blipFill>
        <p:spPr>
          <a:xfrm>
            <a:off x="6719367" y="2873379"/>
            <a:ext cx="4788505" cy="2378984"/>
          </a:xfrm>
          <a:prstGeom prst="rect">
            <a:avLst/>
          </a:prstGeom>
          <a:noFill/>
          <a:ln>
            <a:noFill/>
          </a:ln>
        </p:spPr>
      </p:pic>
      <p:sp>
        <p:nvSpPr>
          <p:cNvPr id="1106" name="Google Shape;1106;p121"/>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Google Shape;368;p52"/>
          <p:cNvSpPr>
            <a:spLocks/>
          </p:cNvSpPr>
          <p:nvPr/>
        </p:nvSpPr>
        <p:spPr bwMode="auto">
          <a:xfrm>
            <a:off x="-330200" y="1290638"/>
            <a:ext cx="9702800" cy="5573712"/>
          </a:xfrm>
          <a:custGeom>
            <a:avLst/>
            <a:gdLst>
              <a:gd name="T0" fmla="*/ 8341171 w 2038"/>
              <a:gd name="T1" fmla="*/ 5573712 h 1169"/>
              <a:gd name="T2" fmla="*/ 7079521 w 2038"/>
              <a:gd name="T3" fmla="*/ 1592489 h 1169"/>
              <a:gd name="T4" fmla="*/ 4094410 w 2038"/>
              <a:gd name="T5" fmla="*/ 104894 h 1169"/>
              <a:gd name="T6" fmla="*/ 947427 w 2038"/>
              <a:gd name="T7" fmla="*/ 1516202 h 1169"/>
              <a:gd name="T8" fmla="*/ 1899616 w 2038"/>
              <a:gd name="T9" fmla="*/ 5554640 h 11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8" h="1169" extrusionOk="0">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67" name="Google Shape;369;p52"/>
          <p:cNvSpPr>
            <a:spLocks/>
          </p:cNvSpPr>
          <p:nvPr/>
        </p:nvSpPr>
        <p:spPr bwMode="auto">
          <a:xfrm>
            <a:off x="669925" y="2011363"/>
            <a:ext cx="7373938" cy="4848225"/>
          </a:xfrm>
          <a:custGeom>
            <a:avLst/>
            <a:gdLst>
              <a:gd name="T0" fmla="*/ 4879462 w 1549"/>
              <a:gd name="T1" fmla="*/ 4843458 h 1017"/>
              <a:gd name="T2" fmla="*/ 6869330 w 1549"/>
              <a:gd name="T3" fmla="*/ 2822172 h 1017"/>
              <a:gd name="T4" fmla="*/ 3722672 w 1549"/>
              <a:gd name="T5" fmla="*/ 252661 h 1017"/>
              <a:gd name="T6" fmla="*/ 714068 w 1549"/>
              <a:gd name="T7" fmla="*/ 1568403 h 1017"/>
              <a:gd name="T8" fmla="*/ 2270735 w 1549"/>
              <a:gd name="T9" fmla="*/ 4848225 h 10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49" h="1017" extrusionOk="0">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68" name="Google Shape;370;p52"/>
          <p:cNvSpPr>
            <a:spLocks/>
          </p:cNvSpPr>
          <p:nvPr/>
        </p:nvSpPr>
        <p:spPr bwMode="auto">
          <a:xfrm>
            <a:off x="250825" y="1781175"/>
            <a:ext cx="8035925" cy="5083175"/>
          </a:xfrm>
          <a:custGeom>
            <a:avLst/>
            <a:gdLst>
              <a:gd name="T0" fmla="*/ 6198326 w 1688"/>
              <a:gd name="T1" fmla="*/ 5083175 h 1066"/>
              <a:gd name="T2" fmla="*/ 7678879 w 1688"/>
              <a:gd name="T3" fmla="*/ 4053188 h 1066"/>
              <a:gd name="T4" fmla="*/ 7221859 w 1688"/>
              <a:gd name="T5" fmla="*/ 2245943 h 1066"/>
              <a:gd name="T6" fmla="*/ 3798974 w 1688"/>
              <a:gd name="T7" fmla="*/ 133517 h 1066"/>
              <a:gd name="T8" fmla="*/ 861672 w 1688"/>
              <a:gd name="T9" fmla="*/ 1587896 h 1066"/>
              <a:gd name="T10" fmla="*/ 1999460 w 1688"/>
              <a:gd name="T11" fmla="*/ 5083175 h 10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88" h="1066" extrusionOk="0">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cmpd="sng">
            <a:solidFill>
              <a:schemeClr val="tx1">
                <a:alpha val="20000"/>
              </a:schemeClr>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69" name="Google Shape;371;p52"/>
          <p:cNvSpPr>
            <a:spLocks/>
          </p:cNvSpPr>
          <p:nvPr/>
        </p:nvSpPr>
        <p:spPr bwMode="auto">
          <a:xfrm>
            <a:off x="-1588" y="542925"/>
            <a:ext cx="10334626" cy="6321425"/>
          </a:xfrm>
          <a:custGeom>
            <a:avLst/>
            <a:gdLst>
              <a:gd name="T0" fmla="*/ 8916055 w 2171"/>
              <a:gd name="T1" fmla="*/ 6321425 h 1326"/>
              <a:gd name="T2" fmla="*/ 7659334 w 2171"/>
              <a:gd name="T3" fmla="*/ 2254928 h 1326"/>
              <a:gd name="T4" fmla="*/ 4189070 w 2171"/>
              <a:gd name="T5" fmla="*/ 300339 h 1326"/>
              <a:gd name="T6" fmla="*/ 0 w 2171"/>
              <a:gd name="T7" fmla="*/ 2016563 h 13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71" h="1326" extrusionOk="0">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0" name="Google Shape;372;p52"/>
          <p:cNvSpPr>
            <a:spLocks/>
          </p:cNvSpPr>
          <p:nvPr/>
        </p:nvSpPr>
        <p:spPr bwMode="auto">
          <a:xfrm>
            <a:off x="3175" y="6178550"/>
            <a:ext cx="504825" cy="681038"/>
          </a:xfrm>
          <a:custGeom>
            <a:avLst/>
            <a:gdLst>
              <a:gd name="T0" fmla="*/ 0 w 106"/>
              <a:gd name="T1" fmla="*/ 0 h 143"/>
              <a:gd name="T2" fmla="*/ 504825 w 106"/>
              <a:gd name="T3" fmla="*/ 681038 h 143"/>
              <a:gd name="T4" fmla="*/ 0 60000 65536"/>
              <a:gd name="T5" fmla="*/ 0 60000 65536"/>
            </a:gdLst>
            <a:ahLst/>
            <a:cxnLst>
              <a:cxn ang="T4">
                <a:pos x="T0" y="T1"/>
              </a:cxn>
              <a:cxn ang="T5">
                <a:pos x="T2" y="T3"/>
              </a:cxn>
            </a:cxnLst>
            <a:rect l="0" t="0" r="r" b="b"/>
            <a:pathLst>
              <a:path w="106" h="143" extrusionOk="0">
                <a:moveTo>
                  <a:pt x="0" y="0"/>
                </a:moveTo>
                <a:cubicBezTo>
                  <a:pt x="35" y="54"/>
                  <a:pt x="70" y="101"/>
                  <a:pt x="106" y="143"/>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1" name="Google Shape;373;p52"/>
          <p:cNvSpPr>
            <a:spLocks/>
          </p:cNvSpPr>
          <p:nvPr/>
        </p:nvSpPr>
        <p:spPr bwMode="auto">
          <a:xfrm>
            <a:off x="-1588" y="-58738"/>
            <a:ext cx="11091863" cy="6923088"/>
          </a:xfrm>
          <a:custGeom>
            <a:avLst/>
            <a:gdLst>
              <a:gd name="T0" fmla="*/ 9739893 w 2330"/>
              <a:gd name="T1" fmla="*/ 6923088 h 1452"/>
              <a:gd name="T2" fmla="*/ 8630707 w 2330"/>
              <a:gd name="T3" fmla="*/ 2865548 h 1452"/>
              <a:gd name="T4" fmla="*/ 4550996 w 2330"/>
              <a:gd name="T5" fmla="*/ 462493 h 1452"/>
              <a:gd name="T6" fmla="*/ 0 w 2330"/>
              <a:gd name="T7" fmla="*/ 1745076 h 14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30" h="1452" extrusionOk="0">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2" name="Google Shape;374;p52"/>
          <p:cNvSpPr>
            <a:spLocks/>
          </p:cNvSpPr>
          <p:nvPr/>
        </p:nvSpPr>
        <p:spPr bwMode="auto">
          <a:xfrm>
            <a:off x="-1588" y="-1588"/>
            <a:ext cx="1057276" cy="614363"/>
          </a:xfrm>
          <a:custGeom>
            <a:avLst/>
            <a:gdLst>
              <a:gd name="T0" fmla="*/ 1057276 w 222"/>
              <a:gd name="T1" fmla="*/ 0 h 129"/>
              <a:gd name="T2" fmla="*/ 0 w 222"/>
              <a:gd name="T3" fmla="*/ 614363 h 129"/>
              <a:gd name="T4" fmla="*/ 0 60000 65536"/>
              <a:gd name="T5" fmla="*/ 0 60000 65536"/>
            </a:gdLst>
            <a:ahLst/>
            <a:cxnLst>
              <a:cxn ang="T4">
                <a:pos x="T0" y="T1"/>
              </a:cxn>
              <a:cxn ang="T5">
                <a:pos x="T2" y="T3"/>
              </a:cxn>
            </a:cxnLst>
            <a:rect l="0" t="0" r="r" b="b"/>
            <a:pathLst>
              <a:path w="222" h="129" extrusionOk="0">
                <a:moveTo>
                  <a:pt x="222" y="0"/>
                </a:moveTo>
                <a:cubicBezTo>
                  <a:pt x="152" y="35"/>
                  <a:pt x="76" y="78"/>
                  <a:pt x="0" y="129"/>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3" name="Google Shape;375;p52"/>
          <p:cNvSpPr>
            <a:spLocks/>
          </p:cNvSpPr>
          <p:nvPr/>
        </p:nvSpPr>
        <p:spPr bwMode="auto">
          <a:xfrm>
            <a:off x="3175" y="-6350"/>
            <a:ext cx="595313" cy="352425"/>
          </a:xfrm>
          <a:custGeom>
            <a:avLst/>
            <a:gdLst>
              <a:gd name="T0" fmla="*/ 595313 w 125"/>
              <a:gd name="T1" fmla="*/ 0 h 74"/>
              <a:gd name="T2" fmla="*/ 0 w 125"/>
              <a:gd name="T3" fmla="*/ 352425 h 74"/>
              <a:gd name="T4" fmla="*/ 0 60000 65536"/>
              <a:gd name="T5" fmla="*/ 0 60000 65536"/>
            </a:gdLst>
            <a:ahLst/>
            <a:cxnLst>
              <a:cxn ang="T4">
                <a:pos x="T0" y="T1"/>
              </a:cxn>
              <a:cxn ang="T5">
                <a:pos x="T2" y="T3"/>
              </a:cxn>
            </a:cxnLst>
            <a:rect l="0" t="0" r="r" b="b"/>
            <a:pathLst>
              <a:path w="125" h="74" extrusionOk="0">
                <a:moveTo>
                  <a:pt x="125" y="0"/>
                </a:moveTo>
                <a:cubicBezTo>
                  <a:pt x="85" y="22"/>
                  <a:pt x="43" y="47"/>
                  <a:pt x="0" y="74"/>
                </a:cubicBezTo>
              </a:path>
            </a:pathLst>
          </a:custGeom>
          <a:noFill/>
          <a:ln w="9525" cap="flat" cmpd="sng">
            <a:solidFill>
              <a:schemeClr val="tx1">
                <a:alpha val="20000"/>
              </a:schemeClr>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4" name="Google Shape;376;p52"/>
          <p:cNvSpPr>
            <a:spLocks/>
          </p:cNvSpPr>
          <p:nvPr/>
        </p:nvSpPr>
        <p:spPr bwMode="auto">
          <a:xfrm>
            <a:off x="-1588" y="-1588"/>
            <a:ext cx="357188" cy="214313"/>
          </a:xfrm>
          <a:custGeom>
            <a:avLst/>
            <a:gdLst>
              <a:gd name="T0" fmla="*/ 357188 w 75"/>
              <a:gd name="T1" fmla="*/ 0 h 45"/>
              <a:gd name="T2" fmla="*/ 0 w 75"/>
              <a:gd name="T3" fmla="*/ 214313 h 45"/>
              <a:gd name="T4" fmla="*/ 0 60000 65536"/>
              <a:gd name="T5" fmla="*/ 0 60000 65536"/>
            </a:gdLst>
            <a:ahLst/>
            <a:cxnLst>
              <a:cxn ang="T4">
                <a:pos x="T0" y="T1"/>
              </a:cxn>
              <a:cxn ang="T5">
                <a:pos x="T2" y="T3"/>
              </a:cxn>
            </a:cxnLst>
            <a:rect l="0" t="0" r="r" b="b"/>
            <a:pathLst>
              <a:path w="75" h="45" extrusionOk="0">
                <a:moveTo>
                  <a:pt x="75" y="0"/>
                </a:moveTo>
                <a:cubicBezTo>
                  <a:pt x="50" y="14"/>
                  <a:pt x="25" y="29"/>
                  <a:pt x="0" y="45"/>
                </a:cubicBezTo>
              </a:path>
            </a:pathLst>
          </a:custGeom>
          <a:noFill/>
          <a:ln w="12700" cap="flat" cmpd="sng">
            <a:solidFill>
              <a:schemeClr val="tx1">
                <a:alpha val="20000"/>
              </a:schemeClr>
            </a:solidFill>
            <a:prstDash val="dashDot"/>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5" name="Google Shape;377;p52"/>
          <p:cNvSpPr>
            <a:spLocks/>
          </p:cNvSpPr>
          <p:nvPr/>
        </p:nvSpPr>
        <p:spPr bwMode="auto">
          <a:xfrm>
            <a:off x="5426075" y="-1588"/>
            <a:ext cx="5788025" cy="6846888"/>
          </a:xfrm>
          <a:custGeom>
            <a:avLst/>
            <a:gdLst>
              <a:gd name="T0" fmla="*/ 5207319 w 1216"/>
              <a:gd name="T1" fmla="*/ 6846888 h 1436"/>
              <a:gd name="T2" fmla="*/ 3374761 w 1216"/>
              <a:gd name="T3" fmla="*/ 2627183 h 1436"/>
              <a:gd name="T4" fmla="*/ 0 w 1216"/>
              <a:gd name="T5" fmla="*/ 0 h 1436"/>
              <a:gd name="T6" fmla="*/ 0 60000 65536"/>
              <a:gd name="T7" fmla="*/ 0 60000 65536"/>
              <a:gd name="T8" fmla="*/ 0 60000 65536"/>
            </a:gdLst>
            <a:ahLst/>
            <a:cxnLst>
              <a:cxn ang="T6">
                <a:pos x="T0" y="T1"/>
              </a:cxn>
              <a:cxn ang="T7">
                <a:pos x="T2" y="T3"/>
              </a:cxn>
              <a:cxn ang="T8">
                <a:pos x="T4" y="T5"/>
              </a:cxn>
            </a:cxnLst>
            <a:rect l="0" t="0" r="r" b="b"/>
            <a:pathLst>
              <a:path w="1216" h="1436" extrusionOk="0">
                <a:moveTo>
                  <a:pt x="1094" y="1436"/>
                </a:moveTo>
                <a:cubicBezTo>
                  <a:pt x="1216" y="1114"/>
                  <a:pt x="904" y="770"/>
                  <a:pt x="709" y="551"/>
                </a:cubicBezTo>
                <a:cubicBezTo>
                  <a:pt x="509" y="327"/>
                  <a:pt x="274" y="127"/>
                  <a:pt x="0" y="0"/>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6" name="Google Shape;378;p52"/>
          <p:cNvSpPr>
            <a:spLocks/>
          </p:cNvSpPr>
          <p:nvPr/>
        </p:nvSpPr>
        <p:spPr bwMode="auto">
          <a:xfrm>
            <a:off x="9234488" y="3175"/>
            <a:ext cx="2951162" cy="2554288"/>
          </a:xfrm>
          <a:custGeom>
            <a:avLst/>
            <a:gdLst>
              <a:gd name="T0" fmla="*/ 2951162 w 620"/>
              <a:gd name="T1" fmla="*/ 2554288 h 536"/>
              <a:gd name="T2" fmla="*/ 0 w 620"/>
              <a:gd name="T3" fmla="*/ 0 h 536"/>
              <a:gd name="T4" fmla="*/ 0 60000 65536"/>
              <a:gd name="T5" fmla="*/ 0 60000 65536"/>
            </a:gdLst>
            <a:ahLst/>
            <a:cxnLst>
              <a:cxn ang="T4">
                <a:pos x="T0" y="T1"/>
              </a:cxn>
              <a:cxn ang="T5">
                <a:pos x="T2" y="T3"/>
              </a:cxn>
            </a:cxnLst>
            <a:rect l="0" t="0" r="r" b="b"/>
            <a:pathLst>
              <a:path w="620" h="536" extrusionOk="0">
                <a:moveTo>
                  <a:pt x="620" y="536"/>
                </a:moveTo>
                <a:cubicBezTo>
                  <a:pt x="404" y="314"/>
                  <a:pt x="196" y="138"/>
                  <a:pt x="0" y="0"/>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7" name="Google Shape;380;p52"/>
          <p:cNvSpPr>
            <a:spLocks/>
          </p:cNvSpPr>
          <p:nvPr/>
        </p:nvSpPr>
        <p:spPr bwMode="auto">
          <a:xfrm>
            <a:off x="10020300" y="-1588"/>
            <a:ext cx="2165350" cy="1357313"/>
          </a:xfrm>
          <a:custGeom>
            <a:avLst/>
            <a:gdLst>
              <a:gd name="T0" fmla="*/ 0 w 455"/>
              <a:gd name="T1" fmla="*/ 0 h 285"/>
              <a:gd name="T2" fmla="*/ 2165350 w 455"/>
              <a:gd name="T3" fmla="*/ 1357313 h 285"/>
              <a:gd name="T4" fmla="*/ 0 60000 65536"/>
              <a:gd name="T5" fmla="*/ 0 60000 65536"/>
            </a:gdLst>
            <a:ahLst/>
            <a:cxnLst>
              <a:cxn ang="T4">
                <a:pos x="T0" y="T1"/>
              </a:cxn>
              <a:cxn ang="T5">
                <a:pos x="T2" y="T3"/>
              </a:cxn>
            </a:cxnLst>
            <a:rect l="0" t="0" r="r" b="b"/>
            <a:pathLst>
              <a:path w="455" h="285" extrusionOk="0">
                <a:moveTo>
                  <a:pt x="0" y="0"/>
                </a:moveTo>
                <a:cubicBezTo>
                  <a:pt x="153" y="85"/>
                  <a:pt x="308" y="180"/>
                  <a:pt x="455" y="285"/>
                </a:cubicBezTo>
              </a:path>
            </a:pathLst>
          </a:custGeom>
          <a:noFill/>
          <a:ln w="9525" cap="flat" cmpd="sng">
            <a:solidFill>
              <a:schemeClr val="tx1">
                <a:alpha val="20000"/>
              </a:schemeClr>
            </a:solidFill>
            <a:prstDash val="dash"/>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8" name="Google Shape;381;p52"/>
          <p:cNvSpPr>
            <a:spLocks/>
          </p:cNvSpPr>
          <p:nvPr/>
        </p:nvSpPr>
        <p:spPr bwMode="auto">
          <a:xfrm>
            <a:off x="11290300" y="-1588"/>
            <a:ext cx="895350" cy="534988"/>
          </a:xfrm>
          <a:custGeom>
            <a:avLst/>
            <a:gdLst>
              <a:gd name="T0" fmla="*/ 0 w 188"/>
              <a:gd name="T1" fmla="*/ 0 h 112"/>
              <a:gd name="T2" fmla="*/ 895350 w 188"/>
              <a:gd name="T3" fmla="*/ 534988 h 112"/>
              <a:gd name="T4" fmla="*/ 0 60000 65536"/>
              <a:gd name="T5" fmla="*/ 0 60000 65536"/>
            </a:gdLst>
            <a:ahLst/>
            <a:cxnLst>
              <a:cxn ang="T4">
                <a:pos x="T0" y="T1"/>
              </a:cxn>
              <a:cxn ang="T5">
                <a:pos x="T2" y="T3"/>
              </a:cxn>
            </a:cxnLst>
            <a:rect l="0" t="0" r="r" b="b"/>
            <a:pathLst>
              <a:path w="188" h="112" extrusionOk="0">
                <a:moveTo>
                  <a:pt x="0" y="0"/>
                </a:moveTo>
                <a:cubicBezTo>
                  <a:pt x="63" y="36"/>
                  <a:pt x="126" y="73"/>
                  <a:pt x="188" y="112"/>
                </a:cubicBezTo>
              </a:path>
            </a:pathLst>
          </a:custGeom>
          <a:noFill/>
          <a:ln w="9525" cap="flat" cmpd="sng">
            <a:solidFill>
              <a:schemeClr val="tx1">
                <a:alpha val="20000"/>
              </a:schemeClr>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p>
            <a:endParaRPr lang="tr-TR" dirty="0"/>
          </a:p>
        </p:txBody>
      </p:sp>
      <p:sp>
        <p:nvSpPr>
          <p:cNvPr id="11279" name="Google Shape;382;p52"/>
          <p:cNvSpPr>
            <a:spLocks/>
          </p:cNvSpPr>
          <p:nvPr/>
        </p:nvSpPr>
        <p:spPr bwMode="auto">
          <a:xfrm rot="-668471">
            <a:off x="752475" y="2217738"/>
            <a:ext cx="4418013" cy="4259262"/>
          </a:xfrm>
          <a:custGeom>
            <a:avLst/>
            <a:gdLst>
              <a:gd name="T0" fmla="*/ 396118 w 4507111"/>
              <a:gd name="T1" fmla="*/ 0 h 4344781"/>
              <a:gd name="T2" fmla="*/ 364506 w 4507111"/>
              <a:gd name="T3" fmla="*/ 115049 h 4344781"/>
              <a:gd name="T4" fmla="*/ 301748 w 4507111"/>
              <a:gd name="T5" fmla="*/ 620511 h 4344781"/>
              <a:gd name="T6" fmla="*/ 3498857 w 4507111"/>
              <a:gd name="T7" fmla="*/ 4059638 h 4344781"/>
              <a:gd name="T8" fmla="*/ 4353073 w 4507111"/>
              <a:gd name="T9" fmla="*/ 4247203 h 4344781"/>
              <a:gd name="T10" fmla="*/ 4418013 w 4507111"/>
              <a:gd name="T11" fmla="*/ 4256293 h 4344781"/>
              <a:gd name="T12" fmla="*/ 4211119 w 4507111"/>
              <a:gd name="T13" fmla="*/ 4259262 h 4344781"/>
              <a:gd name="T14" fmla="*/ 3675442 w 4507111"/>
              <a:gd name="T15" fmla="*/ 4236785 h 4344781"/>
              <a:gd name="T16" fmla="*/ 36037 w 4507111"/>
              <a:gd name="T17" fmla="*/ 1597715 h 4344781"/>
              <a:gd name="T18" fmla="*/ 294137 w 4507111"/>
              <a:gd name="T19" fmla="*/ 141901 h 43447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507111" h="4344781" extrusionOk="0">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lnTo>
                  <a:pt x="404107" y="0"/>
                </a:lnTo>
                <a:close/>
              </a:path>
            </a:pathLst>
          </a:custGeom>
          <a:solidFill>
            <a:schemeClr val="tx1">
              <a:alpha val="69803"/>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tr-TR" dirty="0"/>
          </a:p>
        </p:txBody>
      </p:sp>
      <p:sp>
        <p:nvSpPr>
          <p:cNvPr id="11281" name="Başlık 1"/>
          <p:cNvSpPr txBox="1">
            <a:spLocks noGrp="1"/>
          </p:cNvSpPr>
          <p:nvPr>
            <p:ph type="title"/>
          </p:nvPr>
        </p:nvSpPr>
        <p:spPr>
          <a:xfrm>
            <a:off x="2987675" y="105568"/>
            <a:ext cx="6046788" cy="1325563"/>
          </a:xfrm>
        </p:spPr>
        <p:txBody>
          <a:bodyPr/>
          <a:lstStyle/>
          <a:p>
            <a:pPr algn="ctr">
              <a:spcBef>
                <a:spcPct val="0"/>
              </a:spcBef>
              <a:spcAft>
                <a:spcPct val="0"/>
              </a:spcAft>
              <a:buClr>
                <a:srgbClr val="000000"/>
              </a:buClr>
            </a:pPr>
            <a:r>
              <a:rPr lang="tr-TR" altLang="tr-TR" sz="3600" b="1" dirty="0">
                <a:latin typeface="Times New Roman" panose="02020603050405020304" pitchFamily="18" charset="0"/>
                <a:cs typeface="Times New Roman" panose="02020603050405020304" pitchFamily="18" charset="0"/>
              </a:rPr>
              <a:t>Önce biraz ısınma…</a:t>
            </a:r>
          </a:p>
        </p:txBody>
      </p:sp>
      <p:pic>
        <p:nvPicPr>
          <p:cNvPr id="18" name="6 İçerik Yer Tutucusu" descr="çöp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7523" y="2068512"/>
            <a:ext cx="4195762" cy="3270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7 Resim" descr="çöp adamla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1823" y="1188243"/>
            <a:ext cx="4429125" cy="4429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736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2" name="Google Shape;1102;p121"/>
          <p:cNvSpPr/>
          <p:nvPr/>
        </p:nvSpPr>
        <p:spPr>
          <a:xfrm>
            <a:off x="0" y="-1"/>
            <a:ext cx="11766176" cy="2061837"/>
          </a:xfrm>
          <a:custGeom>
            <a:avLst/>
            <a:gdLst/>
            <a:ahLst/>
            <a:cxnLst/>
            <a:rect l="l" t="t" r="r" b="b"/>
            <a:pathLst>
              <a:path w="10768629" h="1978172" extrusionOk="0">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3" name="Google Shape;1103;p121"/>
          <p:cNvSpPr txBox="1">
            <a:spLocks noGrp="1"/>
          </p:cNvSpPr>
          <p:nvPr>
            <p:ph type="title"/>
          </p:nvPr>
        </p:nvSpPr>
        <p:spPr>
          <a:xfrm>
            <a:off x="548640" y="609597"/>
            <a:ext cx="9980815" cy="133084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a:solidFill>
                  <a:srgbClr val="323F4F"/>
                </a:solidFill>
                <a:latin typeface="Times New Roman"/>
                <a:ea typeface="Times New Roman"/>
                <a:cs typeface="Times New Roman"/>
                <a:sym typeface="Times New Roman"/>
              </a:rPr>
              <a:t>SOSYAL DUYGUSAL ÖĞRENME</a:t>
            </a:r>
            <a:endParaRPr/>
          </a:p>
        </p:txBody>
      </p:sp>
      <p:sp>
        <p:nvSpPr>
          <p:cNvPr id="1104" name="Google Shape;1104;p121"/>
          <p:cNvSpPr txBox="1">
            <a:spLocks noGrp="1"/>
          </p:cNvSpPr>
          <p:nvPr>
            <p:ph type="body" idx="1"/>
          </p:nvPr>
        </p:nvSpPr>
        <p:spPr>
          <a:xfrm>
            <a:off x="924122" y="2781885"/>
            <a:ext cx="4958966" cy="3292045"/>
          </a:xfrm>
          <a:prstGeom prst="rect">
            <a:avLst/>
          </a:prstGeom>
          <a:noFill/>
          <a:ln>
            <a:noFill/>
          </a:ln>
        </p:spPr>
        <p:txBody>
          <a:bodyPr spcFirstLastPara="1" wrap="square" lIns="91425" tIns="45700" rIns="91425" bIns="45700" anchor="t" anchorCtr="0">
            <a:normAutofit fontScale="77500" lnSpcReduction="20000"/>
          </a:bodyPr>
          <a:lstStyle/>
          <a:p>
            <a:pPr marL="228600" indent="-228600" algn="just">
              <a:spcBef>
                <a:spcPts val="0"/>
              </a:spcBef>
              <a:buClr>
                <a:srgbClr val="323F4F"/>
              </a:buClr>
              <a:buSzPts val="2000"/>
            </a:pPr>
            <a:r>
              <a:rPr lang="tr-TR" sz="2800" dirty="0" err="1">
                <a:effectLst/>
                <a:latin typeface="Calibri" panose="020F0502020204030204" pitchFamily="34" charset="0"/>
                <a:ea typeface="Calibri" panose="020F0502020204030204" pitchFamily="34" charset="0"/>
                <a:cs typeface="Calibri" panose="020F0502020204030204" pitchFamily="34" charset="0"/>
              </a:rPr>
              <a:t>Collaborative</a:t>
            </a:r>
            <a:r>
              <a:rPr lang="tr-TR" sz="2800" dirty="0">
                <a:effectLst/>
                <a:latin typeface="Calibri" panose="020F0502020204030204" pitchFamily="34" charset="0"/>
                <a:ea typeface="Calibri" panose="020F0502020204030204" pitchFamily="34" charset="0"/>
                <a:cs typeface="Calibri" panose="020F0502020204030204" pitchFamily="34" charset="0"/>
              </a:rPr>
              <a:t> </a:t>
            </a:r>
            <a:r>
              <a:rPr lang="tr-TR" sz="2800" dirty="0" err="1">
                <a:effectLst/>
                <a:latin typeface="Calibri" panose="020F0502020204030204" pitchFamily="34" charset="0"/>
                <a:ea typeface="Calibri" panose="020F0502020204030204" pitchFamily="34" charset="0"/>
                <a:cs typeface="Calibri" panose="020F0502020204030204" pitchFamily="34" charset="0"/>
              </a:rPr>
              <a:t>for</a:t>
            </a:r>
            <a:r>
              <a:rPr lang="tr-TR" sz="2800" dirty="0">
                <a:effectLst/>
                <a:latin typeface="Calibri" panose="020F0502020204030204" pitchFamily="34" charset="0"/>
                <a:ea typeface="Calibri" panose="020F0502020204030204" pitchFamily="34" charset="0"/>
                <a:cs typeface="Calibri" panose="020F0502020204030204" pitchFamily="34" charset="0"/>
              </a:rPr>
              <a:t> </a:t>
            </a:r>
            <a:r>
              <a:rPr lang="tr-TR" sz="2800" dirty="0" err="1">
                <a:effectLst/>
                <a:latin typeface="Calibri" panose="020F0502020204030204" pitchFamily="34" charset="0"/>
                <a:ea typeface="Calibri" panose="020F0502020204030204" pitchFamily="34" charset="0"/>
                <a:cs typeface="Calibri" panose="020F0502020204030204" pitchFamily="34" charset="0"/>
              </a:rPr>
              <a:t>Acedemic</a:t>
            </a:r>
            <a:r>
              <a:rPr lang="tr-TR" sz="2800" dirty="0">
                <a:effectLst/>
                <a:latin typeface="Calibri" panose="020F0502020204030204" pitchFamily="34" charset="0"/>
                <a:ea typeface="Calibri" panose="020F0502020204030204" pitchFamily="34" charset="0"/>
                <a:cs typeface="Calibri" panose="020F0502020204030204" pitchFamily="34" charset="0"/>
              </a:rPr>
              <a:t>, </a:t>
            </a:r>
            <a:r>
              <a:rPr lang="tr-TR" sz="2800" dirty="0" err="1">
                <a:effectLst/>
                <a:latin typeface="Calibri" panose="020F0502020204030204" pitchFamily="34" charset="0"/>
                <a:ea typeface="Calibri" panose="020F0502020204030204" pitchFamily="34" charset="0"/>
                <a:cs typeface="Calibri" panose="020F0502020204030204" pitchFamily="34" charset="0"/>
              </a:rPr>
              <a:t>Social</a:t>
            </a:r>
            <a:r>
              <a:rPr lang="tr-TR" sz="2800" dirty="0">
                <a:effectLst/>
                <a:latin typeface="Calibri" panose="020F0502020204030204" pitchFamily="34" charset="0"/>
                <a:ea typeface="Calibri" panose="020F0502020204030204" pitchFamily="34" charset="0"/>
                <a:cs typeface="Calibri" panose="020F0502020204030204" pitchFamily="34" charset="0"/>
              </a:rPr>
              <a:t> </a:t>
            </a:r>
            <a:r>
              <a:rPr lang="tr-TR" sz="2800" dirty="0" err="1">
                <a:effectLst/>
                <a:latin typeface="Calibri" panose="020F0502020204030204" pitchFamily="34" charset="0"/>
                <a:ea typeface="Calibri" panose="020F0502020204030204" pitchFamily="34" charset="0"/>
                <a:cs typeface="Calibri" panose="020F0502020204030204" pitchFamily="34" charset="0"/>
              </a:rPr>
              <a:t>and</a:t>
            </a:r>
            <a:r>
              <a:rPr lang="tr-TR" sz="2800" dirty="0">
                <a:effectLst/>
                <a:latin typeface="Calibri" panose="020F0502020204030204" pitchFamily="34" charset="0"/>
                <a:ea typeface="Calibri" panose="020F0502020204030204" pitchFamily="34" charset="0"/>
                <a:cs typeface="Calibri" panose="020F0502020204030204" pitchFamily="34" charset="0"/>
              </a:rPr>
              <a:t> </a:t>
            </a:r>
            <a:r>
              <a:rPr lang="tr-TR" sz="2800" dirty="0" err="1">
                <a:effectLst/>
                <a:latin typeface="Calibri" panose="020F0502020204030204" pitchFamily="34" charset="0"/>
                <a:ea typeface="Calibri" panose="020F0502020204030204" pitchFamily="34" charset="0"/>
                <a:cs typeface="Calibri" panose="020F0502020204030204" pitchFamily="34" charset="0"/>
              </a:rPr>
              <a:t>Emotional</a:t>
            </a:r>
            <a:r>
              <a:rPr lang="tr-TR" sz="2800" dirty="0">
                <a:effectLst/>
                <a:latin typeface="Calibri" panose="020F0502020204030204" pitchFamily="34" charset="0"/>
                <a:ea typeface="Calibri" panose="020F0502020204030204" pitchFamily="34" charset="0"/>
                <a:cs typeface="Calibri" panose="020F0502020204030204" pitchFamily="34" charset="0"/>
              </a:rPr>
              <a:t> Learning (CASEL) sosyal duygusal öğrenmeyi, tüm gençlerin ve yetişkinlerin sağlıklı kimlikler geliştirmek, duyguları yönetmek ve kişisel ve toplu hedeflere ulaşmak, başkaları için empati hissetmek ve göstermek, destekleyici ilişkiler kurmak, sorumlu kararlar almak, sürdürmek ve başarılı olmak için bilgi, beceri ve tutumları edindiği ve uyguladığı bir süreç olarak tanımlanmaktadır (CASEL, 2022). </a:t>
            </a:r>
            <a:endParaRPr lang="tr-TR" dirty="0">
              <a:latin typeface="Calibri" panose="020F0502020204030204" pitchFamily="34" charset="0"/>
              <a:cs typeface="Calibri" panose="020F0502020204030204" pitchFamily="34" charset="0"/>
            </a:endParaRPr>
          </a:p>
          <a:p>
            <a:pPr marL="228600" lvl="0" indent="-228600" algn="l" rtl="0">
              <a:lnSpc>
                <a:spcPct val="90000"/>
              </a:lnSpc>
              <a:spcBef>
                <a:spcPts val="0"/>
              </a:spcBef>
              <a:spcAft>
                <a:spcPts val="0"/>
              </a:spcAft>
              <a:buClr>
                <a:srgbClr val="323F4F"/>
              </a:buClr>
              <a:buSzPts val="2000"/>
              <a:buChar char="•"/>
            </a:pPr>
            <a:endParaRPr dirty="0"/>
          </a:p>
        </p:txBody>
      </p:sp>
      <p:sp>
        <p:nvSpPr>
          <p:cNvPr id="1106" name="Google Shape;1106;p121"/>
          <p:cNvSpPr/>
          <p:nvPr/>
        </p:nvSpPr>
        <p:spPr>
          <a:xfrm rot="10800000">
            <a:off x="5381624" y="6209414"/>
            <a:ext cx="6810375" cy="648586"/>
          </a:xfrm>
          <a:custGeom>
            <a:avLst/>
            <a:gdLst/>
            <a:ahLst/>
            <a:cxnLst/>
            <a:rect l="l" t="t" r="r" b="b"/>
            <a:pathLst>
              <a:path w="10753706" h="1027260" extrusionOk="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Resim 7">
            <a:extLst>
              <a:ext uri="{FF2B5EF4-FFF2-40B4-BE49-F238E27FC236}">
                <a16:creationId xmlns:a16="http://schemas.microsoft.com/office/drawing/2014/main" id="{E7920D5D-73A9-A9DB-91A1-A18D9B799E2C}"/>
              </a:ext>
            </a:extLst>
          </p:cNvPr>
          <p:cNvPicPr>
            <a:picLocks noChangeAspect="1"/>
          </p:cNvPicPr>
          <p:nvPr/>
        </p:nvPicPr>
        <p:blipFill rotWithShape="1">
          <a:blip r:embed="rId3"/>
          <a:srcRect t="19666" b="12612"/>
          <a:stretch/>
        </p:blipFill>
        <p:spPr>
          <a:xfrm>
            <a:off x="5989544" y="1972307"/>
            <a:ext cx="6096000" cy="4389120"/>
          </a:xfrm>
          <a:prstGeom prst="rect">
            <a:avLst/>
          </a:prstGeom>
        </p:spPr>
      </p:pic>
    </p:spTree>
    <p:extLst>
      <p:ext uri="{BB962C8B-B14F-4D97-AF65-F5344CB8AC3E}">
        <p14:creationId xmlns:p14="http://schemas.microsoft.com/office/powerpoint/2010/main" val="319447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368070-BD93-DEAE-24B0-EE5F4CAAE5DF}"/>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F8E73DB4-7AA3-69F5-73EF-57C9EA9517FC}"/>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FFECCB0D-1E13-212B-4171-96B1DDAAB717}"/>
              </a:ext>
            </a:extLst>
          </p:cNvPr>
          <p:cNvPicPr>
            <a:picLocks noChangeAspect="1"/>
          </p:cNvPicPr>
          <p:nvPr/>
        </p:nvPicPr>
        <p:blipFill>
          <a:blip r:embed="rId2"/>
          <a:stretch>
            <a:fillRect/>
          </a:stretch>
        </p:blipFill>
        <p:spPr>
          <a:xfrm>
            <a:off x="512064" y="178846"/>
            <a:ext cx="11119104" cy="6601286"/>
          </a:xfrm>
          <a:prstGeom prst="rect">
            <a:avLst/>
          </a:prstGeom>
        </p:spPr>
      </p:pic>
    </p:spTree>
    <p:extLst>
      <p:ext uri="{BB962C8B-B14F-4D97-AF65-F5344CB8AC3E}">
        <p14:creationId xmlns:p14="http://schemas.microsoft.com/office/powerpoint/2010/main" val="687132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p:nvPr/>
        </p:nvSpPr>
        <p:spPr>
          <a:xfrm>
            <a:off x="614952" y="1906195"/>
            <a:ext cx="4718400" cy="2711200"/>
          </a:xfrm>
          <a:prstGeom prst="rect">
            <a:avLst/>
          </a:prstGeom>
          <a:noFill/>
          <a:ln>
            <a:noFill/>
          </a:ln>
        </p:spPr>
        <p:txBody>
          <a:bodyPr spcFirstLastPara="1" wrap="square" lIns="91433" tIns="45700" rIns="91433" bIns="45700" anchor="t" anchorCtr="0">
            <a:noAutofit/>
          </a:bodyPr>
          <a:lstStyle/>
          <a:p>
            <a:pPr>
              <a:buSzPts val="1900"/>
            </a:pPr>
            <a:r>
              <a:rPr lang="en-US" sz="2533" dirty="0" err="1">
                <a:solidFill>
                  <a:schemeClr val="dk1"/>
                </a:solidFill>
                <a:latin typeface="Calibri"/>
                <a:ea typeface="Calibri"/>
                <a:cs typeface="Calibri"/>
                <a:sym typeface="Calibri"/>
              </a:rPr>
              <a:t>Beş</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geniş</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ve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birbiriyle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ilişkili</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yetkinlik</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alanı</a:t>
            </a:r>
            <a:r>
              <a:rPr lang="en-US" sz="2533" dirty="0">
                <a:solidFill>
                  <a:schemeClr val="dk1"/>
                </a:solidFill>
                <a:latin typeface="Calibri"/>
                <a:ea typeface="Calibri"/>
                <a:cs typeface="Calibri"/>
                <a:sym typeface="Calibri"/>
              </a:rPr>
              <a:t>:</a:t>
            </a:r>
          </a:p>
          <a:p>
            <a:pPr marL="457200" indent="-457200">
              <a:buSzPts val="1900"/>
              <a:buFont typeface="Arial" panose="020B0604020202020204" pitchFamily="34" charset="0"/>
              <a:buChar char="•"/>
            </a:pPr>
            <a:r>
              <a:rPr lang="en-US" sz="2533" i="1" dirty="0" err="1">
                <a:solidFill>
                  <a:schemeClr val="dk1"/>
                </a:solidFill>
                <a:latin typeface="Calibri"/>
                <a:ea typeface="Calibri"/>
                <a:cs typeface="Calibri"/>
                <a:sym typeface="Calibri"/>
              </a:rPr>
              <a:t>Öz</a:t>
            </a:r>
            <a:r>
              <a:rPr lang="en-US" sz="2533" i="1" dirty="0">
                <a:solidFill>
                  <a:schemeClr val="dk1"/>
                </a:solidFill>
                <a:latin typeface="Calibri"/>
                <a:ea typeface="Calibri"/>
                <a:cs typeface="Calibri"/>
                <a:sym typeface="Calibri"/>
              </a:rPr>
              <a:t> </a:t>
            </a:r>
            <a:r>
              <a:rPr lang="en-US" sz="2533" i="1" dirty="0" err="1">
                <a:solidFill>
                  <a:schemeClr val="dk1"/>
                </a:solidFill>
                <a:latin typeface="Calibri"/>
                <a:ea typeface="Calibri"/>
                <a:cs typeface="Calibri"/>
                <a:sym typeface="Calibri"/>
              </a:rPr>
              <a:t>farkındalık</a:t>
            </a:r>
            <a:endParaRPr lang="en-US" sz="2533" i="1" dirty="0">
              <a:solidFill>
                <a:schemeClr val="dk1"/>
              </a:solidFill>
              <a:latin typeface="Calibri"/>
              <a:ea typeface="Calibri"/>
              <a:cs typeface="Calibri"/>
              <a:sym typeface="Calibri"/>
            </a:endParaRPr>
          </a:p>
          <a:p>
            <a:pPr marL="457200" indent="-457200">
              <a:buSzPts val="1900"/>
              <a:buFont typeface="Arial" panose="020B0604020202020204" pitchFamily="34" charset="0"/>
              <a:buChar char="•"/>
            </a:pPr>
            <a:r>
              <a:rPr lang="en-US" sz="2533" i="1" dirty="0" err="1">
                <a:solidFill>
                  <a:schemeClr val="dk1"/>
                </a:solidFill>
                <a:latin typeface="Calibri"/>
                <a:ea typeface="Calibri"/>
                <a:cs typeface="Calibri"/>
                <a:sym typeface="Calibri"/>
              </a:rPr>
              <a:t>Öz</a:t>
            </a:r>
            <a:r>
              <a:rPr lang="en-US" sz="2533" i="1" dirty="0">
                <a:solidFill>
                  <a:schemeClr val="dk1"/>
                </a:solidFill>
                <a:latin typeface="Calibri"/>
                <a:ea typeface="Calibri"/>
                <a:cs typeface="Calibri"/>
                <a:sym typeface="Calibri"/>
              </a:rPr>
              <a:t> </a:t>
            </a:r>
            <a:r>
              <a:rPr lang="en-US" sz="2533" i="1" dirty="0" err="1">
                <a:solidFill>
                  <a:schemeClr val="dk1"/>
                </a:solidFill>
                <a:latin typeface="Calibri"/>
                <a:ea typeface="Calibri"/>
                <a:cs typeface="Calibri"/>
                <a:sym typeface="Calibri"/>
              </a:rPr>
              <a:t>yönetim</a:t>
            </a:r>
            <a:endParaRPr lang="en-US" sz="2533" i="1" dirty="0">
              <a:solidFill>
                <a:schemeClr val="dk1"/>
              </a:solidFill>
              <a:latin typeface="Calibri"/>
              <a:ea typeface="Calibri"/>
              <a:cs typeface="Calibri"/>
              <a:sym typeface="Calibri"/>
            </a:endParaRPr>
          </a:p>
          <a:p>
            <a:pPr marL="457200" indent="-457200">
              <a:buSzPts val="1900"/>
              <a:buFont typeface="Arial" panose="020B0604020202020204" pitchFamily="34" charset="0"/>
              <a:buChar char="•"/>
            </a:pPr>
            <a:r>
              <a:rPr lang="en-US" sz="2533" i="1" dirty="0" err="1">
                <a:solidFill>
                  <a:schemeClr val="dk1"/>
                </a:solidFill>
                <a:latin typeface="Calibri"/>
                <a:ea typeface="Calibri"/>
                <a:cs typeface="Calibri"/>
                <a:sym typeface="Calibri"/>
              </a:rPr>
              <a:t>Sosyal</a:t>
            </a:r>
            <a:r>
              <a:rPr lang="en-US" sz="2533" i="1" dirty="0">
                <a:solidFill>
                  <a:schemeClr val="dk1"/>
                </a:solidFill>
                <a:latin typeface="Calibri"/>
                <a:ea typeface="Calibri"/>
                <a:cs typeface="Calibri"/>
                <a:sym typeface="Calibri"/>
              </a:rPr>
              <a:t> </a:t>
            </a:r>
            <a:r>
              <a:rPr lang="en-US" sz="2533" i="1" dirty="0" err="1">
                <a:solidFill>
                  <a:schemeClr val="dk1"/>
                </a:solidFill>
                <a:latin typeface="Calibri"/>
                <a:ea typeface="Calibri"/>
                <a:cs typeface="Calibri"/>
                <a:sym typeface="Calibri"/>
              </a:rPr>
              <a:t>farkındalık</a:t>
            </a:r>
            <a:endParaRPr lang="en-US" sz="2533" i="1" dirty="0">
              <a:solidFill>
                <a:schemeClr val="dk1"/>
              </a:solidFill>
              <a:latin typeface="Calibri"/>
              <a:ea typeface="Calibri"/>
              <a:cs typeface="Calibri"/>
              <a:sym typeface="Calibri"/>
            </a:endParaRPr>
          </a:p>
          <a:p>
            <a:pPr marL="457200" indent="-457200">
              <a:buSzPts val="1900"/>
              <a:buFont typeface="Arial" panose="020B0604020202020204" pitchFamily="34" charset="0"/>
              <a:buChar char="•"/>
            </a:pPr>
            <a:r>
              <a:rPr lang="en-US" sz="2533" i="1" dirty="0" err="1">
                <a:solidFill>
                  <a:schemeClr val="dk1"/>
                </a:solidFill>
                <a:latin typeface="Calibri"/>
                <a:ea typeface="Calibri"/>
                <a:cs typeface="Calibri"/>
                <a:sym typeface="Calibri"/>
              </a:rPr>
              <a:t>ilişki</a:t>
            </a:r>
            <a:r>
              <a:rPr lang="en-US" sz="2533" i="1" dirty="0">
                <a:solidFill>
                  <a:schemeClr val="dk1"/>
                </a:solidFill>
                <a:latin typeface="Calibri"/>
                <a:ea typeface="Calibri"/>
                <a:cs typeface="Calibri"/>
                <a:sym typeface="Calibri"/>
              </a:rPr>
              <a:t> </a:t>
            </a:r>
            <a:r>
              <a:rPr lang="en-US" sz="2533" i="1" dirty="0" err="1">
                <a:solidFill>
                  <a:schemeClr val="dk1"/>
                </a:solidFill>
                <a:latin typeface="Calibri"/>
                <a:ea typeface="Calibri"/>
                <a:cs typeface="Calibri"/>
                <a:sym typeface="Calibri"/>
              </a:rPr>
              <a:t>becerileri</a:t>
            </a:r>
            <a:endParaRPr lang="en-US" sz="2533" i="1" dirty="0">
              <a:solidFill>
                <a:schemeClr val="dk1"/>
              </a:solidFill>
              <a:latin typeface="Calibri"/>
              <a:ea typeface="Calibri"/>
              <a:cs typeface="Calibri"/>
              <a:sym typeface="Calibri"/>
            </a:endParaRPr>
          </a:p>
          <a:p>
            <a:pPr marL="457200" indent="-457200">
              <a:buSzPts val="1900"/>
              <a:buFont typeface="Arial" panose="020B0604020202020204" pitchFamily="34" charset="0"/>
              <a:buChar char="•"/>
            </a:pPr>
            <a:r>
              <a:rPr lang="en-US" sz="2533" i="1" dirty="0" err="1">
                <a:solidFill>
                  <a:schemeClr val="dk1"/>
                </a:solidFill>
                <a:latin typeface="Calibri"/>
                <a:ea typeface="Calibri"/>
                <a:cs typeface="Calibri"/>
                <a:sym typeface="Calibri"/>
              </a:rPr>
              <a:t>Sorumlu</a:t>
            </a:r>
            <a:r>
              <a:rPr lang="en-US" sz="2533" i="1" dirty="0">
                <a:solidFill>
                  <a:schemeClr val="dk1"/>
                </a:solidFill>
                <a:latin typeface="Calibri"/>
                <a:ea typeface="Calibri"/>
                <a:cs typeface="Calibri"/>
                <a:sym typeface="Calibri"/>
              </a:rPr>
              <a:t> </a:t>
            </a:r>
            <a:r>
              <a:rPr lang="en-US" sz="2533" i="1" dirty="0" err="1">
                <a:solidFill>
                  <a:schemeClr val="dk1"/>
                </a:solidFill>
                <a:latin typeface="Calibri"/>
                <a:ea typeface="Calibri"/>
                <a:cs typeface="Calibri"/>
                <a:sym typeface="Calibri"/>
              </a:rPr>
              <a:t>karar</a:t>
            </a:r>
            <a:r>
              <a:rPr lang="en-US" sz="2533" i="1" dirty="0">
                <a:solidFill>
                  <a:schemeClr val="dk1"/>
                </a:solidFill>
                <a:latin typeface="Calibri"/>
                <a:ea typeface="Calibri"/>
                <a:cs typeface="Calibri"/>
                <a:sym typeface="Calibri"/>
              </a:rPr>
              <a:t> </a:t>
            </a:r>
            <a:r>
              <a:rPr lang="en-US" sz="2533" i="1" dirty="0" err="1">
                <a:solidFill>
                  <a:schemeClr val="dk1"/>
                </a:solidFill>
                <a:latin typeface="Calibri"/>
                <a:ea typeface="Calibri"/>
                <a:cs typeface="Calibri"/>
                <a:sym typeface="Calibri"/>
              </a:rPr>
              <a:t>verme</a:t>
            </a:r>
            <a:br>
              <a:rPr lang="en-US" sz="2533" dirty="0">
                <a:solidFill>
                  <a:schemeClr val="dk1"/>
                </a:solidFill>
                <a:latin typeface="Calibri"/>
                <a:ea typeface="Calibri"/>
                <a:cs typeface="Calibri"/>
                <a:sym typeface="Calibri"/>
              </a:rPr>
            </a:br>
            <a:endParaRPr sz="2533" dirty="0">
              <a:solidFill>
                <a:schemeClr val="dk1"/>
              </a:solidFill>
              <a:latin typeface="Calibri"/>
              <a:ea typeface="Calibri"/>
              <a:cs typeface="Calibri"/>
              <a:sym typeface="Calibri"/>
            </a:endParaRPr>
          </a:p>
        </p:txBody>
      </p:sp>
      <p:sp>
        <p:nvSpPr>
          <p:cNvPr id="392" name="Google Shape;392;p50"/>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393" name="Google Shape;393;p50"/>
          <p:cNvSpPr txBox="1"/>
          <p:nvPr/>
        </p:nvSpPr>
        <p:spPr>
          <a:xfrm>
            <a:off x="440867" y="273579"/>
            <a:ext cx="23208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en-US" sz="3867" b="1">
                <a:solidFill>
                  <a:srgbClr val="0076BE"/>
                </a:solidFill>
                <a:latin typeface="Calibri"/>
                <a:ea typeface="Calibri"/>
                <a:cs typeface="Calibri"/>
                <a:sym typeface="Calibri"/>
              </a:rPr>
              <a:t>The </a:t>
            </a:r>
            <a:endParaRPr sz="3867" b="1">
              <a:solidFill>
                <a:srgbClr val="0076BE"/>
              </a:solidFill>
              <a:latin typeface="Calibri"/>
              <a:ea typeface="Calibri"/>
              <a:cs typeface="Calibri"/>
              <a:sym typeface="Calibri"/>
            </a:endParaRPr>
          </a:p>
          <a:p>
            <a:pPr>
              <a:lnSpc>
                <a:spcPct val="90000"/>
              </a:lnSpc>
              <a:buClr>
                <a:schemeClr val="dk1"/>
              </a:buClr>
              <a:buSzPts val="4100"/>
            </a:pPr>
            <a:r>
              <a:rPr lang="en-US" sz="3867" b="1">
                <a:solidFill>
                  <a:srgbClr val="0076BE"/>
                </a:solidFill>
                <a:latin typeface="Calibri"/>
                <a:ea typeface="Calibri"/>
                <a:cs typeface="Calibri"/>
                <a:sym typeface="Calibri"/>
              </a:rPr>
              <a:t>CASEL 5...</a:t>
            </a:r>
            <a:endParaRPr sz="3867">
              <a:solidFill>
                <a:srgbClr val="0076BE"/>
              </a:solidFill>
            </a:endParaRPr>
          </a:p>
        </p:txBody>
      </p:sp>
      <p:cxnSp>
        <p:nvCxnSpPr>
          <p:cNvPr id="394" name="Google Shape;394;p50"/>
          <p:cNvCxnSpPr/>
          <p:nvPr/>
        </p:nvCxnSpPr>
        <p:spPr>
          <a:xfrm>
            <a:off x="-6633" y="1493333"/>
            <a:ext cx="3475548" cy="0"/>
          </a:xfrm>
          <a:prstGeom prst="straightConnector1">
            <a:avLst/>
          </a:prstGeom>
          <a:noFill/>
          <a:ln w="19050" cap="flat" cmpd="sng">
            <a:solidFill>
              <a:srgbClr val="0076BE"/>
            </a:solidFill>
            <a:prstDash val="solid"/>
            <a:round/>
            <a:headEnd type="none" w="sm" len="sm"/>
            <a:tailEnd type="none" w="sm" len="sm"/>
          </a:ln>
        </p:spPr>
      </p:cxnSp>
      <p:pic>
        <p:nvPicPr>
          <p:cNvPr id="395" name="Google Shape;395;p50"/>
          <p:cNvPicPr preferRelativeResize="0"/>
          <p:nvPr/>
        </p:nvPicPr>
        <p:blipFill rotWithShape="1">
          <a:blip r:embed="rId3">
            <a:alphaModFix/>
          </a:blip>
          <a:srcRect/>
          <a:stretch/>
        </p:blipFill>
        <p:spPr>
          <a:xfrm>
            <a:off x="5544457" y="293259"/>
            <a:ext cx="5814791" cy="560251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1"/>
          <p:cNvSpPr/>
          <p:nvPr/>
        </p:nvSpPr>
        <p:spPr>
          <a:xfrm>
            <a:off x="4929433" y="986333"/>
            <a:ext cx="6960000" cy="5500570"/>
          </a:xfrm>
          <a:prstGeom prst="rect">
            <a:avLst/>
          </a:prstGeom>
          <a:noFill/>
          <a:ln>
            <a:noFill/>
          </a:ln>
        </p:spPr>
        <p:txBody>
          <a:bodyPr spcFirstLastPara="1" wrap="square" lIns="91433" tIns="45700" rIns="91433" bIns="45700" anchor="t" anchorCtr="0">
            <a:noAutofit/>
          </a:bodyPr>
          <a:lstStyle/>
          <a:p>
            <a:pPr>
              <a:buSzPts val="1100"/>
            </a:pPr>
            <a:r>
              <a:rPr lang="tr-TR" sz="2000" dirty="0">
                <a:latin typeface="Calibri" panose="020F0502020204030204" pitchFamily="34" charset="0"/>
                <a:cs typeface="Calibri" panose="020F0502020204030204" pitchFamily="34" charset="0"/>
              </a:rPr>
              <a:t>Bireylerin kendi duygu, düşünce ve değerlerini tanıyıp bunların davranışlarını ne düzeyde ya da nasıl etkilediğinin farkına varması yetkinliğidir. Ayrıca öz farkındalık kişinin kendisini doğru algılamasını, duygularını tanımlamasını, güçlü yanlarını ve bireysel sınırlarını doğru bir şekilde fark etmesini içermektedir. </a:t>
            </a:r>
          </a:p>
          <a:p>
            <a:pPr>
              <a:buSzPts val="1100"/>
            </a:pPr>
            <a:endParaRPr lang="en-US" sz="2000" dirty="0">
              <a:solidFill>
                <a:schemeClr val="dk1"/>
              </a:solidFill>
              <a:latin typeface="Calibri" panose="020F0502020204030204" pitchFamily="34" charset="0"/>
              <a:ea typeface="Calibri"/>
              <a:cs typeface="Calibri" panose="020F0502020204030204" pitchFamily="34" charset="0"/>
              <a:sym typeface="Calibri"/>
            </a:endParaRPr>
          </a:p>
          <a:p>
            <a:pPr>
              <a:buSzPts val="1100"/>
            </a:pPr>
            <a:r>
              <a:rPr lang="tr-TR" sz="1867" dirty="0">
                <a:solidFill>
                  <a:schemeClr val="dk1"/>
                </a:solidFill>
                <a:latin typeface="Calibri"/>
                <a:ea typeface="Calibri"/>
                <a:cs typeface="Calibri"/>
                <a:sym typeface="Calibri"/>
              </a:rPr>
              <a:t>Örneğin</a:t>
            </a:r>
            <a:r>
              <a:rPr lang="en-US" sz="1867" dirty="0">
                <a:solidFill>
                  <a:schemeClr val="dk1"/>
                </a:solidFill>
                <a:latin typeface="Calibri"/>
                <a:ea typeface="Calibri"/>
                <a:cs typeface="Calibri"/>
                <a:sym typeface="Calibri"/>
              </a:rPr>
              <a:t>:</a:t>
            </a:r>
            <a:endParaRP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kişinin</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duygularını</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isimlendirmesi</a:t>
            </a:r>
            <a:r>
              <a:rPr lang="en-US" sz="1867" dirty="0">
                <a:solidFill>
                  <a:schemeClr val="dk1"/>
                </a:solidFill>
                <a:latin typeface="Calibri"/>
                <a:ea typeface="Calibri"/>
                <a:cs typeface="Calibri"/>
                <a:sym typeface="Calibri"/>
              </a:rPr>
              <a:t>, </a:t>
            </a:r>
            <a:endParaRPr lang="tr-T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kendisi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hakkında</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gerçekçi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bir</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algıya</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sahip</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olması</a:t>
            </a:r>
            <a:r>
              <a:rPr lang="en-US" sz="1867" dirty="0">
                <a:solidFill>
                  <a:schemeClr val="dk1"/>
                </a:solidFill>
                <a:latin typeface="Calibri"/>
                <a:ea typeface="Calibri"/>
                <a:cs typeface="Calibri"/>
                <a:sym typeface="Calibri"/>
              </a:rPr>
              <a:t>,</a:t>
            </a: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güçlü</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yönlerini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bilmesi</a:t>
            </a:r>
            <a:r>
              <a:rPr lang="en-US" sz="1867" dirty="0">
                <a:solidFill>
                  <a:schemeClr val="dk1"/>
                </a:solidFill>
                <a:latin typeface="Calibri"/>
                <a:ea typeface="Calibri"/>
                <a:cs typeface="Calibri"/>
                <a:sym typeface="Calibri"/>
              </a:rPr>
              <a:t>,</a:t>
            </a:r>
            <a:endParaRPr lang="tr-T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öz</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güven</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ve</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öz</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yeterlik</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sahibi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olması</a:t>
            </a:r>
            <a:endParaRPr lang="tr-TR" sz="1867" dirty="0">
              <a:solidFill>
                <a:schemeClr val="dk1"/>
              </a:solidFill>
              <a:latin typeface="Calibri"/>
              <a:ea typeface="Calibri"/>
              <a:cs typeface="Calibri"/>
              <a:sym typeface="Calibri"/>
            </a:endParaRPr>
          </a:p>
        </p:txBody>
      </p:sp>
      <p:sp>
        <p:nvSpPr>
          <p:cNvPr id="401" name="Google Shape;401;p51"/>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402" name="Google Shape;402;p51"/>
          <p:cNvSpPr txBox="1"/>
          <p:nvPr/>
        </p:nvSpPr>
        <p:spPr>
          <a:xfrm>
            <a:off x="4726233" y="-8067"/>
            <a:ext cx="32492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tr-TR" sz="2933" b="1" dirty="0">
                <a:solidFill>
                  <a:srgbClr val="E1803B"/>
                </a:solidFill>
                <a:latin typeface="Calibri"/>
                <a:ea typeface="Calibri"/>
                <a:cs typeface="Calibri"/>
                <a:sym typeface="Calibri"/>
              </a:rPr>
              <a:t>ÖZ - FARKINDALIK</a:t>
            </a:r>
            <a:endParaRPr sz="2933" dirty="0">
              <a:solidFill>
                <a:srgbClr val="E1803B"/>
              </a:solidFill>
            </a:endParaRPr>
          </a:p>
        </p:txBody>
      </p:sp>
      <p:cxnSp>
        <p:nvCxnSpPr>
          <p:cNvPr id="403" name="Google Shape;403;p51"/>
          <p:cNvCxnSpPr/>
          <p:nvPr/>
        </p:nvCxnSpPr>
        <p:spPr>
          <a:xfrm rot="10800000" flipH="1">
            <a:off x="4797233" y="805000"/>
            <a:ext cx="7030000" cy="16800"/>
          </a:xfrm>
          <a:prstGeom prst="straightConnector1">
            <a:avLst/>
          </a:prstGeom>
          <a:noFill/>
          <a:ln w="19050" cap="flat" cmpd="sng">
            <a:solidFill>
              <a:srgbClr val="E1803B"/>
            </a:solidFill>
            <a:prstDash val="solid"/>
            <a:round/>
            <a:headEnd type="none" w="sm" len="sm"/>
            <a:tailEnd type="none" w="sm" len="sm"/>
          </a:ln>
        </p:spPr>
      </p:cxnSp>
      <p:pic>
        <p:nvPicPr>
          <p:cNvPr id="404" name="Google Shape;404;p51"/>
          <p:cNvPicPr preferRelativeResize="0"/>
          <p:nvPr/>
        </p:nvPicPr>
        <p:blipFill rotWithShape="1">
          <a:blip r:embed="rId3">
            <a:alphaModFix/>
          </a:blip>
          <a:srcRect/>
          <a:stretch/>
        </p:blipFill>
        <p:spPr>
          <a:xfrm>
            <a:off x="101601" y="932101"/>
            <a:ext cx="4726233" cy="45946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2"/>
          <p:cNvSpPr/>
          <p:nvPr/>
        </p:nvSpPr>
        <p:spPr>
          <a:xfrm>
            <a:off x="4929433" y="986332"/>
            <a:ext cx="6960000" cy="4756099"/>
          </a:xfrm>
          <a:prstGeom prst="rect">
            <a:avLst/>
          </a:prstGeom>
          <a:noFill/>
          <a:ln>
            <a:noFill/>
          </a:ln>
        </p:spPr>
        <p:txBody>
          <a:bodyPr spcFirstLastPara="1" wrap="square" lIns="91433" tIns="45700" rIns="91433" bIns="45700" anchor="t" anchorCtr="0">
            <a:noAutofit/>
          </a:bodyPr>
          <a:lstStyle/>
          <a:p>
            <a:pPr>
              <a:buClr>
                <a:schemeClr val="dk1"/>
              </a:buClr>
              <a:buSzPts val="1100"/>
            </a:pPr>
            <a:r>
              <a:rPr lang="tr-TR" sz="1800" dirty="0">
                <a:latin typeface="Calibri" panose="020F0502020204030204" pitchFamily="34" charset="0"/>
                <a:cs typeface="Calibri" panose="020F0502020204030204" pitchFamily="34" charset="0"/>
              </a:rPr>
              <a:t>Farklı durumlarda bireylerin duygu, düşünce ve davranışlarını başarılı bir şekilde düzenleme ve dengeleme yetkinliğidir. Ayrıca öz yönetim akademik ve kişisel alanda kişinin kendisine hedef koymasını ve bu hedefler doğrultusunda çaba sarf etmesini içermektedir</a:t>
            </a:r>
          </a:p>
          <a:p>
            <a:pPr>
              <a:buClr>
                <a:schemeClr val="dk1"/>
              </a:buClr>
              <a:buSzPts val="1100"/>
            </a:pPr>
            <a:endParaRPr lang="tr-TR" sz="1800" dirty="0">
              <a:solidFill>
                <a:schemeClr val="dk1"/>
              </a:solidFill>
              <a:latin typeface="Calibri" panose="020F0502020204030204" pitchFamily="34" charset="0"/>
              <a:ea typeface="Calibri"/>
              <a:cs typeface="Calibri" panose="020F0502020204030204" pitchFamily="34" charset="0"/>
              <a:sym typeface="Calibri"/>
            </a:endParaRPr>
          </a:p>
          <a:p>
            <a:pPr>
              <a:buClr>
                <a:schemeClr val="dk1"/>
              </a:buClr>
              <a:buSzPts val="1100"/>
            </a:pPr>
            <a:endParaRPr sz="1800" dirty="0">
              <a:solidFill>
                <a:schemeClr val="dk1"/>
              </a:solidFill>
              <a:latin typeface="Calibri" panose="020F0502020204030204" pitchFamily="34" charset="0"/>
              <a:ea typeface="Calibri"/>
              <a:cs typeface="Calibri" panose="020F0502020204030204" pitchFamily="34" charset="0"/>
              <a:sym typeface="Calibri"/>
            </a:endParaRPr>
          </a:p>
          <a:p>
            <a:pPr>
              <a:buSzPts val="1400"/>
            </a:pPr>
            <a:r>
              <a:rPr lang="tr-TR" sz="2000" dirty="0">
                <a:solidFill>
                  <a:schemeClr val="dk1"/>
                </a:solidFill>
                <a:latin typeface="Calibri" panose="020F0502020204030204" pitchFamily="34" charset="0"/>
                <a:ea typeface="Calibri"/>
                <a:cs typeface="Calibri" panose="020F0502020204030204" pitchFamily="34" charset="0"/>
                <a:sym typeface="Calibri"/>
              </a:rPr>
              <a:t>Örneğin:</a:t>
            </a:r>
          </a:p>
          <a:p>
            <a:pPr marL="609585" indent="-431789">
              <a:buClr>
                <a:schemeClr val="dk1"/>
              </a:buClr>
              <a:buSzPts val="1500"/>
              <a:buFont typeface="Calibri"/>
              <a:buChar char="●"/>
            </a:pPr>
            <a:r>
              <a:rPr lang="tr-TR" sz="1867" dirty="0">
                <a:solidFill>
                  <a:schemeClr val="dk1"/>
                </a:solidFill>
                <a:latin typeface="Calibri"/>
                <a:ea typeface="Calibri"/>
                <a:cs typeface="Calibri"/>
                <a:sym typeface="Calibri"/>
              </a:rPr>
              <a:t>K</a:t>
            </a:r>
            <a:r>
              <a:rPr lang="en-US" sz="1867" dirty="0" err="1">
                <a:solidFill>
                  <a:schemeClr val="dk1"/>
                </a:solidFill>
                <a:latin typeface="Calibri"/>
                <a:ea typeface="Calibri"/>
                <a:cs typeface="Calibri"/>
                <a:sym typeface="Calibri"/>
              </a:rPr>
              <a:t>işinin</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dürtülerini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kontrol</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edebilmesi</a:t>
            </a:r>
            <a:r>
              <a:rPr lang="en-US" sz="1867" dirty="0">
                <a:solidFill>
                  <a:schemeClr val="dk1"/>
                </a:solidFill>
                <a:latin typeface="Calibri"/>
                <a:ea typeface="Calibri"/>
                <a:cs typeface="Calibri"/>
                <a:sym typeface="Calibri"/>
              </a:rPr>
              <a:t>, </a:t>
            </a:r>
            <a:endParaRPr lang="tr-T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stresi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etkili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bir</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şekilde</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yönetebilmesi</a:t>
            </a:r>
            <a:r>
              <a:rPr lang="en-US" sz="1867" dirty="0">
                <a:solidFill>
                  <a:schemeClr val="dk1"/>
                </a:solidFill>
                <a:latin typeface="Calibri"/>
                <a:ea typeface="Calibri"/>
                <a:cs typeface="Calibri"/>
                <a:sym typeface="Calibri"/>
              </a:rPr>
              <a:t>, </a:t>
            </a:r>
            <a:endParaRPr lang="tr-T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hedef</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koyabilmesi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ve</a:t>
            </a:r>
            <a:r>
              <a:rPr lang="en-US" sz="1867" dirty="0">
                <a:solidFill>
                  <a:schemeClr val="dk1"/>
                </a:solidFill>
                <a:latin typeface="Calibri"/>
                <a:ea typeface="Calibri"/>
                <a:cs typeface="Calibri"/>
                <a:sym typeface="Calibri"/>
              </a:rPr>
              <a:t> </a:t>
            </a:r>
            <a:endParaRPr lang="tr-T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bu</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hedefleri</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doğrultusunda</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planlama</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ve</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yönetme</a:t>
            </a:r>
            <a:r>
              <a:rPr lang="tr-TR" sz="1867" dirty="0">
                <a:solidFill>
                  <a:schemeClr val="dk1"/>
                </a:solidFill>
                <a:latin typeface="Calibri"/>
                <a:ea typeface="Calibri"/>
                <a:cs typeface="Calibri"/>
                <a:sym typeface="Calibri"/>
              </a:rPr>
              <a:t> yapabilmesi</a:t>
            </a:r>
            <a:r>
              <a:rPr lang="en-US" sz="1867" dirty="0">
                <a:solidFill>
                  <a:schemeClr val="dk1"/>
                </a:solidFill>
                <a:latin typeface="Calibri"/>
                <a:ea typeface="Calibri"/>
                <a:cs typeface="Calibri"/>
                <a:sym typeface="Calibri"/>
              </a:rPr>
              <a:t>, </a:t>
            </a:r>
            <a:endParaRPr lang="tr-TR" sz="1867" dirty="0">
              <a:solidFill>
                <a:schemeClr val="dk1"/>
              </a:solidFill>
              <a:latin typeface="Calibri"/>
              <a:ea typeface="Calibri"/>
              <a:cs typeface="Calibri"/>
              <a:sym typeface="Calibri"/>
            </a:endParaRPr>
          </a:p>
          <a:p>
            <a:pPr marL="609585" indent="-431789">
              <a:buClr>
                <a:schemeClr val="dk1"/>
              </a:buClr>
              <a:buSzPts val="1500"/>
              <a:buFont typeface="Calibri"/>
              <a:buChar char="●"/>
            </a:pPr>
            <a:r>
              <a:rPr lang="en-US" sz="1867" dirty="0" err="1">
                <a:solidFill>
                  <a:schemeClr val="dk1"/>
                </a:solidFill>
                <a:latin typeface="Calibri"/>
                <a:ea typeface="Calibri"/>
                <a:cs typeface="Calibri"/>
                <a:sym typeface="Calibri"/>
              </a:rPr>
              <a:t>öz</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disiplin</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ve</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öz</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motivasyona</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sahip</a:t>
            </a:r>
            <a:r>
              <a:rPr lang="en-US" sz="1867" dirty="0">
                <a:solidFill>
                  <a:schemeClr val="dk1"/>
                </a:solidFill>
                <a:latin typeface="Calibri"/>
                <a:ea typeface="Calibri"/>
                <a:cs typeface="Calibri"/>
                <a:sym typeface="Calibri"/>
              </a:rPr>
              <a:t> </a:t>
            </a:r>
            <a:r>
              <a:rPr lang="en-US" sz="1867" dirty="0" err="1">
                <a:solidFill>
                  <a:schemeClr val="dk1"/>
                </a:solidFill>
                <a:latin typeface="Calibri"/>
                <a:ea typeface="Calibri"/>
                <a:cs typeface="Calibri"/>
                <a:sym typeface="Calibri"/>
              </a:rPr>
              <a:t>olma</a:t>
            </a:r>
            <a:endParaRPr sz="1867" b="1" dirty="0">
              <a:solidFill>
                <a:schemeClr val="accent2"/>
              </a:solidFill>
              <a:latin typeface="Calibri"/>
              <a:ea typeface="Calibri"/>
              <a:cs typeface="Calibri"/>
              <a:sym typeface="Calibri"/>
            </a:endParaRPr>
          </a:p>
        </p:txBody>
      </p:sp>
      <p:sp>
        <p:nvSpPr>
          <p:cNvPr id="410" name="Google Shape;410;p52"/>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411" name="Google Shape;411;p52"/>
          <p:cNvSpPr txBox="1"/>
          <p:nvPr/>
        </p:nvSpPr>
        <p:spPr>
          <a:xfrm>
            <a:off x="4726233" y="-8067"/>
            <a:ext cx="36800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tr-TR" sz="2933" b="1" dirty="0">
                <a:solidFill>
                  <a:srgbClr val="E1803B"/>
                </a:solidFill>
                <a:latin typeface="Calibri"/>
                <a:ea typeface="Calibri"/>
                <a:cs typeface="Calibri"/>
                <a:sym typeface="Calibri"/>
              </a:rPr>
              <a:t>ÖZ - YÖNETİM</a:t>
            </a:r>
            <a:endParaRPr sz="2933" dirty="0">
              <a:solidFill>
                <a:srgbClr val="E1803B"/>
              </a:solidFill>
            </a:endParaRPr>
          </a:p>
        </p:txBody>
      </p:sp>
      <p:cxnSp>
        <p:nvCxnSpPr>
          <p:cNvPr id="412" name="Google Shape;412;p52"/>
          <p:cNvCxnSpPr/>
          <p:nvPr/>
        </p:nvCxnSpPr>
        <p:spPr>
          <a:xfrm rot="10800000" flipH="1">
            <a:off x="4797233" y="805000"/>
            <a:ext cx="7092000" cy="16800"/>
          </a:xfrm>
          <a:prstGeom prst="straightConnector1">
            <a:avLst/>
          </a:prstGeom>
          <a:noFill/>
          <a:ln w="19050" cap="flat" cmpd="sng">
            <a:solidFill>
              <a:srgbClr val="E1803B"/>
            </a:solidFill>
            <a:prstDash val="solid"/>
            <a:round/>
            <a:headEnd type="none" w="sm" len="sm"/>
            <a:tailEnd type="none" w="sm" len="sm"/>
          </a:ln>
        </p:spPr>
      </p:cxnSp>
      <p:sp>
        <p:nvSpPr>
          <p:cNvPr id="413" name="Google Shape;413;p52"/>
          <p:cNvSpPr txBox="1"/>
          <p:nvPr/>
        </p:nvSpPr>
        <p:spPr>
          <a:xfrm>
            <a:off x="-269027"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rgbClr val="0070C0"/>
                </a:solidFill>
                <a:latin typeface="Calibri"/>
                <a:ea typeface="Calibri"/>
                <a:cs typeface="Calibri"/>
                <a:sym typeface="Calibri"/>
              </a:rPr>
              <a:t>@caselorg   |  #WhatisSEL</a:t>
            </a:r>
            <a:endParaRPr sz="1467" b="1">
              <a:solidFill>
                <a:srgbClr val="0070C0"/>
              </a:solidFill>
              <a:latin typeface="Calibri"/>
              <a:ea typeface="Calibri"/>
              <a:cs typeface="Calibri"/>
              <a:sym typeface="Calibri"/>
            </a:endParaRPr>
          </a:p>
        </p:txBody>
      </p:sp>
      <p:pic>
        <p:nvPicPr>
          <p:cNvPr id="414" name="Google Shape;414;p52"/>
          <p:cNvPicPr preferRelativeResize="0"/>
          <p:nvPr/>
        </p:nvPicPr>
        <p:blipFill rotWithShape="1">
          <a:blip r:embed="rId3">
            <a:alphaModFix/>
          </a:blip>
          <a:srcRect/>
          <a:stretch/>
        </p:blipFill>
        <p:spPr>
          <a:xfrm>
            <a:off x="101601" y="932101"/>
            <a:ext cx="4726233" cy="459467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3"/>
          <p:cNvSpPr/>
          <p:nvPr/>
        </p:nvSpPr>
        <p:spPr>
          <a:xfrm>
            <a:off x="4929433" y="884733"/>
            <a:ext cx="7037200" cy="2711200"/>
          </a:xfrm>
          <a:prstGeom prst="rect">
            <a:avLst/>
          </a:prstGeom>
          <a:noFill/>
          <a:ln>
            <a:noFill/>
          </a:ln>
        </p:spPr>
        <p:txBody>
          <a:bodyPr spcFirstLastPara="1" wrap="square" lIns="91433" tIns="45700" rIns="91433" bIns="45700" anchor="t" anchorCtr="0">
            <a:noAutofit/>
          </a:bodyPr>
          <a:lstStyle/>
          <a:p>
            <a:pPr>
              <a:buSzPts val="1400"/>
            </a:pPr>
            <a:r>
              <a:rPr lang="tr-TR" sz="1800" dirty="0">
                <a:latin typeface="Calibri" panose="020F0502020204030204" pitchFamily="34" charset="0"/>
                <a:cs typeface="Calibri" panose="020F0502020204030204" pitchFamily="34" charset="0"/>
              </a:rPr>
              <a:t>Farklı kültür ve geçmişe sahip olan bireylerde dahil olmak üzere bireylerin başkalarının bakış açısının farkında olma ve başkaları ile duygudaşlık kurma yeterliği olarak tanımlanabilir. Ayrıca sosyal farkındalık başkalarına saygı duyma, bireylerin davranışları altında yatan kültürel süreçleri anlama, aile, okul ve toplumun kaynaklarını destekleme ile ilişkilidir.</a:t>
            </a:r>
          </a:p>
          <a:p>
            <a:pPr>
              <a:buSzPts val="1400"/>
            </a:pPr>
            <a:endParaRPr lang="tr-TR" sz="1800" dirty="0">
              <a:solidFill>
                <a:schemeClr val="dk1"/>
              </a:solidFill>
              <a:latin typeface="Calibri" panose="020F0502020204030204" pitchFamily="34" charset="0"/>
              <a:ea typeface="Calibri"/>
              <a:cs typeface="Calibri" panose="020F0502020204030204" pitchFamily="34" charset="0"/>
              <a:sym typeface="Calibri"/>
            </a:endParaRPr>
          </a:p>
          <a:p>
            <a:pPr>
              <a:buSzPts val="1400"/>
            </a:pPr>
            <a:endParaRPr lang="en-US" sz="1800" dirty="0">
              <a:solidFill>
                <a:schemeClr val="dk1"/>
              </a:solidFill>
              <a:latin typeface="Calibri" panose="020F0502020204030204" pitchFamily="34" charset="0"/>
              <a:ea typeface="Calibri"/>
              <a:cs typeface="Calibri" panose="020F0502020204030204" pitchFamily="34" charset="0"/>
              <a:sym typeface="Calibri"/>
            </a:endParaRPr>
          </a:p>
          <a:p>
            <a:pPr>
              <a:buSzPts val="1400"/>
            </a:pPr>
            <a:r>
              <a:rPr lang="tr-TR" sz="1800" dirty="0">
                <a:solidFill>
                  <a:schemeClr val="dk1"/>
                </a:solidFill>
                <a:latin typeface="Calibri" panose="020F0502020204030204" pitchFamily="34" charset="0"/>
                <a:ea typeface="Calibri"/>
                <a:cs typeface="Calibri" panose="020F0502020204030204" pitchFamily="34" charset="0"/>
                <a:sym typeface="Calibri"/>
              </a:rPr>
              <a:t>Örneğin:</a:t>
            </a:r>
          </a:p>
          <a:p>
            <a:pPr marL="609585" indent="-431789">
              <a:buClr>
                <a:schemeClr val="dk1"/>
              </a:buClr>
              <a:buSzPts val="1500"/>
              <a:buFont typeface="Calibri"/>
              <a:buChar char="●"/>
            </a:pPr>
            <a:r>
              <a:rPr lang="tr-TR" sz="1800" dirty="0">
                <a:latin typeface="Calibri" panose="020F0502020204030204" pitchFamily="34" charset="0"/>
                <a:cs typeface="Calibri" panose="020F0502020204030204" pitchFamily="34" charset="0"/>
              </a:rPr>
              <a:t>farklı bakış açılarını anlamak,</a:t>
            </a:r>
          </a:p>
          <a:p>
            <a:pPr marL="609585" indent="-431789">
              <a:buClr>
                <a:schemeClr val="dk1"/>
              </a:buClr>
              <a:buSzPts val="1500"/>
              <a:buFont typeface="Calibri"/>
              <a:buChar char="●"/>
            </a:pPr>
            <a:r>
              <a:rPr lang="tr-TR" sz="1800" dirty="0">
                <a:latin typeface="Calibri" panose="020F0502020204030204" pitchFamily="34" charset="0"/>
                <a:cs typeface="Calibri" panose="020F0502020204030204" pitchFamily="34" charset="0"/>
              </a:rPr>
              <a:t>diğerleri ile duygudaşlık kurmak, </a:t>
            </a:r>
          </a:p>
          <a:p>
            <a:pPr marL="609585" indent="-431789">
              <a:buClr>
                <a:schemeClr val="dk1"/>
              </a:buClr>
              <a:buSzPts val="1500"/>
              <a:buFont typeface="Calibri"/>
              <a:buChar char="●"/>
            </a:pPr>
            <a:r>
              <a:rPr lang="tr-TR" sz="1800" dirty="0">
                <a:latin typeface="Calibri" panose="020F0502020204030204" pitchFamily="34" charset="0"/>
                <a:cs typeface="Calibri" panose="020F0502020204030204" pitchFamily="34" charset="0"/>
              </a:rPr>
              <a:t>farklılıklara ve başkalarına saygı duymak</a:t>
            </a:r>
            <a:endParaRPr lang="en-US" sz="1800" dirty="0">
              <a:solidFill>
                <a:schemeClr val="dk1"/>
              </a:solidFill>
              <a:latin typeface="Calibri" panose="020F0502020204030204" pitchFamily="34" charset="0"/>
              <a:ea typeface="Calibri"/>
              <a:cs typeface="Calibri" panose="020F0502020204030204" pitchFamily="34" charset="0"/>
              <a:sym typeface="Calibri"/>
            </a:endParaRPr>
          </a:p>
        </p:txBody>
      </p:sp>
      <p:sp>
        <p:nvSpPr>
          <p:cNvPr id="420" name="Google Shape;420;p53"/>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421" name="Google Shape;421;p53"/>
          <p:cNvSpPr txBox="1"/>
          <p:nvPr/>
        </p:nvSpPr>
        <p:spPr>
          <a:xfrm>
            <a:off x="4726233" y="-8067"/>
            <a:ext cx="36800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tr-TR" sz="2933" b="1" dirty="0">
                <a:solidFill>
                  <a:srgbClr val="00B050"/>
                </a:solidFill>
                <a:latin typeface="Calibri"/>
                <a:ea typeface="Calibri"/>
                <a:cs typeface="Calibri"/>
                <a:sym typeface="Calibri"/>
              </a:rPr>
              <a:t>SOSYAL FARKINDALIK</a:t>
            </a:r>
            <a:endParaRPr sz="2933" dirty="0">
              <a:solidFill>
                <a:srgbClr val="00B050"/>
              </a:solidFill>
            </a:endParaRPr>
          </a:p>
        </p:txBody>
      </p:sp>
      <p:cxnSp>
        <p:nvCxnSpPr>
          <p:cNvPr id="422" name="Google Shape;422;p53"/>
          <p:cNvCxnSpPr/>
          <p:nvPr/>
        </p:nvCxnSpPr>
        <p:spPr>
          <a:xfrm rot="10800000" flipH="1">
            <a:off x="4797233" y="820600"/>
            <a:ext cx="7076400" cy="1200"/>
          </a:xfrm>
          <a:prstGeom prst="straightConnector1">
            <a:avLst/>
          </a:prstGeom>
          <a:noFill/>
          <a:ln w="19050" cap="flat" cmpd="sng">
            <a:solidFill>
              <a:srgbClr val="00B050"/>
            </a:solidFill>
            <a:prstDash val="solid"/>
            <a:round/>
            <a:headEnd type="none" w="sm" len="sm"/>
            <a:tailEnd type="none" w="sm" len="sm"/>
          </a:ln>
        </p:spPr>
      </p:cxnSp>
      <p:sp>
        <p:nvSpPr>
          <p:cNvPr id="423" name="Google Shape;423;p53"/>
          <p:cNvSpPr txBox="1"/>
          <p:nvPr/>
        </p:nvSpPr>
        <p:spPr>
          <a:xfrm>
            <a:off x="-269027"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rgbClr val="0070C0"/>
                </a:solidFill>
                <a:latin typeface="Calibri"/>
                <a:ea typeface="Calibri"/>
                <a:cs typeface="Calibri"/>
                <a:sym typeface="Calibri"/>
              </a:rPr>
              <a:t>@caselorg   |  #WhatisSEL</a:t>
            </a:r>
            <a:endParaRPr sz="1467" b="1">
              <a:solidFill>
                <a:srgbClr val="0070C0"/>
              </a:solidFill>
              <a:latin typeface="Calibri"/>
              <a:ea typeface="Calibri"/>
              <a:cs typeface="Calibri"/>
              <a:sym typeface="Calibri"/>
            </a:endParaRPr>
          </a:p>
        </p:txBody>
      </p:sp>
      <p:pic>
        <p:nvPicPr>
          <p:cNvPr id="424" name="Google Shape;424;p53"/>
          <p:cNvPicPr preferRelativeResize="0"/>
          <p:nvPr/>
        </p:nvPicPr>
        <p:blipFill rotWithShape="1">
          <a:blip r:embed="rId3">
            <a:alphaModFix/>
          </a:blip>
          <a:srcRect/>
          <a:stretch/>
        </p:blipFill>
        <p:spPr>
          <a:xfrm>
            <a:off x="101601" y="932101"/>
            <a:ext cx="4726233" cy="45946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4"/>
          <p:cNvSpPr/>
          <p:nvPr/>
        </p:nvSpPr>
        <p:spPr>
          <a:xfrm>
            <a:off x="4929433" y="884733"/>
            <a:ext cx="7176400" cy="2711200"/>
          </a:xfrm>
          <a:prstGeom prst="rect">
            <a:avLst/>
          </a:prstGeom>
          <a:noFill/>
          <a:ln>
            <a:noFill/>
          </a:ln>
        </p:spPr>
        <p:txBody>
          <a:bodyPr spcFirstLastPara="1" wrap="square" lIns="91433" tIns="45700" rIns="91433" bIns="45700" anchor="t" anchorCtr="0">
            <a:noAutofit/>
          </a:bodyPr>
          <a:lstStyle/>
          <a:p>
            <a:pPr>
              <a:buSzPts val="1400"/>
            </a:pPr>
            <a:r>
              <a:rPr lang="tr-TR" sz="1800" dirty="0">
                <a:latin typeface="Calibri" panose="020F0502020204030204" pitchFamily="34" charset="0"/>
                <a:cs typeface="Calibri" panose="020F0502020204030204" pitchFamily="34" charset="0"/>
              </a:rPr>
              <a:t>Bireyin farklı kültür ve geçmişe sahip olan kişiler ile sağlıklı ve yapıcı bir ilişki kurma ve sürdürme yetkinliği olarak tanımlanabilir. İlişkisel beceriler sosyal katılım, etkili iletişim, sosyal baskıya karşı dayanma, olumlu çatışma çözme becerileri ile ilişkilidir</a:t>
            </a:r>
            <a:endParaRPr lang="tr-TR" sz="1800" b="1" dirty="0">
              <a:solidFill>
                <a:srgbClr val="00B050"/>
              </a:solidFill>
              <a:latin typeface="Calibri" panose="020F0502020204030204" pitchFamily="34" charset="0"/>
              <a:ea typeface="Calibri"/>
              <a:cs typeface="Calibri" panose="020F0502020204030204" pitchFamily="34" charset="0"/>
              <a:sym typeface="Calibri"/>
            </a:endParaRPr>
          </a:p>
          <a:p>
            <a:pPr>
              <a:buSzPts val="1400"/>
            </a:pPr>
            <a:endParaRPr sz="1800" dirty="0">
              <a:solidFill>
                <a:schemeClr val="dk1"/>
              </a:solidFill>
              <a:latin typeface="Calibri" panose="020F0502020204030204" pitchFamily="34" charset="0"/>
              <a:ea typeface="Calibri"/>
              <a:cs typeface="Calibri" panose="020F0502020204030204" pitchFamily="34" charset="0"/>
              <a:sym typeface="Calibri"/>
            </a:endParaRPr>
          </a:p>
          <a:p>
            <a:pPr>
              <a:buSzPts val="1400"/>
            </a:pPr>
            <a:r>
              <a:rPr lang="tr-TR" sz="1800" dirty="0">
                <a:solidFill>
                  <a:schemeClr val="dk1"/>
                </a:solidFill>
                <a:latin typeface="Calibri" panose="020F0502020204030204" pitchFamily="34" charset="0"/>
                <a:ea typeface="Calibri"/>
                <a:cs typeface="Calibri" panose="020F0502020204030204" pitchFamily="34" charset="0"/>
                <a:sym typeface="Calibri"/>
              </a:rPr>
              <a:t>Örneğin</a:t>
            </a:r>
            <a:r>
              <a:rPr lang="en-US" sz="1800" dirty="0">
                <a:solidFill>
                  <a:schemeClr val="dk1"/>
                </a:solidFill>
                <a:latin typeface="Calibri" panose="020F0502020204030204" pitchFamily="34" charset="0"/>
                <a:ea typeface="Calibri"/>
                <a:cs typeface="Calibri" panose="020F0502020204030204" pitchFamily="34" charset="0"/>
                <a:sym typeface="Calibri"/>
              </a:rPr>
              <a:t>:</a:t>
            </a:r>
            <a:endParaRPr sz="1800" dirty="0">
              <a:solidFill>
                <a:schemeClr val="dk1"/>
              </a:solidFill>
              <a:latin typeface="Calibri" panose="020F0502020204030204" pitchFamily="34" charset="0"/>
              <a:ea typeface="Calibri"/>
              <a:cs typeface="Calibri" panose="020F0502020204030204" pitchFamily="34" charset="0"/>
              <a:sym typeface="Calibri"/>
            </a:endParaRPr>
          </a:p>
          <a:p>
            <a:pPr marL="609585" indent="-423323">
              <a:buClr>
                <a:schemeClr val="dk1"/>
              </a:buClr>
              <a:buSzPts val="1400"/>
              <a:buFont typeface="Calibri"/>
              <a:buChar char="●"/>
            </a:pPr>
            <a:r>
              <a:rPr lang="tr-TR" sz="1800" dirty="0">
                <a:latin typeface="Calibri" panose="020F0502020204030204" pitchFamily="34" charset="0"/>
                <a:cs typeface="Calibri" panose="020F0502020204030204" pitchFamily="34" charset="0"/>
              </a:rPr>
              <a:t>iletişim, </a:t>
            </a:r>
          </a:p>
          <a:p>
            <a:pPr marL="609585" indent="-423323">
              <a:buClr>
                <a:schemeClr val="dk1"/>
              </a:buClr>
              <a:buSzPts val="1400"/>
              <a:buFont typeface="Calibri"/>
              <a:buChar char="●"/>
            </a:pPr>
            <a:r>
              <a:rPr lang="tr-TR" sz="1800" dirty="0">
                <a:latin typeface="Calibri" panose="020F0502020204030204" pitchFamily="34" charset="0"/>
                <a:cs typeface="Calibri" panose="020F0502020204030204" pitchFamily="34" charset="0"/>
              </a:rPr>
              <a:t>sosyal katılım, </a:t>
            </a:r>
          </a:p>
          <a:p>
            <a:pPr marL="609585" indent="-423323">
              <a:buClr>
                <a:schemeClr val="dk1"/>
              </a:buClr>
              <a:buSzPts val="1400"/>
              <a:buFont typeface="Calibri"/>
              <a:buChar char="●"/>
            </a:pPr>
            <a:r>
              <a:rPr lang="tr-TR" sz="1800" dirty="0">
                <a:latin typeface="Calibri" panose="020F0502020204030204" pitchFamily="34" charset="0"/>
                <a:cs typeface="Calibri" panose="020F0502020204030204" pitchFamily="34" charset="0"/>
              </a:rPr>
              <a:t>ilişki kurma ve </a:t>
            </a:r>
          </a:p>
          <a:p>
            <a:pPr marL="609585" indent="-423323">
              <a:buClr>
                <a:schemeClr val="dk1"/>
              </a:buClr>
              <a:buSzPts val="1400"/>
              <a:buFont typeface="Calibri"/>
              <a:buChar char="●"/>
            </a:pPr>
            <a:r>
              <a:rPr lang="tr-TR" sz="1800" dirty="0">
                <a:latin typeface="Calibri" panose="020F0502020204030204" pitchFamily="34" charset="0"/>
                <a:cs typeface="Calibri" panose="020F0502020204030204" pitchFamily="34" charset="0"/>
              </a:rPr>
              <a:t>takım çalışması</a:t>
            </a:r>
          </a:p>
        </p:txBody>
      </p:sp>
      <p:sp>
        <p:nvSpPr>
          <p:cNvPr id="430" name="Google Shape;430;p54"/>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431" name="Google Shape;431;p54"/>
          <p:cNvSpPr txBox="1"/>
          <p:nvPr/>
        </p:nvSpPr>
        <p:spPr>
          <a:xfrm>
            <a:off x="4726233" y="-8067"/>
            <a:ext cx="36800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tr-TR" sz="2933" b="1" dirty="0">
                <a:solidFill>
                  <a:srgbClr val="00B050"/>
                </a:solidFill>
                <a:latin typeface="Calibri"/>
                <a:ea typeface="Calibri"/>
                <a:cs typeface="Calibri"/>
                <a:sym typeface="Calibri"/>
              </a:rPr>
              <a:t>İLİŞKİSEL BECERİLER</a:t>
            </a:r>
            <a:endParaRPr sz="2933" dirty="0">
              <a:solidFill>
                <a:srgbClr val="00B050"/>
              </a:solidFill>
            </a:endParaRPr>
          </a:p>
        </p:txBody>
      </p:sp>
      <p:cxnSp>
        <p:nvCxnSpPr>
          <p:cNvPr id="432" name="Google Shape;432;p54"/>
          <p:cNvCxnSpPr/>
          <p:nvPr/>
        </p:nvCxnSpPr>
        <p:spPr>
          <a:xfrm rot="10800000" flipH="1">
            <a:off x="4797233" y="805000"/>
            <a:ext cx="6860000" cy="16800"/>
          </a:xfrm>
          <a:prstGeom prst="straightConnector1">
            <a:avLst/>
          </a:prstGeom>
          <a:noFill/>
          <a:ln w="19050" cap="flat" cmpd="sng">
            <a:solidFill>
              <a:srgbClr val="00B050"/>
            </a:solidFill>
            <a:prstDash val="solid"/>
            <a:round/>
            <a:headEnd type="none" w="sm" len="sm"/>
            <a:tailEnd type="none" w="sm" len="sm"/>
          </a:ln>
        </p:spPr>
      </p:cxnSp>
      <p:sp>
        <p:nvSpPr>
          <p:cNvPr id="433" name="Google Shape;433;p54"/>
          <p:cNvSpPr txBox="1"/>
          <p:nvPr/>
        </p:nvSpPr>
        <p:spPr>
          <a:xfrm>
            <a:off x="-269027"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rgbClr val="0070C0"/>
                </a:solidFill>
                <a:latin typeface="Calibri"/>
                <a:ea typeface="Calibri"/>
                <a:cs typeface="Calibri"/>
                <a:sym typeface="Calibri"/>
              </a:rPr>
              <a:t>@caselorg   |  #WhatisSEL</a:t>
            </a:r>
            <a:endParaRPr sz="1467" b="1">
              <a:solidFill>
                <a:srgbClr val="0070C0"/>
              </a:solidFill>
              <a:latin typeface="Calibri"/>
              <a:ea typeface="Calibri"/>
              <a:cs typeface="Calibri"/>
              <a:sym typeface="Calibri"/>
            </a:endParaRPr>
          </a:p>
        </p:txBody>
      </p:sp>
      <p:pic>
        <p:nvPicPr>
          <p:cNvPr id="434" name="Google Shape;434;p54"/>
          <p:cNvPicPr preferRelativeResize="0"/>
          <p:nvPr/>
        </p:nvPicPr>
        <p:blipFill rotWithShape="1">
          <a:blip r:embed="rId3">
            <a:alphaModFix/>
          </a:blip>
          <a:srcRect/>
          <a:stretch/>
        </p:blipFill>
        <p:spPr>
          <a:xfrm>
            <a:off x="101601" y="932101"/>
            <a:ext cx="4726233" cy="459467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5"/>
          <p:cNvSpPr/>
          <p:nvPr/>
        </p:nvSpPr>
        <p:spPr>
          <a:xfrm>
            <a:off x="4742300" y="884733"/>
            <a:ext cx="7363600" cy="2711200"/>
          </a:xfrm>
          <a:prstGeom prst="rect">
            <a:avLst/>
          </a:prstGeom>
          <a:noFill/>
          <a:ln>
            <a:noFill/>
          </a:ln>
        </p:spPr>
        <p:txBody>
          <a:bodyPr spcFirstLastPara="1" wrap="square" lIns="91433" tIns="45700" rIns="91433" bIns="45700" anchor="t" anchorCtr="0">
            <a:noAutofit/>
          </a:bodyPr>
          <a:lstStyle/>
          <a:p>
            <a:pPr>
              <a:buClr>
                <a:schemeClr val="dk1"/>
              </a:buClr>
              <a:buSzPts val="1100"/>
            </a:pPr>
            <a:r>
              <a:rPr lang="tr-TR" sz="2000" dirty="0">
                <a:latin typeface="Calibri" panose="020F0502020204030204" pitchFamily="34" charset="0"/>
                <a:cs typeface="Calibri" panose="020F0502020204030204" pitchFamily="34" charset="0"/>
              </a:rPr>
              <a:t>Bireyin sosyal ilişkilerinde ve davranışlarında etik kuralları, sosyal normları ve güvenlik kaygılarını dikkate alarak sağlıklı bir şekilde seçim yapabilme yetkinliğidir. Sorumlu karar verme becerileri bireyin kendisi ve başkalarının iyiliğini dikkate alarak karar vermeyi, durum analizi yapmayı, öz eleştiri yapmayı ve etik sorumlulukları dikkate almayı içermektedir.</a:t>
            </a:r>
          </a:p>
          <a:p>
            <a:pPr>
              <a:buClr>
                <a:schemeClr val="dk1"/>
              </a:buClr>
              <a:buSzPts val="1100"/>
            </a:pPr>
            <a:endParaRPr lang="en-US" sz="2000" dirty="0">
              <a:solidFill>
                <a:schemeClr val="dk1"/>
              </a:solidFill>
              <a:latin typeface="Calibri" panose="020F0502020204030204" pitchFamily="34" charset="0"/>
              <a:ea typeface="Calibri"/>
              <a:cs typeface="Calibri" panose="020F0502020204030204" pitchFamily="34" charset="0"/>
              <a:sym typeface="Calibri"/>
            </a:endParaRPr>
          </a:p>
          <a:p>
            <a:pPr>
              <a:buClr>
                <a:schemeClr val="dk1"/>
              </a:buClr>
              <a:buSzPts val="1100"/>
            </a:pPr>
            <a:r>
              <a:rPr lang="tr-TR" sz="2000" dirty="0">
                <a:solidFill>
                  <a:schemeClr val="dk1"/>
                </a:solidFill>
                <a:latin typeface="Calibri" panose="020F0502020204030204" pitchFamily="34" charset="0"/>
                <a:ea typeface="Calibri"/>
                <a:cs typeface="Calibri" panose="020F0502020204030204" pitchFamily="34" charset="0"/>
                <a:sym typeface="Calibri"/>
              </a:rPr>
              <a:t>Örneğin</a:t>
            </a:r>
            <a:r>
              <a:rPr lang="en-US" sz="2000" dirty="0">
                <a:solidFill>
                  <a:schemeClr val="dk1"/>
                </a:solidFill>
                <a:latin typeface="Calibri" panose="020F0502020204030204" pitchFamily="34" charset="0"/>
                <a:ea typeface="Calibri"/>
                <a:cs typeface="Calibri" panose="020F0502020204030204" pitchFamily="34" charset="0"/>
                <a:sym typeface="Calibri"/>
              </a:rPr>
              <a:t>:</a:t>
            </a:r>
            <a:endParaRPr sz="2000" dirty="0">
              <a:solidFill>
                <a:schemeClr val="dk1"/>
              </a:solidFill>
              <a:latin typeface="Calibri" panose="020F0502020204030204" pitchFamily="34" charset="0"/>
              <a:ea typeface="Calibri"/>
              <a:cs typeface="Calibri" panose="020F0502020204030204" pitchFamily="34" charset="0"/>
              <a:sym typeface="Calibri"/>
            </a:endParaRPr>
          </a:p>
          <a:p>
            <a:pPr marL="609585" indent="-423323">
              <a:buClr>
                <a:schemeClr val="dk1"/>
              </a:buClr>
              <a:buSzPts val="1400"/>
              <a:buFont typeface="Calibri"/>
              <a:buChar char="●"/>
            </a:pPr>
            <a:r>
              <a:rPr lang="en-US" sz="2000" dirty="0" err="1">
                <a:solidFill>
                  <a:schemeClr val="dk1"/>
                </a:solidFill>
                <a:latin typeface="Calibri" panose="020F0502020204030204" pitchFamily="34" charset="0"/>
                <a:ea typeface="Calibri"/>
                <a:cs typeface="Calibri" panose="020F0502020204030204" pitchFamily="34" charset="0"/>
                <a:sym typeface="Calibri"/>
              </a:rPr>
              <a:t>kişinin</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sorunlarını</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tanıması</a:t>
            </a:r>
            <a:r>
              <a:rPr lang="en-US" sz="2000" dirty="0">
                <a:solidFill>
                  <a:schemeClr val="dk1"/>
                </a:solidFill>
                <a:latin typeface="Calibri" panose="020F0502020204030204" pitchFamily="34" charset="0"/>
                <a:ea typeface="Calibri"/>
                <a:cs typeface="Calibri" panose="020F0502020204030204" pitchFamily="34" charset="0"/>
                <a:sym typeface="Calibri"/>
              </a:rPr>
              <a:t>, </a:t>
            </a:r>
            <a:endParaRPr lang="tr-TR" sz="2000" dirty="0">
              <a:solidFill>
                <a:schemeClr val="dk1"/>
              </a:solidFill>
              <a:latin typeface="Calibri" panose="020F0502020204030204" pitchFamily="34" charset="0"/>
              <a:ea typeface="Calibri"/>
              <a:cs typeface="Calibri" panose="020F0502020204030204" pitchFamily="34" charset="0"/>
              <a:sym typeface="Calibri"/>
            </a:endParaRPr>
          </a:p>
          <a:p>
            <a:pPr marL="609585" indent="-423323">
              <a:buClr>
                <a:schemeClr val="dk1"/>
              </a:buClr>
              <a:buSzPts val="1400"/>
              <a:buFont typeface="Calibri"/>
              <a:buChar char="●"/>
            </a:pPr>
            <a:r>
              <a:rPr lang="en-US" sz="2000" dirty="0">
                <a:solidFill>
                  <a:schemeClr val="dk1"/>
                </a:solidFill>
                <a:latin typeface="Calibri" panose="020F0502020204030204" pitchFamily="34" charset="0"/>
                <a:ea typeface="Calibri"/>
                <a:cs typeface="Calibri" panose="020F0502020204030204" pitchFamily="34" charset="0"/>
                <a:sym typeface="Calibri"/>
              </a:rPr>
              <a:t>Durum</a:t>
            </a:r>
            <a:r>
              <a:rPr lang="tr-TR"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analizi</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yapması</a:t>
            </a:r>
            <a:r>
              <a:rPr lang="en-US" sz="2000" dirty="0">
                <a:solidFill>
                  <a:schemeClr val="dk1"/>
                </a:solidFill>
                <a:latin typeface="Calibri" panose="020F0502020204030204" pitchFamily="34" charset="0"/>
                <a:ea typeface="Calibri"/>
                <a:cs typeface="Calibri" panose="020F0502020204030204" pitchFamily="34" charset="0"/>
                <a:sym typeface="Calibri"/>
              </a:rPr>
              <a:t>, </a:t>
            </a:r>
            <a:endParaRPr lang="tr-TR" sz="2000" dirty="0">
              <a:solidFill>
                <a:schemeClr val="dk1"/>
              </a:solidFill>
              <a:latin typeface="Calibri" panose="020F0502020204030204" pitchFamily="34" charset="0"/>
              <a:ea typeface="Calibri"/>
              <a:cs typeface="Calibri" panose="020F0502020204030204" pitchFamily="34" charset="0"/>
              <a:sym typeface="Calibri"/>
            </a:endParaRPr>
          </a:p>
          <a:p>
            <a:pPr marL="609585" indent="-423323">
              <a:buClr>
                <a:schemeClr val="dk1"/>
              </a:buClr>
              <a:buSzPts val="1400"/>
              <a:buFont typeface="Calibri"/>
              <a:buChar char="●"/>
            </a:pPr>
            <a:r>
              <a:rPr lang="en-US" sz="2000" dirty="0" err="1">
                <a:solidFill>
                  <a:schemeClr val="dk1"/>
                </a:solidFill>
                <a:latin typeface="Calibri" panose="020F0502020204030204" pitchFamily="34" charset="0"/>
                <a:ea typeface="Calibri"/>
                <a:cs typeface="Calibri" panose="020F0502020204030204" pitchFamily="34" charset="0"/>
                <a:sym typeface="Calibri"/>
              </a:rPr>
              <a:t>sorun</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çözme</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değerlendirme</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geri</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bildirim</a:t>
            </a:r>
            <a:r>
              <a:rPr lang="en-US" sz="2000" dirty="0">
                <a:solidFill>
                  <a:schemeClr val="dk1"/>
                </a:solidFill>
                <a:latin typeface="Calibri" panose="020F0502020204030204" pitchFamily="34" charset="0"/>
                <a:ea typeface="Calibri"/>
                <a:cs typeface="Calibri" panose="020F0502020204030204" pitchFamily="34" charset="0"/>
                <a:sym typeface="Calibri"/>
              </a:rPr>
              <a:t> alma </a:t>
            </a:r>
            <a:r>
              <a:rPr lang="en-US" sz="2000" dirty="0" err="1">
                <a:solidFill>
                  <a:schemeClr val="dk1"/>
                </a:solidFill>
                <a:latin typeface="Calibri" panose="020F0502020204030204" pitchFamily="34" charset="0"/>
                <a:ea typeface="Calibri"/>
                <a:cs typeface="Calibri" panose="020F0502020204030204" pitchFamily="34" charset="0"/>
                <a:sym typeface="Calibri"/>
              </a:rPr>
              <a:t>ve</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izleme</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becerilerine</a:t>
            </a:r>
            <a:r>
              <a:rPr lang="en-US"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sahip</a:t>
            </a:r>
            <a:r>
              <a:rPr lang="tr-TR" sz="2000" dirty="0">
                <a:solidFill>
                  <a:schemeClr val="dk1"/>
                </a:solidFill>
                <a:latin typeface="Calibri" panose="020F0502020204030204" pitchFamily="34" charset="0"/>
                <a:ea typeface="Calibri"/>
                <a:cs typeface="Calibri" panose="020F0502020204030204" pitchFamily="34" charset="0"/>
                <a:sym typeface="Calibri"/>
              </a:rPr>
              <a:t> </a:t>
            </a:r>
            <a:r>
              <a:rPr lang="en-US" sz="2000" dirty="0" err="1">
                <a:solidFill>
                  <a:schemeClr val="dk1"/>
                </a:solidFill>
                <a:latin typeface="Calibri" panose="020F0502020204030204" pitchFamily="34" charset="0"/>
                <a:ea typeface="Calibri"/>
                <a:cs typeface="Calibri" panose="020F0502020204030204" pitchFamily="34" charset="0"/>
                <a:sym typeface="Calibri"/>
              </a:rPr>
              <a:t>olması</a:t>
            </a:r>
            <a:endParaRPr sz="2000" b="1" dirty="0">
              <a:solidFill>
                <a:srgbClr val="6AA84F"/>
              </a:solidFill>
              <a:latin typeface="Calibri" panose="020F0502020204030204" pitchFamily="34" charset="0"/>
              <a:ea typeface="Calibri"/>
              <a:cs typeface="Calibri" panose="020F0502020204030204" pitchFamily="34" charset="0"/>
              <a:sym typeface="Calibri"/>
            </a:endParaRPr>
          </a:p>
        </p:txBody>
      </p:sp>
      <p:sp>
        <p:nvSpPr>
          <p:cNvPr id="440" name="Google Shape;440;p55"/>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441" name="Google Shape;441;p55"/>
          <p:cNvSpPr txBox="1"/>
          <p:nvPr/>
        </p:nvSpPr>
        <p:spPr>
          <a:xfrm>
            <a:off x="4228393" y="0"/>
            <a:ext cx="56304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tr-TR" sz="2933" b="1" dirty="0">
                <a:solidFill>
                  <a:srgbClr val="BF9000"/>
                </a:solidFill>
                <a:latin typeface="Calibri"/>
                <a:ea typeface="Calibri"/>
                <a:cs typeface="Calibri"/>
                <a:sym typeface="Calibri"/>
              </a:rPr>
              <a:t>SORUMLU KARAR VERME</a:t>
            </a:r>
            <a:endParaRPr lang="tr-TR" sz="2933" dirty="0">
              <a:solidFill>
                <a:srgbClr val="BF9000"/>
              </a:solidFill>
            </a:endParaRPr>
          </a:p>
        </p:txBody>
      </p:sp>
      <p:cxnSp>
        <p:nvCxnSpPr>
          <p:cNvPr id="442" name="Google Shape;442;p55"/>
          <p:cNvCxnSpPr/>
          <p:nvPr/>
        </p:nvCxnSpPr>
        <p:spPr>
          <a:xfrm>
            <a:off x="4390833" y="821800"/>
            <a:ext cx="6968400" cy="14000"/>
          </a:xfrm>
          <a:prstGeom prst="straightConnector1">
            <a:avLst/>
          </a:prstGeom>
          <a:noFill/>
          <a:ln w="19050" cap="flat" cmpd="sng">
            <a:solidFill>
              <a:srgbClr val="BF9000"/>
            </a:solidFill>
            <a:prstDash val="solid"/>
            <a:round/>
            <a:headEnd type="none" w="sm" len="sm"/>
            <a:tailEnd type="none" w="sm" len="sm"/>
          </a:ln>
        </p:spPr>
      </p:cxnSp>
      <p:sp>
        <p:nvSpPr>
          <p:cNvPr id="443" name="Google Shape;443;p55"/>
          <p:cNvSpPr txBox="1"/>
          <p:nvPr/>
        </p:nvSpPr>
        <p:spPr>
          <a:xfrm>
            <a:off x="-269027"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rgbClr val="0070C0"/>
                </a:solidFill>
                <a:latin typeface="Calibri"/>
                <a:ea typeface="Calibri"/>
                <a:cs typeface="Calibri"/>
                <a:sym typeface="Calibri"/>
              </a:rPr>
              <a:t>@caselorg   |  #WhatisSEL</a:t>
            </a:r>
            <a:endParaRPr sz="1467" b="1">
              <a:solidFill>
                <a:srgbClr val="0070C0"/>
              </a:solidFill>
              <a:latin typeface="Calibri"/>
              <a:ea typeface="Calibri"/>
              <a:cs typeface="Calibri"/>
              <a:sym typeface="Calibri"/>
            </a:endParaRPr>
          </a:p>
        </p:txBody>
      </p:sp>
      <p:pic>
        <p:nvPicPr>
          <p:cNvPr id="444" name="Google Shape;444;p55"/>
          <p:cNvPicPr preferRelativeResize="0"/>
          <p:nvPr/>
        </p:nvPicPr>
        <p:blipFill rotWithShape="1">
          <a:blip r:embed="rId3">
            <a:alphaModFix/>
          </a:blip>
          <a:srcRect/>
          <a:stretch/>
        </p:blipFill>
        <p:spPr>
          <a:xfrm>
            <a:off x="101601" y="932100"/>
            <a:ext cx="4640700" cy="451151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6"/>
          <p:cNvSpPr/>
          <p:nvPr/>
        </p:nvSpPr>
        <p:spPr>
          <a:xfrm>
            <a:off x="324491" y="1884253"/>
            <a:ext cx="4960800" cy="3616000"/>
          </a:xfrm>
          <a:prstGeom prst="rect">
            <a:avLst/>
          </a:prstGeom>
          <a:noFill/>
          <a:ln>
            <a:noFill/>
          </a:ln>
        </p:spPr>
        <p:txBody>
          <a:bodyPr spcFirstLastPara="1" wrap="square" lIns="91433" tIns="45700" rIns="91433" bIns="45700" anchor="t" anchorCtr="0">
            <a:noAutofit/>
          </a:bodyPr>
          <a:lstStyle/>
          <a:p>
            <a:pPr>
              <a:buSzPts val="1100"/>
            </a:pPr>
            <a:r>
              <a:rPr lang="tr-TR" sz="2533" dirty="0">
                <a:solidFill>
                  <a:schemeClr val="dk1"/>
                </a:solidFill>
                <a:latin typeface="Calibri"/>
                <a:ea typeface="Calibri"/>
                <a:cs typeface="Calibri"/>
                <a:sym typeface="Calibri"/>
              </a:rPr>
              <a:t>CASEL ç</a:t>
            </a:r>
            <a:r>
              <a:rPr lang="en-US" sz="2533" dirty="0" err="1">
                <a:solidFill>
                  <a:schemeClr val="dk1"/>
                </a:solidFill>
                <a:latin typeface="Calibri"/>
                <a:ea typeface="Calibri"/>
                <a:cs typeface="Calibri"/>
                <a:sym typeface="Calibri"/>
              </a:rPr>
              <a:t>erçev</a:t>
            </a:r>
            <a:r>
              <a:rPr lang="tr-TR" sz="2533" dirty="0">
                <a:solidFill>
                  <a:schemeClr val="dk1"/>
                </a:solidFill>
                <a:latin typeface="Calibri"/>
                <a:ea typeface="Calibri"/>
                <a:cs typeface="Calibri"/>
                <a:sym typeface="Calibri"/>
              </a:rPr>
              <a:t>esi</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tüm</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öğrencilerin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sosyal</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duygusal</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ve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akademik</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öğrenimini</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geliştirmek</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için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sınıfların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okulların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ailelerin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ve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toplulukların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temel</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ortamlarında</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eşitlikçi</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öğrenme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ortamları</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oluşturmanın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ve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uygulamaları</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koordine</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etmenin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önemini</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vurgulayan</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sistemik</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bir</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yaklaşım</a:t>
            </a:r>
            <a:r>
              <a:rPr lang="en-US" sz="2533" dirty="0">
                <a:solidFill>
                  <a:schemeClr val="dk1"/>
                </a:solidFill>
                <a:latin typeface="Calibri"/>
                <a:ea typeface="Calibri"/>
                <a:cs typeface="Calibri"/>
                <a:sym typeface="Calibri"/>
              </a:rPr>
              <a:t> </a:t>
            </a:r>
            <a:r>
              <a:rPr lang="en-US" sz="2533" dirty="0" err="1">
                <a:solidFill>
                  <a:schemeClr val="dk1"/>
                </a:solidFill>
                <a:latin typeface="Calibri"/>
                <a:ea typeface="Calibri"/>
                <a:cs typeface="Calibri"/>
                <a:sym typeface="Calibri"/>
              </a:rPr>
              <a:t>benimsiyor</a:t>
            </a:r>
            <a:r>
              <a:rPr lang="en-US" sz="2533" dirty="0">
                <a:solidFill>
                  <a:schemeClr val="dk1"/>
                </a:solidFill>
                <a:latin typeface="Calibri"/>
                <a:ea typeface="Calibri"/>
                <a:cs typeface="Calibri"/>
                <a:sym typeface="Calibri"/>
              </a:rPr>
              <a:t>.</a:t>
            </a:r>
            <a:endParaRPr sz="2533" dirty="0">
              <a:solidFill>
                <a:schemeClr val="dk1"/>
              </a:solidFill>
              <a:latin typeface="Calibri"/>
              <a:ea typeface="Calibri"/>
              <a:cs typeface="Calibri"/>
              <a:sym typeface="Calibri"/>
            </a:endParaRPr>
          </a:p>
        </p:txBody>
      </p:sp>
      <p:sp>
        <p:nvSpPr>
          <p:cNvPr id="450" name="Google Shape;450;p56"/>
          <p:cNvSpPr txBox="1"/>
          <p:nvPr/>
        </p:nvSpPr>
        <p:spPr>
          <a:xfrm>
            <a:off x="-402248" y="6229709"/>
            <a:ext cx="3376400" cy="307600"/>
          </a:xfrm>
          <a:prstGeom prst="rect">
            <a:avLst/>
          </a:prstGeom>
          <a:noFill/>
          <a:ln>
            <a:noFill/>
          </a:ln>
        </p:spPr>
        <p:txBody>
          <a:bodyPr spcFirstLastPara="1" wrap="square" lIns="91433" tIns="45700" rIns="91433" bIns="45700" anchor="t" anchorCtr="0">
            <a:noAutofit/>
          </a:bodyPr>
          <a:lstStyle/>
          <a:p>
            <a:pPr algn="ctr">
              <a:buSzPts val="1100"/>
            </a:pPr>
            <a:r>
              <a:rPr lang="en-US" sz="1467" b="1">
                <a:solidFill>
                  <a:schemeClr val="lt1"/>
                </a:solidFill>
                <a:latin typeface="Calibri"/>
                <a:ea typeface="Calibri"/>
                <a:cs typeface="Calibri"/>
                <a:sym typeface="Calibri"/>
              </a:rPr>
              <a:t>@caselorg   |  #WhatisSEL</a:t>
            </a:r>
            <a:endParaRPr sz="1467" b="1">
              <a:solidFill>
                <a:schemeClr val="lt1"/>
              </a:solidFill>
              <a:latin typeface="Calibri"/>
              <a:ea typeface="Calibri"/>
              <a:cs typeface="Calibri"/>
              <a:sym typeface="Calibri"/>
            </a:endParaRPr>
          </a:p>
        </p:txBody>
      </p:sp>
      <p:sp>
        <p:nvSpPr>
          <p:cNvPr id="451" name="Google Shape;451;p56"/>
          <p:cNvSpPr txBox="1"/>
          <p:nvPr/>
        </p:nvSpPr>
        <p:spPr>
          <a:xfrm>
            <a:off x="125567" y="329667"/>
            <a:ext cx="3233600" cy="994400"/>
          </a:xfrm>
          <a:prstGeom prst="rect">
            <a:avLst/>
          </a:prstGeom>
          <a:noFill/>
          <a:ln>
            <a:noFill/>
          </a:ln>
        </p:spPr>
        <p:txBody>
          <a:bodyPr spcFirstLastPara="1" wrap="square" lIns="91433" tIns="45700" rIns="91433" bIns="45700" anchor="ctr" anchorCtr="0">
            <a:noAutofit/>
          </a:bodyPr>
          <a:lstStyle/>
          <a:p>
            <a:pPr>
              <a:lnSpc>
                <a:spcPct val="90000"/>
              </a:lnSpc>
              <a:buClr>
                <a:schemeClr val="dk1"/>
              </a:buClr>
              <a:buSzPts val="4100"/>
            </a:pPr>
            <a:r>
              <a:rPr lang="tr-TR" sz="3867" b="1" dirty="0">
                <a:solidFill>
                  <a:srgbClr val="0076BE"/>
                </a:solidFill>
                <a:latin typeface="Calibri"/>
                <a:ea typeface="Calibri"/>
                <a:cs typeface="Calibri"/>
                <a:sym typeface="Calibri"/>
              </a:rPr>
              <a:t>Anahtarlar</a:t>
            </a:r>
            <a:endParaRPr sz="3867" dirty="0">
              <a:solidFill>
                <a:srgbClr val="0076BE"/>
              </a:solidFill>
            </a:endParaRPr>
          </a:p>
        </p:txBody>
      </p:sp>
      <p:cxnSp>
        <p:nvCxnSpPr>
          <p:cNvPr id="452" name="Google Shape;452;p56"/>
          <p:cNvCxnSpPr/>
          <p:nvPr/>
        </p:nvCxnSpPr>
        <p:spPr>
          <a:xfrm>
            <a:off x="-6633" y="1493333"/>
            <a:ext cx="3969033" cy="0"/>
          </a:xfrm>
          <a:prstGeom prst="straightConnector1">
            <a:avLst/>
          </a:prstGeom>
          <a:noFill/>
          <a:ln w="19050" cap="flat" cmpd="sng">
            <a:solidFill>
              <a:srgbClr val="0076BE"/>
            </a:solidFill>
            <a:prstDash val="solid"/>
            <a:round/>
            <a:headEnd type="none" w="sm" len="sm"/>
            <a:tailEnd type="none" w="sm" len="sm"/>
          </a:ln>
        </p:spPr>
      </p:cxnSp>
      <p:pic>
        <p:nvPicPr>
          <p:cNvPr id="453" name="Google Shape;453;p56"/>
          <p:cNvPicPr preferRelativeResize="0"/>
          <p:nvPr/>
        </p:nvPicPr>
        <p:blipFill rotWithShape="1">
          <a:blip r:embed="rId3">
            <a:alphaModFix/>
          </a:blip>
          <a:srcRect/>
          <a:stretch/>
        </p:blipFill>
        <p:spPr>
          <a:xfrm>
            <a:off x="6096000" y="329668"/>
            <a:ext cx="5771509" cy="561083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F91304E7-5163-93DC-772C-1083E02262CE}"/>
              </a:ext>
            </a:extLst>
          </p:cNvPr>
          <p:cNvSpPr>
            <a:spLocks noGrp="1"/>
          </p:cNvSpPr>
          <p:nvPr>
            <p:ph type="title"/>
          </p:nvPr>
        </p:nvSpPr>
        <p:spPr/>
        <p:txBody>
          <a:bodyPr/>
          <a:lstStyle/>
          <a:p>
            <a:r>
              <a:rPr lang="tr-TR" dirty="0"/>
              <a:t>OECD Sosyal Duygusal Öğrenme</a:t>
            </a:r>
          </a:p>
        </p:txBody>
      </p:sp>
      <p:sp>
        <p:nvSpPr>
          <p:cNvPr id="5" name="Metin Yer Tutucusu 4">
            <a:extLst>
              <a:ext uri="{FF2B5EF4-FFF2-40B4-BE49-F238E27FC236}">
                <a16:creationId xmlns:a16="http://schemas.microsoft.com/office/drawing/2014/main" id="{29B046AD-7405-3649-ADBA-5B1D5B583725}"/>
              </a:ext>
            </a:extLst>
          </p:cNvPr>
          <p:cNvSpPr>
            <a:spLocks noGrp="1"/>
          </p:cNvSpPr>
          <p:nvPr>
            <p:ph type="body" idx="1"/>
          </p:nvPr>
        </p:nvSpPr>
        <p:spPr/>
        <p:txBody>
          <a:bodyPr/>
          <a:lstStyle/>
          <a:p>
            <a:endParaRPr lang="tr-TR" dirty="0"/>
          </a:p>
        </p:txBody>
      </p:sp>
      <p:pic>
        <p:nvPicPr>
          <p:cNvPr id="3" name="Resim 2">
            <a:extLst>
              <a:ext uri="{FF2B5EF4-FFF2-40B4-BE49-F238E27FC236}">
                <a16:creationId xmlns:a16="http://schemas.microsoft.com/office/drawing/2014/main" id="{6FC53698-2E5B-520E-B1B3-2EFE0C49B490}"/>
              </a:ext>
            </a:extLst>
          </p:cNvPr>
          <p:cNvPicPr>
            <a:picLocks noChangeAspect="1"/>
          </p:cNvPicPr>
          <p:nvPr/>
        </p:nvPicPr>
        <p:blipFill>
          <a:blip r:embed="rId2"/>
          <a:stretch>
            <a:fillRect/>
          </a:stretch>
        </p:blipFill>
        <p:spPr>
          <a:xfrm>
            <a:off x="838200" y="1690688"/>
            <a:ext cx="10515600" cy="4802187"/>
          </a:xfrm>
          <a:prstGeom prst="rect">
            <a:avLst/>
          </a:prstGeom>
        </p:spPr>
      </p:pic>
    </p:spTree>
    <p:extLst>
      <p:ext uri="{BB962C8B-B14F-4D97-AF65-F5344CB8AC3E}">
        <p14:creationId xmlns:p14="http://schemas.microsoft.com/office/powerpoint/2010/main" val="2717688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1 Başlık"/>
          <p:cNvSpPr>
            <a:spLocks noGrp="1"/>
          </p:cNvSpPr>
          <p:nvPr>
            <p:ph type="title"/>
          </p:nvPr>
        </p:nvSpPr>
        <p:spPr/>
        <p:txBody>
          <a:bodyPr/>
          <a:lstStyle/>
          <a:p>
            <a:pPr algn="ctr" eaLnBrk="1" hangingPunct="1"/>
            <a:r>
              <a:rPr lang="tr-TR" altLang="en-US" sz="6000" b="1" dirty="0">
                <a:solidFill>
                  <a:schemeClr val="tx1"/>
                </a:solidFill>
              </a:rPr>
              <a:t>Paylaşmak istedikleriniz?</a:t>
            </a:r>
          </a:p>
        </p:txBody>
      </p:sp>
      <p:pic>
        <p:nvPicPr>
          <p:cNvPr id="11267" name="3 İçerik Yer Tutucusu" descr="indir.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09713" y="1997075"/>
            <a:ext cx="9074150" cy="3944938"/>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6B4660-16C8-4EE4-86C6-3EAF18D86331}"/>
              </a:ext>
            </a:extLst>
          </p:cNvPr>
          <p:cNvSpPr>
            <a:spLocks noGrp="1"/>
          </p:cNvSpPr>
          <p:nvPr>
            <p:ph type="ctrTitle"/>
          </p:nvPr>
        </p:nvSpPr>
        <p:spPr/>
        <p:txBody>
          <a:bodyPr>
            <a:normAutofit/>
          </a:bodyPr>
          <a:lstStyle/>
          <a:p>
            <a:r>
              <a:rPr lang="tr-TR" dirty="0"/>
              <a:t>Sosyal Duygusal Öğrenmeyi Etkileyen Faktörler</a:t>
            </a:r>
          </a:p>
        </p:txBody>
      </p:sp>
    </p:spTree>
    <p:extLst>
      <p:ext uri="{BB962C8B-B14F-4D97-AF65-F5344CB8AC3E}">
        <p14:creationId xmlns:p14="http://schemas.microsoft.com/office/powerpoint/2010/main" val="1450844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9C51156-E18F-B2F2-1DAD-5E5F0EE526B9}"/>
              </a:ext>
            </a:extLst>
          </p:cNvPr>
          <p:cNvSpPr>
            <a:spLocks noGrp="1"/>
          </p:cNvSpPr>
          <p:nvPr>
            <p:ph type="ctrTitle"/>
          </p:nvPr>
        </p:nvSpPr>
        <p:spPr/>
        <p:txBody>
          <a:bodyPr/>
          <a:lstStyle/>
          <a:p>
            <a:r>
              <a:rPr lang="tr-TR" dirty="0"/>
              <a:t>Yaş??</a:t>
            </a:r>
          </a:p>
        </p:txBody>
      </p:sp>
      <p:sp>
        <p:nvSpPr>
          <p:cNvPr id="3" name="Alt Başlık 2">
            <a:extLst>
              <a:ext uri="{FF2B5EF4-FFF2-40B4-BE49-F238E27FC236}">
                <a16:creationId xmlns:a16="http://schemas.microsoft.com/office/drawing/2014/main" id="{8EE1B463-E5D8-3E75-F9EC-FA0498CCAFA4}"/>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1940128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97FD55F-4038-33F3-C1D3-CE29317A6E1F}"/>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612339EE-0E96-2111-BF16-1BFC41339D9C}"/>
              </a:ext>
            </a:extLst>
          </p:cNvPr>
          <p:cNvSpPr>
            <a:spLocks noGrp="1"/>
          </p:cNvSpPr>
          <p:nvPr>
            <p:ph type="subTitle" idx="1"/>
          </p:nvPr>
        </p:nvSpPr>
        <p:spPr/>
        <p:txBody>
          <a:bodyPr/>
          <a:lstStyle/>
          <a:p>
            <a:endParaRPr lang="tr-TR"/>
          </a:p>
        </p:txBody>
      </p:sp>
      <p:pic>
        <p:nvPicPr>
          <p:cNvPr id="5" name="Resim 4">
            <a:extLst>
              <a:ext uri="{FF2B5EF4-FFF2-40B4-BE49-F238E27FC236}">
                <a16:creationId xmlns:a16="http://schemas.microsoft.com/office/drawing/2014/main" id="{1B71A988-BBFA-469B-796B-5DEAA85499C1}"/>
              </a:ext>
            </a:extLst>
          </p:cNvPr>
          <p:cNvPicPr>
            <a:picLocks noChangeAspect="1"/>
          </p:cNvPicPr>
          <p:nvPr/>
        </p:nvPicPr>
        <p:blipFill>
          <a:blip r:embed="rId2"/>
          <a:stretch>
            <a:fillRect/>
          </a:stretch>
        </p:blipFill>
        <p:spPr>
          <a:xfrm>
            <a:off x="0" y="128017"/>
            <a:ext cx="12192000" cy="6729984"/>
          </a:xfrm>
          <a:prstGeom prst="rect">
            <a:avLst/>
          </a:prstGeom>
        </p:spPr>
      </p:pic>
    </p:spTree>
    <p:extLst>
      <p:ext uri="{BB962C8B-B14F-4D97-AF65-F5344CB8AC3E}">
        <p14:creationId xmlns:p14="http://schemas.microsoft.com/office/powerpoint/2010/main" val="994685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117"/>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9" name="Google Shape;1039;p117"/>
          <p:cNvSpPr txBox="1">
            <a:spLocks noGrp="1"/>
          </p:cNvSpPr>
          <p:nvPr>
            <p:ph type="title"/>
          </p:nvPr>
        </p:nvSpPr>
        <p:spPr>
          <a:xfrm>
            <a:off x="546482" y="667421"/>
            <a:ext cx="4015409" cy="1340069"/>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Times New Roman"/>
              <a:buNone/>
            </a:pPr>
            <a:r>
              <a:rPr lang="tr-TR" sz="3600" b="1" dirty="0">
                <a:solidFill>
                  <a:srgbClr val="1F3864"/>
                </a:solidFill>
                <a:latin typeface="Times New Roman"/>
                <a:ea typeface="Times New Roman"/>
                <a:cs typeface="Times New Roman"/>
                <a:sym typeface="Times New Roman"/>
              </a:rPr>
              <a:t>Erken dönem sosyal-duygusal becerilerin uzun vadeli sonuçları/etkileri</a:t>
            </a:r>
            <a:endParaRPr sz="3600" dirty="0">
              <a:solidFill>
                <a:srgbClr val="1F3864"/>
              </a:solidFill>
              <a:latin typeface="Times New Roman"/>
              <a:ea typeface="Times New Roman"/>
              <a:cs typeface="Times New Roman"/>
              <a:sym typeface="Times New Roman"/>
            </a:endParaRPr>
          </a:p>
        </p:txBody>
      </p:sp>
      <p:sp>
        <p:nvSpPr>
          <p:cNvPr id="1040" name="Google Shape;1040;p117"/>
          <p:cNvSpPr txBox="1">
            <a:spLocks noGrp="1"/>
          </p:cNvSpPr>
          <p:nvPr>
            <p:ph type="body" idx="1"/>
          </p:nvPr>
        </p:nvSpPr>
        <p:spPr>
          <a:xfrm>
            <a:off x="4677800" y="3855108"/>
            <a:ext cx="3520719" cy="2329664"/>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rgbClr val="1F3864"/>
              </a:buClr>
              <a:buSzPct val="100000"/>
              <a:buChar char="•"/>
            </a:pPr>
            <a:r>
              <a:rPr lang="tr-TR" sz="2600" b="1" dirty="0">
                <a:solidFill>
                  <a:srgbClr val="1F3864"/>
                </a:solidFill>
                <a:latin typeface="Times New Roman"/>
                <a:ea typeface="Times New Roman"/>
                <a:cs typeface="Times New Roman"/>
                <a:sym typeface="Times New Roman"/>
              </a:rPr>
              <a:t>Eğitimsel kazanımlar</a:t>
            </a:r>
            <a:endParaRPr dirty="0"/>
          </a:p>
          <a:p>
            <a:pPr marL="228600" lvl="0" indent="-113029" algn="l" rtl="0">
              <a:lnSpc>
                <a:spcPct val="90000"/>
              </a:lnSpc>
              <a:spcBef>
                <a:spcPts val="1000"/>
              </a:spcBef>
              <a:spcAft>
                <a:spcPts val="0"/>
              </a:spcAft>
              <a:buClr>
                <a:schemeClr val="dk1"/>
              </a:buClr>
              <a:buSzPct val="100000"/>
              <a:buNone/>
            </a:pPr>
            <a:endParaRPr sz="2600" b="1" dirty="0">
              <a:solidFill>
                <a:srgbClr val="1F3864"/>
              </a:solidFill>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rgbClr val="1F3864"/>
              </a:buClr>
              <a:buSzPct val="100000"/>
              <a:buChar char="•"/>
            </a:pPr>
            <a:r>
              <a:rPr lang="tr-TR" sz="2600" b="1" dirty="0">
                <a:solidFill>
                  <a:srgbClr val="1F3864"/>
                </a:solidFill>
                <a:latin typeface="Times New Roman"/>
                <a:ea typeface="Times New Roman"/>
                <a:cs typeface="Times New Roman"/>
                <a:sym typeface="Times New Roman"/>
              </a:rPr>
              <a:t>Sosyo-ekonomik durum ve gelir</a:t>
            </a:r>
            <a:endParaRPr dirty="0"/>
          </a:p>
          <a:p>
            <a:pPr marL="228600" lvl="0" indent="-113029" algn="l" rtl="0">
              <a:lnSpc>
                <a:spcPct val="90000"/>
              </a:lnSpc>
              <a:spcBef>
                <a:spcPts val="1000"/>
              </a:spcBef>
              <a:spcAft>
                <a:spcPts val="0"/>
              </a:spcAft>
              <a:buClr>
                <a:schemeClr val="dk1"/>
              </a:buClr>
              <a:buSzPct val="100000"/>
              <a:buNone/>
            </a:pPr>
            <a:endParaRPr sz="2600" b="1" dirty="0">
              <a:solidFill>
                <a:srgbClr val="1F3864"/>
              </a:solidFill>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rgbClr val="1F3864"/>
              </a:buClr>
              <a:buSzPct val="100000"/>
              <a:buChar char="•"/>
            </a:pPr>
            <a:r>
              <a:rPr lang="tr-TR" sz="2600" b="1" dirty="0">
                <a:solidFill>
                  <a:srgbClr val="1F3864"/>
                </a:solidFill>
                <a:latin typeface="Times New Roman"/>
                <a:ea typeface="Times New Roman"/>
                <a:cs typeface="Times New Roman"/>
                <a:sym typeface="Times New Roman"/>
              </a:rPr>
              <a:t>Akıl sağlığı</a:t>
            </a:r>
            <a:endParaRPr dirty="0"/>
          </a:p>
          <a:p>
            <a:pPr marL="228600" lvl="0" indent="-113029" algn="l" rtl="0">
              <a:lnSpc>
                <a:spcPct val="90000"/>
              </a:lnSpc>
              <a:spcBef>
                <a:spcPts val="1000"/>
              </a:spcBef>
              <a:spcAft>
                <a:spcPts val="0"/>
              </a:spcAft>
              <a:buClr>
                <a:schemeClr val="dk1"/>
              </a:buClr>
              <a:buSzPct val="100000"/>
              <a:buNone/>
            </a:pPr>
            <a:endParaRPr sz="2600" b="1" dirty="0">
              <a:solidFill>
                <a:srgbClr val="1F3864"/>
              </a:solidFill>
              <a:latin typeface="Times New Roman"/>
              <a:ea typeface="Times New Roman"/>
              <a:cs typeface="Times New Roman"/>
              <a:sym typeface="Times New Roman"/>
            </a:endParaRPr>
          </a:p>
          <a:p>
            <a:pPr marL="228600" lvl="0" indent="-228600" algn="l" rtl="0">
              <a:lnSpc>
                <a:spcPct val="90000"/>
              </a:lnSpc>
              <a:spcBef>
                <a:spcPts val="1000"/>
              </a:spcBef>
              <a:spcAft>
                <a:spcPts val="0"/>
              </a:spcAft>
              <a:buClr>
                <a:srgbClr val="1F3864"/>
              </a:buClr>
              <a:buSzPct val="100000"/>
              <a:buChar char="•"/>
            </a:pPr>
            <a:r>
              <a:rPr lang="tr-TR" sz="2600" b="1" dirty="0">
                <a:solidFill>
                  <a:srgbClr val="1F3864"/>
                </a:solidFill>
                <a:latin typeface="Times New Roman"/>
                <a:ea typeface="Times New Roman"/>
                <a:cs typeface="Times New Roman"/>
                <a:sym typeface="Times New Roman"/>
              </a:rPr>
              <a:t>İyi oluş</a:t>
            </a:r>
            <a:endParaRPr dirty="0"/>
          </a:p>
          <a:p>
            <a:pPr marL="228600" lvl="0" indent="-104140" algn="l" rtl="0">
              <a:lnSpc>
                <a:spcPct val="90000"/>
              </a:lnSpc>
              <a:spcBef>
                <a:spcPts val="1000"/>
              </a:spcBef>
              <a:spcAft>
                <a:spcPts val="0"/>
              </a:spcAft>
              <a:buClr>
                <a:schemeClr val="dk1"/>
              </a:buClr>
              <a:buSzPct val="100000"/>
              <a:buNone/>
            </a:pPr>
            <a:endParaRPr dirty="0"/>
          </a:p>
          <a:p>
            <a:pPr marL="228600" lvl="0" indent="-104140" algn="l" rtl="0">
              <a:lnSpc>
                <a:spcPct val="90000"/>
              </a:lnSpc>
              <a:spcBef>
                <a:spcPts val="1000"/>
              </a:spcBef>
              <a:spcAft>
                <a:spcPts val="0"/>
              </a:spcAft>
              <a:buClr>
                <a:schemeClr val="dk1"/>
              </a:buClr>
              <a:buSzPct val="100000"/>
              <a:buNone/>
            </a:pPr>
            <a:endParaRPr dirty="0"/>
          </a:p>
        </p:txBody>
      </p:sp>
      <p:sp>
        <p:nvSpPr>
          <p:cNvPr id="1041" name="Google Shape;1041;p117"/>
          <p:cNvSpPr/>
          <p:nvPr/>
        </p:nvSpPr>
        <p:spPr>
          <a:xfrm>
            <a:off x="10420569" y="1364732"/>
            <a:ext cx="947488" cy="921785"/>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42" name="Google Shape;1042;p117" descr="Different ages students. Primary pupil, junior... - Stock Illustration  [58511248] - PIXTA"/>
          <p:cNvPicPr preferRelativeResize="0"/>
          <p:nvPr/>
        </p:nvPicPr>
        <p:blipFill rotWithShape="1">
          <a:blip r:embed="rId3">
            <a:alphaModFix/>
          </a:blip>
          <a:srcRect l="-2480" t="-2326" r="6161" b="3614"/>
          <a:stretch/>
        </p:blipFill>
        <p:spPr>
          <a:xfrm>
            <a:off x="8299938" y="2286517"/>
            <a:ext cx="3892062" cy="4571483"/>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1043" name="Google Shape;1043;p117"/>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044" name="Google Shape;1044;p117" descr="Mental Health Awareness"/>
          <p:cNvPicPr preferRelativeResize="0"/>
          <p:nvPr/>
        </p:nvPicPr>
        <p:blipFill rotWithShape="1">
          <a:blip r:embed="rId4">
            <a:alphaModFix/>
          </a:blip>
          <a:srcRect l="3201" t="12416" r="39928" b="2113"/>
          <a:stretch/>
        </p:blipFill>
        <p:spPr>
          <a:xfrm>
            <a:off x="6817151" y="167418"/>
            <a:ext cx="200142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
        <p:nvSpPr>
          <p:cNvPr id="1045" name="Google Shape;1045;p117"/>
          <p:cNvSpPr txBox="1"/>
          <p:nvPr/>
        </p:nvSpPr>
        <p:spPr>
          <a:xfrm>
            <a:off x="546482" y="2468881"/>
            <a:ext cx="4103924" cy="3954508"/>
          </a:xfrm>
          <a:prstGeom prst="rect">
            <a:avLst/>
          </a:prstGeom>
          <a:noFill/>
          <a:ln>
            <a:noFill/>
          </a:ln>
        </p:spPr>
        <p:txBody>
          <a:bodyPr spcFirstLastPara="1" wrap="square" lIns="91425" tIns="45700" rIns="91425" bIns="45700" anchor="t" anchorCtr="0">
            <a:normAutofit fontScale="92500" lnSpcReduction="20000"/>
          </a:bodyPr>
          <a:lstStyle/>
          <a:p>
            <a:pPr marL="228600" marR="0" lvl="0" indent="-228600" algn="l" rtl="0">
              <a:lnSpc>
                <a:spcPct val="90000"/>
              </a:lnSpc>
              <a:spcBef>
                <a:spcPts val="0"/>
              </a:spcBef>
              <a:spcAft>
                <a:spcPts val="0"/>
              </a:spcAft>
              <a:buClr>
                <a:srgbClr val="323F4F"/>
              </a:buClr>
              <a:buSzPct val="100000"/>
              <a:buFont typeface="Arial"/>
              <a:buChar char="•"/>
            </a:pPr>
            <a:r>
              <a:rPr lang="tr-TR" sz="2800">
                <a:solidFill>
                  <a:srgbClr val="323F4F"/>
                </a:solidFill>
                <a:latin typeface="Calibri"/>
                <a:ea typeface="Calibri"/>
                <a:cs typeface="Calibri"/>
                <a:sym typeface="Calibri"/>
              </a:rPr>
              <a:t>Bebeklik ve erken çocukluk dönemindeki sosyal-duygusal gelişimin, yaşam boyunca iyi bir zihinsel sağlık ve esenlik için temel oluşturduğu düşünülmektedir. </a:t>
            </a:r>
            <a:endParaRPr/>
          </a:p>
          <a:p>
            <a:pPr marL="228600" marR="0" lvl="0" indent="-228600" algn="l" rtl="0">
              <a:lnSpc>
                <a:spcPct val="90000"/>
              </a:lnSpc>
              <a:spcBef>
                <a:spcPts val="1000"/>
              </a:spcBef>
              <a:spcAft>
                <a:spcPts val="0"/>
              </a:spcAft>
              <a:buClr>
                <a:srgbClr val="323F4F"/>
              </a:buClr>
              <a:buSzPct val="100000"/>
              <a:buFont typeface="Arial"/>
              <a:buChar char="•"/>
            </a:pPr>
            <a:r>
              <a:rPr lang="tr-TR" sz="2800">
                <a:solidFill>
                  <a:srgbClr val="323F4F"/>
                </a:solidFill>
                <a:latin typeface="Calibri"/>
                <a:ea typeface="Calibri"/>
                <a:cs typeface="Calibri"/>
                <a:sym typeface="Calibri"/>
              </a:rPr>
              <a:t>Öz düzenleme, motivasyon ve kişilerarası beceriler gibi sosyal-duygusal özellikler, okulda ve işyerinde başarıda büyük rol oynar.</a:t>
            </a:r>
            <a:endParaRPr/>
          </a:p>
          <a:p>
            <a:pPr marL="228600" marR="0" lvl="0" indent="-64135" algn="l" rtl="0">
              <a:lnSpc>
                <a:spcPct val="90000"/>
              </a:lnSpc>
              <a:spcBef>
                <a:spcPts val="1000"/>
              </a:spcBef>
              <a:spcAft>
                <a:spcPts val="0"/>
              </a:spcAft>
              <a:buClr>
                <a:schemeClr val="dk1"/>
              </a:buClr>
              <a:buSzPct val="100000"/>
              <a:buFont typeface="Arial"/>
              <a:buNone/>
            </a:pPr>
            <a:endParaRPr sz="2800">
              <a:solidFill>
                <a:srgbClr val="323F4F"/>
              </a:solidFill>
              <a:latin typeface="Calibri"/>
              <a:ea typeface="Calibri"/>
              <a:cs typeface="Calibri"/>
              <a:sym typeface="Calibri"/>
            </a:endParaRPr>
          </a:p>
          <a:p>
            <a:pPr marL="228600" marR="0" lvl="0" indent="-64135" algn="l" rtl="0">
              <a:lnSpc>
                <a:spcPct val="90000"/>
              </a:lnSpc>
              <a:spcBef>
                <a:spcPts val="1000"/>
              </a:spcBef>
              <a:spcAft>
                <a:spcPts val="0"/>
              </a:spcAft>
              <a:buClr>
                <a:schemeClr val="dk1"/>
              </a:buClr>
              <a:buSzPct val="100000"/>
              <a:buFont typeface="Arial"/>
              <a:buNone/>
            </a:pPr>
            <a:endParaRPr sz="2800">
              <a:solidFill>
                <a:srgbClr val="323F4F"/>
              </a:solidFill>
              <a:latin typeface="Calibri"/>
              <a:ea typeface="Calibri"/>
              <a:cs typeface="Calibri"/>
              <a:sym typeface="Calibri"/>
            </a:endParaRPr>
          </a:p>
        </p:txBody>
      </p:sp>
    </p:spTree>
    <p:extLst>
      <p:ext uri="{BB962C8B-B14F-4D97-AF65-F5344CB8AC3E}">
        <p14:creationId xmlns:p14="http://schemas.microsoft.com/office/powerpoint/2010/main" val="1382645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32C5CF-77FB-C4F8-8DCA-713A249F517E}"/>
              </a:ext>
            </a:extLst>
          </p:cNvPr>
          <p:cNvSpPr>
            <a:spLocks noGrp="1"/>
          </p:cNvSpPr>
          <p:nvPr>
            <p:ph type="ctrTitle"/>
          </p:nvPr>
        </p:nvSpPr>
        <p:spPr/>
        <p:txBody>
          <a:bodyPr/>
          <a:lstStyle/>
          <a:p>
            <a:r>
              <a:rPr lang="tr-TR" dirty="0"/>
              <a:t>Cinsiyet ??</a:t>
            </a:r>
          </a:p>
        </p:txBody>
      </p:sp>
      <p:sp>
        <p:nvSpPr>
          <p:cNvPr id="3" name="Alt Başlık 2">
            <a:extLst>
              <a:ext uri="{FF2B5EF4-FFF2-40B4-BE49-F238E27FC236}">
                <a16:creationId xmlns:a16="http://schemas.microsoft.com/office/drawing/2014/main" id="{F4D16038-B1D3-31B3-CEAF-237FCB93D511}"/>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3326158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2"/>
          <p:cNvSpPr txBox="1">
            <a:spLocks noGrp="1"/>
          </p:cNvSpPr>
          <p:nvPr>
            <p:ph type="title"/>
          </p:nvPr>
        </p:nvSpPr>
        <p:spPr>
          <a:xfrm>
            <a:off x="838200" y="225288"/>
            <a:ext cx="10515600" cy="65811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23F4F"/>
              </a:buClr>
              <a:buSzPct val="100000"/>
              <a:buFont typeface="Times New Roman"/>
              <a:buNone/>
            </a:pPr>
            <a:r>
              <a:rPr lang="tr-TR" dirty="0">
                <a:solidFill>
                  <a:srgbClr val="323F4F"/>
                </a:solidFill>
                <a:latin typeface="Times New Roman"/>
                <a:ea typeface="Times New Roman"/>
                <a:cs typeface="Times New Roman"/>
                <a:sym typeface="Times New Roman"/>
              </a:rPr>
              <a:t>Cinsiyete Dayalı Farklılıklar</a:t>
            </a:r>
            <a:endParaRPr dirty="0">
              <a:solidFill>
                <a:srgbClr val="323F4F"/>
              </a:solidFill>
              <a:latin typeface="Times New Roman"/>
              <a:ea typeface="Times New Roman"/>
              <a:cs typeface="Times New Roman"/>
              <a:sym typeface="Times New Roman"/>
            </a:endParaRPr>
          </a:p>
        </p:txBody>
      </p:sp>
      <p:sp>
        <p:nvSpPr>
          <p:cNvPr id="996" name="Google Shape;996;p112"/>
          <p:cNvSpPr txBox="1"/>
          <p:nvPr/>
        </p:nvSpPr>
        <p:spPr>
          <a:xfrm>
            <a:off x="6255028" y="6492874"/>
            <a:ext cx="2789584" cy="337829"/>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323F4F"/>
              </a:buClr>
              <a:buSzPts val="1600"/>
              <a:buFont typeface="Arial"/>
              <a:buNone/>
            </a:pPr>
            <a:endParaRPr dirty="0"/>
          </a:p>
        </p:txBody>
      </p:sp>
      <p:pic>
        <p:nvPicPr>
          <p:cNvPr id="3" name="Resim 2">
            <a:extLst>
              <a:ext uri="{FF2B5EF4-FFF2-40B4-BE49-F238E27FC236}">
                <a16:creationId xmlns:a16="http://schemas.microsoft.com/office/drawing/2014/main" id="{05E7C2E8-74A5-8F2D-7C99-DA612155ACA6}"/>
              </a:ext>
            </a:extLst>
          </p:cNvPr>
          <p:cNvPicPr>
            <a:picLocks noChangeAspect="1"/>
          </p:cNvPicPr>
          <p:nvPr/>
        </p:nvPicPr>
        <p:blipFill>
          <a:blip r:embed="rId3"/>
          <a:stretch>
            <a:fillRect/>
          </a:stretch>
        </p:blipFill>
        <p:spPr>
          <a:xfrm>
            <a:off x="550419" y="1042416"/>
            <a:ext cx="11124745" cy="52978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1"/>
        <p:cNvGrpSpPr/>
        <p:nvPr/>
      </p:nvGrpSpPr>
      <p:grpSpPr>
        <a:xfrm>
          <a:off x="0" y="0"/>
          <a:ext cx="0" cy="0"/>
          <a:chOff x="0" y="0"/>
          <a:chExt cx="0" cy="0"/>
        </a:xfrm>
      </p:grpSpPr>
      <p:sp>
        <p:nvSpPr>
          <p:cNvPr id="1002" name="Google Shape;1002;p11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3" name="Google Shape;1003;p113"/>
          <p:cNvSpPr txBox="1">
            <a:spLocks noGrp="1"/>
          </p:cNvSpPr>
          <p:nvPr>
            <p:ph type="title"/>
          </p:nvPr>
        </p:nvSpPr>
        <p:spPr>
          <a:xfrm>
            <a:off x="2923524" y="186791"/>
            <a:ext cx="8772939" cy="141082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600"/>
              <a:buFont typeface="Times New Roman"/>
              <a:buNone/>
            </a:pPr>
            <a:r>
              <a:rPr lang="tr-TR" sz="3600" b="1" dirty="0">
                <a:solidFill>
                  <a:srgbClr val="1F3864"/>
                </a:solidFill>
                <a:latin typeface="Times New Roman"/>
                <a:ea typeface="Times New Roman"/>
                <a:cs typeface="Times New Roman"/>
                <a:sym typeface="Times New Roman"/>
              </a:rPr>
              <a:t>Cinsiyet farklılıkları açısından Empati Örneği</a:t>
            </a:r>
            <a:endParaRPr sz="3600" dirty="0">
              <a:solidFill>
                <a:srgbClr val="1F3864"/>
              </a:solidFill>
              <a:latin typeface="Times New Roman"/>
              <a:ea typeface="Times New Roman"/>
              <a:cs typeface="Times New Roman"/>
              <a:sym typeface="Times New Roman"/>
            </a:endParaRPr>
          </a:p>
        </p:txBody>
      </p:sp>
      <p:pic>
        <p:nvPicPr>
          <p:cNvPr id="1004" name="Google Shape;1004;p113" descr="209 Empathy Kids Illustrations &amp;amp; Clip Art - iStock"/>
          <p:cNvPicPr preferRelativeResize="0"/>
          <p:nvPr/>
        </p:nvPicPr>
        <p:blipFill rotWithShape="1">
          <a:blip r:embed="rId3">
            <a:alphaModFix/>
          </a:blip>
          <a:srcRect t="14219" r="3" b="8961"/>
          <a:stretch/>
        </p:blipFill>
        <p:spPr>
          <a:xfrm rot="-349581">
            <a:off x="124674" y="617565"/>
            <a:ext cx="2812436" cy="1877732"/>
          </a:xfrm>
          <a:prstGeom prst="ellipse">
            <a:avLst/>
          </a:prstGeom>
          <a:noFill/>
          <a:ln w="63500" cap="rnd" cmpd="sng">
            <a:solidFill>
              <a:srgbClr val="323F4F"/>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1005" name="Google Shape;1005;p113" descr="209 Empathy Kids Illustrations &amp;amp; Clip Art - iStock"/>
          <p:cNvPicPr preferRelativeResize="0"/>
          <p:nvPr/>
        </p:nvPicPr>
        <p:blipFill rotWithShape="1">
          <a:blip r:embed="rId4">
            <a:alphaModFix/>
          </a:blip>
          <a:srcRect l="13112" r="6665" b="1"/>
          <a:stretch/>
        </p:blipFill>
        <p:spPr>
          <a:xfrm>
            <a:off x="225287" y="3273287"/>
            <a:ext cx="2475999" cy="2513970"/>
          </a:xfrm>
          <a:prstGeom prst="ellipse">
            <a:avLst/>
          </a:prstGeom>
          <a:noFill/>
          <a:ln w="63500" cap="rnd" cmpd="sng">
            <a:solidFill>
              <a:srgbClr val="323F4F"/>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1006" name="Google Shape;1006;p113"/>
          <p:cNvSpPr txBox="1">
            <a:spLocks noGrp="1"/>
          </p:cNvSpPr>
          <p:nvPr>
            <p:ph type="body" idx="1"/>
          </p:nvPr>
        </p:nvSpPr>
        <p:spPr>
          <a:xfrm>
            <a:off x="2959822" y="1650198"/>
            <a:ext cx="9043189" cy="475753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323F4F"/>
              </a:buClr>
              <a:buSzPts val="1800"/>
              <a:buNone/>
            </a:pPr>
            <a:r>
              <a:rPr lang="tr-TR" sz="1800" u="sng" dirty="0">
                <a:solidFill>
                  <a:srgbClr val="323F4F"/>
                </a:solidFill>
                <a:latin typeface="Times New Roman"/>
                <a:ea typeface="Times New Roman"/>
                <a:cs typeface="Times New Roman"/>
                <a:sym typeface="Times New Roman"/>
              </a:rPr>
              <a:t>Öğretmenleri tarafından 'sıklıkla/her zaman' empatik davranışlar sergilediklerini bildiren kız ve erkek çocukların yüzdeleri</a:t>
            </a:r>
            <a:endParaRPr dirty="0"/>
          </a:p>
          <a:p>
            <a:pPr marL="0" lvl="0" indent="0" algn="l" rtl="0">
              <a:lnSpc>
                <a:spcPct val="90000"/>
              </a:lnSpc>
              <a:spcBef>
                <a:spcPts val="1000"/>
              </a:spcBef>
              <a:spcAft>
                <a:spcPts val="0"/>
              </a:spcAft>
              <a:buClr>
                <a:srgbClr val="323F4F"/>
              </a:buClr>
              <a:buSzPts val="1800"/>
              <a:buNone/>
            </a:pPr>
            <a:r>
              <a:rPr lang="tr-TR" sz="1800" dirty="0">
                <a:solidFill>
                  <a:srgbClr val="323F4F"/>
                </a:solidFill>
                <a:latin typeface="Times New Roman"/>
                <a:ea typeface="Times New Roman"/>
                <a:cs typeface="Times New Roman"/>
                <a:sym typeface="Times New Roman"/>
              </a:rPr>
              <a:t>                                                                          		</a:t>
            </a:r>
            <a:r>
              <a:rPr lang="tr-TR" sz="1800" b="1" dirty="0">
                <a:solidFill>
                  <a:srgbClr val="323F4F"/>
                </a:solidFill>
                <a:latin typeface="Times New Roman"/>
                <a:ea typeface="Times New Roman"/>
                <a:cs typeface="Times New Roman"/>
                <a:sym typeface="Times New Roman"/>
              </a:rPr>
              <a:t>Kızlar	-	Erkekler</a:t>
            </a:r>
            <a:endParaRPr dirty="0"/>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latin typeface="Times New Roman"/>
                <a:ea typeface="Times New Roman"/>
                <a:cs typeface="Times New Roman"/>
                <a:sym typeface="Times New Roman"/>
              </a:rPr>
              <a:t>Çocuk, mutlu, üzgün veya kızgın </a:t>
            </a:r>
            <a:endParaRPr lang="tr-TR" dirty="0"/>
          </a:p>
          <a:p>
            <a:pPr marL="0" lvl="0" indent="0" algn="l" rtl="0">
              <a:lnSpc>
                <a:spcPct val="90000"/>
              </a:lnSpc>
              <a:spcBef>
                <a:spcPts val="1000"/>
              </a:spcBef>
              <a:spcAft>
                <a:spcPts val="0"/>
              </a:spcAft>
              <a:buClr>
                <a:srgbClr val="323F4F"/>
              </a:buClr>
              <a:buSzPts val="1800"/>
              <a:buNone/>
            </a:pPr>
            <a:r>
              <a:rPr lang="tr-TR" sz="1800" u="sng" dirty="0">
                <a:solidFill>
                  <a:srgbClr val="323F4F"/>
                </a:solidFill>
                <a:latin typeface="Times New Roman"/>
                <a:ea typeface="Times New Roman"/>
                <a:cs typeface="Times New Roman"/>
                <a:sym typeface="Times New Roman"/>
              </a:rPr>
              <a:t>olduklarında başkalarının duygularını anlar. 		%82	- 	%69</a:t>
            </a:r>
            <a:endParaRPr lang="tr-TR" u="sng" dirty="0"/>
          </a:p>
          <a:p>
            <a:pPr marL="228600" lvl="0" indent="-228600" algn="l" rtl="0">
              <a:lnSpc>
                <a:spcPct val="90000"/>
              </a:lnSpc>
              <a:spcBef>
                <a:spcPts val="1000"/>
              </a:spcBef>
              <a:spcAft>
                <a:spcPts val="0"/>
              </a:spcAft>
              <a:buClr>
                <a:srgbClr val="323F4F"/>
              </a:buClr>
              <a:buSzPts val="1800"/>
              <a:buChar char="•"/>
            </a:pPr>
            <a:r>
              <a:rPr lang="tr-TR" sz="1800" u="sng" dirty="0">
                <a:solidFill>
                  <a:srgbClr val="323F4F"/>
                </a:solidFill>
                <a:latin typeface="Times New Roman"/>
                <a:ea typeface="Times New Roman"/>
                <a:cs typeface="Times New Roman"/>
                <a:sym typeface="Times New Roman"/>
              </a:rPr>
              <a:t>Çocuk, başkalarının mutluluğuna olumlu tepki verir. 	%75	-	%63</a:t>
            </a:r>
            <a:endParaRPr u="sng" dirty="0"/>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latin typeface="Times New Roman"/>
                <a:ea typeface="Times New Roman"/>
                <a:cs typeface="Times New Roman"/>
                <a:sym typeface="Times New Roman"/>
              </a:rPr>
              <a:t>Çocuk, kitaplardaki veya hikayelerdeki insanların</a:t>
            </a:r>
            <a:endParaRPr dirty="0"/>
          </a:p>
          <a:p>
            <a:pPr marL="0" lvl="0" indent="0" algn="l" rtl="0">
              <a:lnSpc>
                <a:spcPct val="90000"/>
              </a:lnSpc>
              <a:spcBef>
                <a:spcPts val="1000"/>
              </a:spcBef>
              <a:spcAft>
                <a:spcPts val="0"/>
              </a:spcAft>
              <a:buClr>
                <a:srgbClr val="323F4F"/>
              </a:buClr>
              <a:buSzPts val="1800"/>
              <a:buNone/>
            </a:pPr>
            <a:r>
              <a:rPr lang="tr-TR" sz="1800" u="sng" dirty="0">
                <a:solidFill>
                  <a:srgbClr val="323F4F"/>
                </a:solidFill>
                <a:latin typeface="Times New Roman"/>
                <a:ea typeface="Times New Roman"/>
                <a:cs typeface="Times New Roman"/>
                <a:sym typeface="Times New Roman"/>
              </a:rPr>
              <a:t>sorunlarından duygusal olarak etkilenir. 		%49	- 	%33</a:t>
            </a:r>
            <a:endParaRPr u="sng" dirty="0"/>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latin typeface="Times New Roman"/>
                <a:ea typeface="Times New Roman"/>
                <a:cs typeface="Times New Roman"/>
                <a:sym typeface="Times New Roman"/>
              </a:rPr>
              <a:t>Çocuk, üzüldüklerinde başkalarını </a:t>
            </a:r>
            <a:endParaRPr dirty="0"/>
          </a:p>
          <a:p>
            <a:pPr marL="0" lvl="0" indent="0" algn="l" rtl="0">
              <a:lnSpc>
                <a:spcPct val="90000"/>
              </a:lnSpc>
              <a:spcBef>
                <a:spcPts val="1000"/>
              </a:spcBef>
              <a:spcAft>
                <a:spcPts val="0"/>
              </a:spcAft>
              <a:buClr>
                <a:srgbClr val="323F4F"/>
              </a:buClr>
              <a:buSzPts val="1800"/>
              <a:buNone/>
            </a:pPr>
            <a:r>
              <a:rPr lang="tr-TR" sz="1800" u="sng" dirty="0">
                <a:solidFill>
                  <a:srgbClr val="323F4F"/>
                </a:solidFill>
                <a:latin typeface="Times New Roman"/>
                <a:ea typeface="Times New Roman"/>
                <a:cs typeface="Times New Roman"/>
                <a:sym typeface="Times New Roman"/>
              </a:rPr>
              <a:t>teselli etmeye çalışır. 				%52	-	%28</a:t>
            </a:r>
            <a:endParaRPr u="sng" dirty="0"/>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latin typeface="Times New Roman"/>
                <a:ea typeface="Times New Roman"/>
                <a:cs typeface="Times New Roman"/>
                <a:sym typeface="Times New Roman"/>
              </a:rPr>
              <a:t>Çocuk diğer çocuklara yardımcı olur </a:t>
            </a:r>
            <a:endParaRPr dirty="0"/>
          </a:p>
          <a:p>
            <a:pPr marL="0" lvl="0" indent="0" algn="l" rtl="0">
              <a:lnSpc>
                <a:spcPct val="90000"/>
              </a:lnSpc>
              <a:spcBef>
                <a:spcPts val="1000"/>
              </a:spcBef>
              <a:spcAft>
                <a:spcPts val="0"/>
              </a:spcAft>
              <a:buClr>
                <a:srgbClr val="323F4F"/>
              </a:buClr>
              <a:buSzPts val="1800"/>
              <a:buNone/>
            </a:pPr>
            <a:r>
              <a:rPr lang="tr-TR" sz="1800" u="sng" dirty="0">
                <a:solidFill>
                  <a:srgbClr val="323F4F"/>
                </a:solidFill>
                <a:latin typeface="Times New Roman"/>
                <a:ea typeface="Times New Roman"/>
                <a:cs typeface="Times New Roman"/>
                <a:sym typeface="Times New Roman"/>
              </a:rPr>
              <a:t>(örneğin birisi incinir veya üzülürse). 			%73	-	%55</a:t>
            </a:r>
            <a:endParaRPr u="sng" dirty="0"/>
          </a:p>
          <a:p>
            <a:pPr marL="228600" lvl="0" indent="-228600" algn="l" rtl="0">
              <a:lnSpc>
                <a:spcPct val="90000"/>
              </a:lnSpc>
              <a:spcBef>
                <a:spcPts val="1000"/>
              </a:spcBef>
              <a:spcAft>
                <a:spcPts val="0"/>
              </a:spcAft>
              <a:buClr>
                <a:srgbClr val="323F4F"/>
              </a:buClr>
              <a:buSzPts val="1800"/>
              <a:buChar char="•"/>
            </a:pPr>
            <a:r>
              <a:rPr lang="tr-TR" sz="1800" u="sng" dirty="0">
                <a:solidFill>
                  <a:srgbClr val="323F4F"/>
                </a:solidFill>
                <a:latin typeface="Times New Roman"/>
                <a:ea typeface="Times New Roman"/>
                <a:cs typeface="Times New Roman"/>
                <a:sym typeface="Times New Roman"/>
              </a:rPr>
              <a:t>Çocuk başkalarının duygularını dikkate alır. 		%62	-	%44</a:t>
            </a:r>
            <a:endParaRPr u="sng" dirty="0"/>
          </a:p>
        </p:txBody>
      </p:sp>
      <p:sp>
        <p:nvSpPr>
          <p:cNvPr id="1007" name="Google Shape;1007;p113"/>
          <p:cNvSpPr txBox="1"/>
          <p:nvPr/>
        </p:nvSpPr>
        <p:spPr>
          <a:xfrm>
            <a:off x="929071" y="6058014"/>
            <a:ext cx="106538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1F3864"/>
                </a:solidFill>
                <a:latin typeface="Calibri"/>
                <a:ea typeface="Calibri"/>
                <a:cs typeface="Calibri"/>
                <a:sym typeface="Calibri"/>
              </a:rPr>
              <a:t>EMPATİ</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14"/>
          <p:cNvSpPr txBox="1">
            <a:spLocks noGrp="1"/>
          </p:cNvSpPr>
          <p:nvPr>
            <p:ph type="title"/>
          </p:nvPr>
        </p:nvSpPr>
        <p:spPr>
          <a:xfrm>
            <a:off x="838200" y="351872"/>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dirty="0">
                <a:solidFill>
                  <a:srgbClr val="323F4F"/>
                </a:solidFill>
                <a:latin typeface="Times New Roman"/>
                <a:ea typeface="Times New Roman"/>
                <a:cs typeface="Times New Roman"/>
                <a:sym typeface="Times New Roman"/>
              </a:rPr>
              <a:t>... Ve merak için</a:t>
            </a:r>
            <a:endParaRPr dirty="0">
              <a:solidFill>
                <a:srgbClr val="323F4F"/>
              </a:solidFill>
              <a:latin typeface="Times New Roman"/>
              <a:ea typeface="Times New Roman"/>
              <a:cs typeface="Times New Roman"/>
              <a:sym typeface="Times New Roman"/>
            </a:endParaRPr>
          </a:p>
        </p:txBody>
      </p:sp>
      <p:sp>
        <p:nvSpPr>
          <p:cNvPr id="1013" name="Google Shape;1013;p114"/>
          <p:cNvSpPr txBox="1">
            <a:spLocks noGrp="1"/>
          </p:cNvSpPr>
          <p:nvPr>
            <p:ph type="body" idx="1"/>
          </p:nvPr>
        </p:nvSpPr>
        <p:spPr>
          <a:xfrm>
            <a:off x="2994991" y="3002998"/>
            <a:ext cx="9064487" cy="274216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23F4F"/>
              </a:buClr>
              <a:buSzPts val="2800"/>
              <a:buNone/>
            </a:pPr>
            <a:r>
              <a:rPr lang="tr-TR" dirty="0">
                <a:solidFill>
                  <a:srgbClr val="323F4F"/>
                </a:solidFill>
              </a:rPr>
              <a:t>						</a:t>
            </a:r>
            <a:r>
              <a:rPr lang="tr-TR" b="1" dirty="0">
                <a:solidFill>
                  <a:srgbClr val="323F4F"/>
                </a:solidFill>
              </a:rPr>
              <a:t>Kızlar	-	Erkekler</a:t>
            </a:r>
            <a:endParaRPr dirty="0"/>
          </a:p>
          <a:p>
            <a:pPr marL="228600" lvl="0" indent="-228600" algn="l" rtl="0">
              <a:lnSpc>
                <a:spcPct val="90000"/>
              </a:lnSpc>
              <a:spcBef>
                <a:spcPts val="1000"/>
              </a:spcBef>
              <a:spcAft>
                <a:spcPts val="0"/>
              </a:spcAft>
              <a:buClr>
                <a:srgbClr val="323F4F"/>
              </a:buClr>
              <a:buSzPts val="2800"/>
              <a:buChar char="•"/>
            </a:pPr>
            <a:r>
              <a:rPr lang="tr-TR" dirty="0">
                <a:solidFill>
                  <a:srgbClr val="323F4F"/>
                </a:solidFill>
              </a:rPr>
              <a:t>Çocuk meraklıdır, keşfetmeyi </a:t>
            </a:r>
            <a:endParaRPr dirty="0"/>
          </a:p>
          <a:p>
            <a:pPr marL="0" lvl="0" indent="0" algn="l" rtl="0">
              <a:lnSpc>
                <a:spcPct val="90000"/>
              </a:lnSpc>
              <a:spcBef>
                <a:spcPts val="1000"/>
              </a:spcBef>
              <a:spcAft>
                <a:spcPts val="0"/>
              </a:spcAft>
              <a:buClr>
                <a:srgbClr val="323F4F"/>
              </a:buClr>
              <a:buSzPts val="2800"/>
              <a:buNone/>
            </a:pPr>
            <a:r>
              <a:rPr lang="tr-TR" dirty="0">
                <a:solidFill>
                  <a:srgbClr val="323F4F"/>
                </a:solidFill>
              </a:rPr>
              <a:t>veya yeni şeyler denemeyi sever. 	%64	-	%61</a:t>
            </a:r>
            <a:endParaRPr dirty="0"/>
          </a:p>
          <a:p>
            <a:pPr marL="228600" lvl="0" indent="-228600" algn="l" rtl="0">
              <a:lnSpc>
                <a:spcPct val="90000"/>
              </a:lnSpc>
              <a:spcBef>
                <a:spcPts val="1000"/>
              </a:spcBef>
              <a:spcAft>
                <a:spcPts val="0"/>
              </a:spcAft>
              <a:buClr>
                <a:srgbClr val="323F4F"/>
              </a:buClr>
              <a:buSzPts val="2800"/>
              <a:buChar char="•"/>
            </a:pPr>
            <a:r>
              <a:rPr lang="tr-TR" dirty="0">
                <a:solidFill>
                  <a:srgbClr val="323F4F"/>
                </a:solidFill>
              </a:rPr>
              <a:t>Çocuk birçok farklı şeye ilgi duyar. 	%66	-	%61</a:t>
            </a:r>
            <a:endParaRPr dirty="0"/>
          </a:p>
          <a:p>
            <a:pPr marL="228600" lvl="0" indent="-228600" algn="l" rtl="0">
              <a:lnSpc>
                <a:spcPct val="90000"/>
              </a:lnSpc>
              <a:spcBef>
                <a:spcPts val="1000"/>
              </a:spcBef>
              <a:spcAft>
                <a:spcPts val="0"/>
              </a:spcAft>
              <a:buClr>
                <a:srgbClr val="323F4F"/>
              </a:buClr>
              <a:buSzPts val="2800"/>
              <a:buChar char="•"/>
            </a:pPr>
            <a:r>
              <a:rPr lang="tr-TR" dirty="0">
                <a:solidFill>
                  <a:srgbClr val="323F4F"/>
                </a:solidFill>
              </a:rPr>
              <a:t>Çocuk yeni şeyler öğrenmeyi sever. 	%73	-	%64</a:t>
            </a:r>
            <a:endParaRPr dirty="0"/>
          </a:p>
        </p:txBody>
      </p:sp>
      <p:sp>
        <p:nvSpPr>
          <p:cNvPr id="1015" name="Google Shape;1015;p114"/>
          <p:cNvSpPr txBox="1"/>
          <p:nvPr/>
        </p:nvSpPr>
        <p:spPr>
          <a:xfrm>
            <a:off x="956603" y="4501662"/>
            <a:ext cx="17584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b="1">
                <a:solidFill>
                  <a:srgbClr val="323F4F"/>
                </a:solidFill>
                <a:latin typeface="Calibri"/>
                <a:ea typeface="Calibri"/>
                <a:cs typeface="Calibri"/>
                <a:sym typeface="Calibri"/>
              </a:rPr>
              <a:t>MERAK</a:t>
            </a:r>
            <a:endParaRPr/>
          </a:p>
        </p:txBody>
      </p:sp>
      <p:sp>
        <p:nvSpPr>
          <p:cNvPr id="1016" name="Google Shape;1016;p114"/>
          <p:cNvSpPr txBox="1"/>
          <p:nvPr/>
        </p:nvSpPr>
        <p:spPr>
          <a:xfrm>
            <a:off x="3498574" y="1677435"/>
            <a:ext cx="765975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u="sng" dirty="0">
                <a:solidFill>
                  <a:srgbClr val="323F4F"/>
                </a:solidFill>
                <a:latin typeface="Times New Roman"/>
                <a:ea typeface="Times New Roman"/>
                <a:cs typeface="Times New Roman"/>
                <a:sym typeface="Times New Roman"/>
              </a:rPr>
              <a:t>Öğretmenleri tarafından 'sıklıkla/her zaman' merak gösterdiklerini belirten kız ve erkek çocukların yüzdeleri.</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13">
                                            <p:txEl>
                                              <p:pRg st="0" end="0"/>
                                            </p:txEl>
                                          </p:spTgt>
                                        </p:tgtEl>
                                        <p:attrNameLst>
                                          <p:attrName>style.visibility</p:attrName>
                                        </p:attrNameLst>
                                      </p:cBhvr>
                                      <p:to>
                                        <p:strVal val="visible"/>
                                      </p:to>
                                    </p:set>
                                    <p:animEffect transition="in" filter="fade">
                                      <p:cBhvr>
                                        <p:cTn id="7" dur="1000"/>
                                        <p:tgtEl>
                                          <p:spTgt spid="1013">
                                            <p:txEl>
                                              <p:pRg st="0" end="0"/>
                                            </p:txEl>
                                          </p:spTgt>
                                        </p:tgtEl>
                                      </p:cBhvr>
                                    </p:animEffect>
                                    <p:anim calcmode="lin" valueType="num">
                                      <p:cBhvr>
                                        <p:cTn id="8" dur="1000" fill="hold"/>
                                        <p:tgtEl>
                                          <p:spTgt spid="10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1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13">
                                            <p:txEl>
                                              <p:pRg st="1" end="1"/>
                                            </p:txEl>
                                          </p:spTgt>
                                        </p:tgtEl>
                                        <p:attrNameLst>
                                          <p:attrName>style.visibility</p:attrName>
                                        </p:attrNameLst>
                                      </p:cBhvr>
                                      <p:to>
                                        <p:strVal val="visible"/>
                                      </p:to>
                                    </p:set>
                                    <p:animEffect transition="in" filter="fade">
                                      <p:cBhvr>
                                        <p:cTn id="12" dur="1000"/>
                                        <p:tgtEl>
                                          <p:spTgt spid="1013">
                                            <p:txEl>
                                              <p:pRg st="1" end="1"/>
                                            </p:txEl>
                                          </p:spTgt>
                                        </p:tgtEl>
                                      </p:cBhvr>
                                    </p:animEffect>
                                    <p:anim calcmode="lin" valueType="num">
                                      <p:cBhvr>
                                        <p:cTn id="13" dur="1000" fill="hold"/>
                                        <p:tgtEl>
                                          <p:spTgt spid="101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1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13">
                                            <p:txEl>
                                              <p:pRg st="2" end="2"/>
                                            </p:txEl>
                                          </p:spTgt>
                                        </p:tgtEl>
                                        <p:attrNameLst>
                                          <p:attrName>style.visibility</p:attrName>
                                        </p:attrNameLst>
                                      </p:cBhvr>
                                      <p:to>
                                        <p:strVal val="visible"/>
                                      </p:to>
                                    </p:set>
                                    <p:animEffect transition="in" filter="fade">
                                      <p:cBhvr>
                                        <p:cTn id="17" dur="1000"/>
                                        <p:tgtEl>
                                          <p:spTgt spid="1013">
                                            <p:txEl>
                                              <p:pRg st="2" end="2"/>
                                            </p:txEl>
                                          </p:spTgt>
                                        </p:tgtEl>
                                      </p:cBhvr>
                                    </p:animEffect>
                                    <p:anim calcmode="lin" valueType="num">
                                      <p:cBhvr>
                                        <p:cTn id="18" dur="1000" fill="hold"/>
                                        <p:tgtEl>
                                          <p:spTgt spid="101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1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13">
                                            <p:txEl>
                                              <p:pRg st="3" end="3"/>
                                            </p:txEl>
                                          </p:spTgt>
                                        </p:tgtEl>
                                        <p:attrNameLst>
                                          <p:attrName>style.visibility</p:attrName>
                                        </p:attrNameLst>
                                      </p:cBhvr>
                                      <p:to>
                                        <p:strVal val="visible"/>
                                      </p:to>
                                    </p:set>
                                    <p:animEffect transition="in" filter="fade">
                                      <p:cBhvr>
                                        <p:cTn id="24" dur="1000"/>
                                        <p:tgtEl>
                                          <p:spTgt spid="1013">
                                            <p:txEl>
                                              <p:pRg st="3" end="3"/>
                                            </p:txEl>
                                          </p:spTgt>
                                        </p:tgtEl>
                                      </p:cBhvr>
                                    </p:animEffect>
                                    <p:anim calcmode="lin" valueType="num">
                                      <p:cBhvr>
                                        <p:cTn id="25" dur="1000" fill="hold"/>
                                        <p:tgtEl>
                                          <p:spTgt spid="101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1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13">
                                            <p:txEl>
                                              <p:pRg st="4" end="4"/>
                                            </p:txEl>
                                          </p:spTgt>
                                        </p:tgtEl>
                                        <p:attrNameLst>
                                          <p:attrName>style.visibility</p:attrName>
                                        </p:attrNameLst>
                                      </p:cBhvr>
                                      <p:to>
                                        <p:strVal val="visible"/>
                                      </p:to>
                                    </p:set>
                                    <p:animEffect transition="in" filter="fade">
                                      <p:cBhvr>
                                        <p:cTn id="31" dur="1000"/>
                                        <p:tgtEl>
                                          <p:spTgt spid="1013">
                                            <p:txEl>
                                              <p:pRg st="4" end="4"/>
                                            </p:txEl>
                                          </p:spTgt>
                                        </p:tgtEl>
                                      </p:cBhvr>
                                    </p:animEffect>
                                    <p:anim calcmode="lin" valueType="num">
                                      <p:cBhvr>
                                        <p:cTn id="32" dur="1000" fill="hold"/>
                                        <p:tgtEl>
                                          <p:spTgt spid="101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01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29B921A-7BF2-37FE-9595-39C7E73ABA61}"/>
              </a:ext>
            </a:extLst>
          </p:cNvPr>
          <p:cNvSpPr>
            <a:spLocks noGrp="1"/>
          </p:cNvSpPr>
          <p:nvPr>
            <p:ph type="ctrTitle"/>
          </p:nvPr>
        </p:nvSpPr>
        <p:spPr/>
        <p:txBody>
          <a:bodyPr/>
          <a:lstStyle/>
          <a:p>
            <a:r>
              <a:rPr lang="tr-TR" dirty="0"/>
              <a:t>Sosyo ekonomik düzey ??</a:t>
            </a:r>
          </a:p>
        </p:txBody>
      </p:sp>
      <p:sp>
        <p:nvSpPr>
          <p:cNvPr id="3" name="Alt Başlık 2">
            <a:extLst>
              <a:ext uri="{FF2B5EF4-FFF2-40B4-BE49-F238E27FC236}">
                <a16:creationId xmlns:a16="http://schemas.microsoft.com/office/drawing/2014/main" id="{E0D0A8D3-2087-0E57-C739-E8A71D32392E}"/>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22961218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15"/>
          <p:cNvSpPr txBox="1">
            <a:spLocks noGrp="1"/>
          </p:cNvSpPr>
          <p:nvPr>
            <p:ph type="title"/>
          </p:nvPr>
        </p:nvSpPr>
        <p:spPr>
          <a:xfrm>
            <a:off x="543339" y="365125"/>
            <a:ext cx="10810461" cy="65900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600"/>
              <a:buFont typeface="Times New Roman"/>
              <a:buNone/>
            </a:pPr>
            <a:r>
              <a:rPr lang="tr-TR" sz="3600" b="1" dirty="0">
                <a:solidFill>
                  <a:srgbClr val="323F4F"/>
                </a:solidFill>
                <a:latin typeface="Times New Roman"/>
                <a:ea typeface="Times New Roman"/>
                <a:cs typeface="Times New Roman"/>
                <a:sym typeface="Times New Roman"/>
              </a:rPr>
              <a:t>Sosyo-ekonomik duruma dayalı farklılıklar</a:t>
            </a:r>
            <a:endParaRPr sz="3600" dirty="0">
              <a:solidFill>
                <a:srgbClr val="323F4F"/>
              </a:solidFill>
              <a:latin typeface="Times New Roman"/>
              <a:ea typeface="Times New Roman"/>
              <a:cs typeface="Times New Roman"/>
              <a:sym typeface="Times New Roman"/>
            </a:endParaRPr>
          </a:p>
        </p:txBody>
      </p:sp>
      <p:sp>
        <p:nvSpPr>
          <p:cNvPr id="3" name="Metin Yer Tutucusu 2">
            <a:extLst>
              <a:ext uri="{FF2B5EF4-FFF2-40B4-BE49-F238E27FC236}">
                <a16:creationId xmlns:a16="http://schemas.microsoft.com/office/drawing/2014/main" id="{279B2D3F-90C4-4224-179E-B43DD326CCDD}"/>
              </a:ext>
            </a:extLst>
          </p:cNvPr>
          <p:cNvSpPr>
            <a:spLocks noGrp="1"/>
          </p:cNvSpPr>
          <p:nvPr>
            <p:ph type="body" idx="1"/>
          </p:nvPr>
        </p:nvSpPr>
        <p:spPr>
          <a:xfrm>
            <a:off x="838200" y="1024128"/>
            <a:ext cx="10515600" cy="5152835"/>
          </a:xfrm>
        </p:spPr>
        <p:txBody>
          <a:bodyPr/>
          <a:lstStyle/>
          <a:p>
            <a:endParaRPr lang="tr-TR" dirty="0"/>
          </a:p>
        </p:txBody>
      </p:sp>
      <p:pic>
        <p:nvPicPr>
          <p:cNvPr id="5" name="Resim 4">
            <a:extLst>
              <a:ext uri="{FF2B5EF4-FFF2-40B4-BE49-F238E27FC236}">
                <a16:creationId xmlns:a16="http://schemas.microsoft.com/office/drawing/2014/main" id="{56E262D4-97C9-5177-C1C8-EB278D24DA0F}"/>
              </a:ext>
            </a:extLst>
          </p:cNvPr>
          <p:cNvPicPr>
            <a:picLocks noChangeAspect="1"/>
          </p:cNvPicPr>
          <p:nvPr/>
        </p:nvPicPr>
        <p:blipFill>
          <a:blip r:embed="rId3"/>
          <a:stretch>
            <a:fillRect/>
          </a:stretch>
        </p:blipFill>
        <p:spPr>
          <a:xfrm>
            <a:off x="219456" y="1024127"/>
            <a:ext cx="11429205" cy="54687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B4D965A-6608-46C8-81AA-D400B5A3C730}"/>
              </a:ext>
            </a:extLst>
          </p:cNvPr>
          <p:cNvSpPr>
            <a:spLocks noGrp="1"/>
          </p:cNvSpPr>
          <p:nvPr>
            <p:ph type="ctrTitle"/>
          </p:nvPr>
        </p:nvSpPr>
        <p:spPr>
          <a:xfrm>
            <a:off x="1791128" y="1923748"/>
            <a:ext cx="9144000" cy="2387600"/>
          </a:xfrm>
        </p:spPr>
        <p:txBody>
          <a:bodyPr/>
          <a:lstStyle/>
          <a:p>
            <a:r>
              <a:rPr lang="tr-TR" dirty="0"/>
              <a:t>Sosyal Duygusal Beceri Gelişimi</a:t>
            </a:r>
          </a:p>
        </p:txBody>
      </p:sp>
    </p:spTree>
    <p:extLst>
      <p:ext uri="{BB962C8B-B14F-4D97-AF65-F5344CB8AC3E}">
        <p14:creationId xmlns:p14="http://schemas.microsoft.com/office/powerpoint/2010/main" val="363966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1F3864"/>
              </a:buClr>
              <a:buSzPct val="100000"/>
              <a:buFont typeface="Times New Roman"/>
              <a:buNone/>
            </a:pPr>
            <a:r>
              <a:rPr lang="tr-TR" b="1">
                <a:solidFill>
                  <a:srgbClr val="1F3864"/>
                </a:solidFill>
                <a:latin typeface="Times New Roman"/>
                <a:ea typeface="Times New Roman"/>
                <a:cs typeface="Times New Roman"/>
                <a:sym typeface="Times New Roman"/>
              </a:rPr>
              <a:t>Çocukların davranışları bağlama göre değişebilir- Aile ve Öğretmen değerlendirme</a:t>
            </a:r>
            <a:endParaRPr>
              <a:solidFill>
                <a:srgbClr val="1F3864"/>
              </a:solidFill>
              <a:latin typeface="Times New Roman"/>
              <a:ea typeface="Times New Roman"/>
              <a:cs typeface="Times New Roman"/>
              <a:sym typeface="Times New Roman"/>
            </a:endParaRPr>
          </a:p>
        </p:txBody>
      </p:sp>
      <p:sp>
        <p:nvSpPr>
          <p:cNvPr id="1031" name="Google Shape;1031;p116"/>
          <p:cNvSpPr txBox="1">
            <a:spLocks noGrp="1"/>
          </p:cNvSpPr>
          <p:nvPr>
            <p:ph type="body" idx="1"/>
          </p:nvPr>
        </p:nvSpPr>
        <p:spPr>
          <a:xfrm>
            <a:off x="6996702" y="2771405"/>
            <a:ext cx="5101514" cy="343620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F3864"/>
              </a:buClr>
              <a:buSzPts val="2800"/>
              <a:buNone/>
            </a:pPr>
            <a:r>
              <a:rPr lang="tr-TR" dirty="0">
                <a:solidFill>
                  <a:srgbClr val="1F3864"/>
                </a:solidFill>
              </a:rPr>
              <a:t>Bunun olası nedenleri;</a:t>
            </a:r>
            <a:endParaRPr dirty="0"/>
          </a:p>
          <a:p>
            <a:pPr marL="228600" lvl="0" indent="-228600" algn="l" rtl="0">
              <a:lnSpc>
                <a:spcPct val="90000"/>
              </a:lnSpc>
              <a:spcBef>
                <a:spcPts val="1000"/>
              </a:spcBef>
              <a:spcAft>
                <a:spcPts val="0"/>
              </a:spcAft>
              <a:buClr>
                <a:srgbClr val="1F3864"/>
              </a:buClr>
              <a:buSzPts val="2800"/>
              <a:buChar char="•"/>
            </a:pPr>
            <a:r>
              <a:rPr lang="tr-TR" dirty="0">
                <a:solidFill>
                  <a:srgbClr val="1F3864"/>
                </a:solidFill>
              </a:rPr>
              <a:t>Ev ve okulun </a:t>
            </a:r>
            <a:r>
              <a:rPr lang="tr-TR" b="1" dirty="0">
                <a:solidFill>
                  <a:srgbClr val="1F3864"/>
                </a:solidFill>
              </a:rPr>
              <a:t>farklı bağlamlar olması, farklı ilişki biçimlerinin geliştirilmesi.</a:t>
            </a:r>
            <a:endParaRPr dirty="0"/>
          </a:p>
          <a:p>
            <a:pPr marL="228600" lvl="0" indent="-228600" algn="l" rtl="0">
              <a:lnSpc>
                <a:spcPct val="90000"/>
              </a:lnSpc>
              <a:spcBef>
                <a:spcPts val="1000"/>
              </a:spcBef>
              <a:spcAft>
                <a:spcPts val="0"/>
              </a:spcAft>
              <a:buClr>
                <a:srgbClr val="1F3864"/>
              </a:buClr>
              <a:buSzPts val="2800"/>
              <a:buChar char="•"/>
            </a:pPr>
            <a:r>
              <a:rPr lang="tr-TR" b="1" dirty="0">
                <a:solidFill>
                  <a:srgbClr val="1F3864"/>
                </a:solidFill>
              </a:rPr>
              <a:t>Öğretmenlerin</a:t>
            </a:r>
            <a:r>
              <a:rPr lang="tr-TR" dirty="0">
                <a:solidFill>
                  <a:srgbClr val="1F3864"/>
                </a:solidFill>
              </a:rPr>
              <a:t> bu yaşta daha fazla sayıda çocukla </a:t>
            </a:r>
            <a:r>
              <a:rPr lang="tr-TR" b="1" dirty="0">
                <a:solidFill>
                  <a:srgbClr val="1F3864"/>
                </a:solidFill>
              </a:rPr>
              <a:t>etkileşimde olması ve genel gelişimsel seyri takip edebilmesi.</a:t>
            </a:r>
            <a:endParaRPr dirty="0"/>
          </a:p>
          <a:p>
            <a:pPr marL="228600" lvl="0" indent="-50800" algn="l" rtl="0">
              <a:lnSpc>
                <a:spcPct val="90000"/>
              </a:lnSpc>
              <a:spcBef>
                <a:spcPts val="1000"/>
              </a:spcBef>
              <a:spcAft>
                <a:spcPts val="0"/>
              </a:spcAft>
              <a:buClr>
                <a:schemeClr val="dk1"/>
              </a:buClr>
              <a:buSzPts val="2800"/>
              <a:buNone/>
            </a:pPr>
            <a:endParaRPr dirty="0"/>
          </a:p>
        </p:txBody>
      </p:sp>
      <p:sp>
        <p:nvSpPr>
          <p:cNvPr id="1032" name="Google Shape;1032;p116"/>
          <p:cNvSpPr txBox="1"/>
          <p:nvPr/>
        </p:nvSpPr>
        <p:spPr>
          <a:xfrm>
            <a:off x="838200" y="1802296"/>
            <a:ext cx="980329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i="1" dirty="0">
                <a:solidFill>
                  <a:schemeClr val="tx1"/>
                </a:solidFill>
                <a:latin typeface="Calibri"/>
                <a:ea typeface="Calibri"/>
                <a:cs typeface="Calibri"/>
                <a:sym typeface="Calibri"/>
              </a:rPr>
              <a:t>Ebeveynler, çocukların sosyal-duygusal öğrenme becerilerini öğretmenlerden daha olumlu değerlendirmektedir</a:t>
            </a:r>
            <a:endParaRPr i="1" dirty="0">
              <a:solidFill>
                <a:schemeClr val="tx1"/>
              </a:solidFill>
            </a:endParaRPr>
          </a:p>
        </p:txBody>
      </p:sp>
      <p:pic>
        <p:nvPicPr>
          <p:cNvPr id="1033" name="Google Shape;1033;p116" descr="2,733 Parent Teacher Illustrations &amp;amp; Clip Art - iStock"/>
          <p:cNvPicPr preferRelativeResize="0"/>
          <p:nvPr/>
        </p:nvPicPr>
        <p:blipFill rotWithShape="1">
          <a:blip r:embed="rId3">
            <a:alphaModFix/>
          </a:blip>
          <a:srcRect l="7393" t="15588" r="7899" b="13746"/>
          <a:stretch/>
        </p:blipFill>
        <p:spPr>
          <a:xfrm>
            <a:off x="562823" y="2797909"/>
            <a:ext cx="6033817" cy="35943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1">
                                            <p:txEl>
                                              <p:pRg st="0" end="0"/>
                                            </p:txEl>
                                          </p:spTgt>
                                        </p:tgtEl>
                                        <p:attrNameLst>
                                          <p:attrName>style.visibility</p:attrName>
                                        </p:attrNameLst>
                                      </p:cBhvr>
                                      <p:to>
                                        <p:strVal val="visible"/>
                                      </p:to>
                                    </p:set>
                                    <p:animEffect transition="in" filter="barn(inVertical)">
                                      <p:cBhvr>
                                        <p:cTn id="7" dur="500"/>
                                        <p:tgtEl>
                                          <p:spTgt spid="1031">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31">
                                            <p:txEl>
                                              <p:pRg st="1" end="1"/>
                                            </p:txEl>
                                          </p:spTgt>
                                        </p:tgtEl>
                                        <p:attrNameLst>
                                          <p:attrName>style.visibility</p:attrName>
                                        </p:attrNameLst>
                                      </p:cBhvr>
                                      <p:to>
                                        <p:strVal val="visible"/>
                                      </p:to>
                                    </p:set>
                                    <p:animEffect transition="in" filter="barn(inVertical)">
                                      <p:cBhvr>
                                        <p:cTn id="10" dur="500"/>
                                        <p:tgtEl>
                                          <p:spTgt spid="1031">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31">
                                            <p:txEl>
                                              <p:pRg st="2" end="2"/>
                                            </p:txEl>
                                          </p:spTgt>
                                        </p:tgtEl>
                                        <p:attrNameLst>
                                          <p:attrName>style.visibility</p:attrName>
                                        </p:attrNameLst>
                                      </p:cBhvr>
                                      <p:to>
                                        <p:strVal val="visible"/>
                                      </p:to>
                                    </p:set>
                                    <p:animEffect transition="in" filter="barn(inVertical)">
                                      <p:cBhvr>
                                        <p:cTn id="13" dur="500"/>
                                        <p:tgtEl>
                                          <p:spTgt spid="10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519479-C518-48F5-ABC7-DA251D6A6965}"/>
              </a:ext>
            </a:extLst>
          </p:cNvPr>
          <p:cNvSpPr>
            <a:spLocks noGrp="1"/>
          </p:cNvSpPr>
          <p:nvPr>
            <p:ph type="ctrTitle"/>
          </p:nvPr>
        </p:nvSpPr>
        <p:spPr>
          <a:xfrm>
            <a:off x="1801402" y="2077859"/>
            <a:ext cx="9144000" cy="2387600"/>
          </a:xfrm>
        </p:spPr>
        <p:txBody>
          <a:bodyPr>
            <a:normAutofit/>
          </a:bodyPr>
          <a:lstStyle/>
          <a:p>
            <a:r>
              <a:rPr lang="tr-TR" dirty="0"/>
              <a:t>Sosyal Duygusal Öğrenmeyi Destekleyen Faktörler</a:t>
            </a:r>
          </a:p>
        </p:txBody>
      </p:sp>
    </p:spTree>
    <p:extLst>
      <p:ext uri="{BB962C8B-B14F-4D97-AF65-F5344CB8AC3E}">
        <p14:creationId xmlns:p14="http://schemas.microsoft.com/office/powerpoint/2010/main" val="16545392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272"/>
          <p:cNvSpPr txBox="1">
            <a:spLocks noGrp="1"/>
          </p:cNvSpPr>
          <p:nvPr>
            <p:ph type="title"/>
          </p:nvPr>
        </p:nvSpPr>
        <p:spPr>
          <a:xfrm>
            <a:off x="1638300" y="4529138"/>
            <a:ext cx="9601200" cy="1485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tr-TR" dirty="0"/>
              <a:t>Bu genç ne yapabilir?</a:t>
            </a:r>
            <a:endParaRPr dirty="0"/>
          </a:p>
        </p:txBody>
      </p:sp>
      <p:pic>
        <p:nvPicPr>
          <p:cNvPr id="2657" name="Google Shape;2657;p272"/>
          <p:cNvPicPr preferRelativeResize="0">
            <a:picLocks noGrp="1"/>
          </p:cNvPicPr>
          <p:nvPr>
            <p:ph type="body" idx="1"/>
          </p:nvPr>
        </p:nvPicPr>
        <p:blipFill rotWithShape="1">
          <a:blip r:embed="rId3">
            <a:alphaModFix/>
          </a:blip>
          <a:srcRect/>
          <a:stretch/>
        </p:blipFill>
        <p:spPr>
          <a:xfrm>
            <a:off x="1047750" y="695325"/>
            <a:ext cx="6880225" cy="3854450"/>
          </a:xfrm>
          <a:prstGeom prst="rect">
            <a:avLst/>
          </a:prstGeom>
          <a:noFill/>
          <a:ln>
            <a:noFill/>
          </a:ln>
        </p:spPr>
      </p:pic>
    </p:spTree>
    <p:extLst>
      <p:ext uri="{BB962C8B-B14F-4D97-AF65-F5344CB8AC3E}">
        <p14:creationId xmlns:p14="http://schemas.microsoft.com/office/powerpoint/2010/main" val="16714195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2"/>
        <p:cNvGrpSpPr/>
        <p:nvPr/>
      </p:nvGrpSpPr>
      <p:grpSpPr>
        <a:xfrm>
          <a:off x="0" y="0"/>
          <a:ext cx="0" cy="0"/>
          <a:chOff x="0" y="0"/>
          <a:chExt cx="0" cy="0"/>
        </a:xfrm>
      </p:grpSpPr>
      <p:sp>
        <p:nvSpPr>
          <p:cNvPr id="1083" name="Google Shape;1083;p119"/>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87" name="Google Shape;1087;p119"/>
          <p:cNvSpPr txBox="1">
            <a:spLocks noGrp="1"/>
          </p:cNvSpPr>
          <p:nvPr>
            <p:ph type="title"/>
          </p:nvPr>
        </p:nvSpPr>
        <p:spPr>
          <a:xfrm>
            <a:off x="535577" y="600891"/>
            <a:ext cx="6244046" cy="17110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2800"/>
              <a:buFont typeface="Times New Roman"/>
              <a:buNone/>
            </a:pPr>
            <a:r>
              <a:rPr lang="tr-TR" sz="2800" b="1" dirty="0">
                <a:solidFill>
                  <a:srgbClr val="323F4F"/>
                </a:solidFill>
                <a:latin typeface="Times New Roman"/>
                <a:ea typeface="Times New Roman"/>
                <a:cs typeface="Times New Roman"/>
                <a:sym typeface="Times New Roman"/>
              </a:rPr>
              <a:t>Sosyal- duygusal becerilerin geliştirilmesinde </a:t>
            </a:r>
            <a:r>
              <a:rPr lang="tr-TR" sz="2800" b="1" u="sng" dirty="0">
                <a:solidFill>
                  <a:srgbClr val="FF0000"/>
                </a:solidFill>
                <a:latin typeface="Times New Roman"/>
                <a:ea typeface="Times New Roman"/>
                <a:cs typeface="Times New Roman"/>
                <a:sym typeface="Times New Roman"/>
              </a:rPr>
              <a:t>okul</a:t>
            </a:r>
            <a:r>
              <a:rPr lang="tr-TR" sz="2800" b="1" dirty="0">
                <a:solidFill>
                  <a:srgbClr val="323F4F"/>
                </a:solidFill>
                <a:latin typeface="Times New Roman"/>
                <a:ea typeface="Times New Roman"/>
                <a:cs typeface="Times New Roman"/>
                <a:sym typeface="Times New Roman"/>
              </a:rPr>
              <a:t> önemli bir role sahiptir</a:t>
            </a:r>
            <a:endParaRPr dirty="0"/>
          </a:p>
        </p:txBody>
      </p:sp>
      <p:sp>
        <p:nvSpPr>
          <p:cNvPr id="1088" name="Google Shape;1088;p119"/>
          <p:cNvSpPr txBox="1">
            <a:spLocks noGrp="1"/>
          </p:cNvSpPr>
          <p:nvPr>
            <p:ph type="body" idx="1"/>
          </p:nvPr>
        </p:nvSpPr>
        <p:spPr>
          <a:xfrm>
            <a:off x="384882" y="1828247"/>
            <a:ext cx="5608634" cy="3908788"/>
          </a:xfrm>
          <a:prstGeom prst="rect">
            <a:avLst/>
          </a:prstGeom>
          <a:noFill/>
          <a:ln>
            <a:noFill/>
          </a:ln>
        </p:spPr>
        <p:txBody>
          <a:bodyPr spcFirstLastPara="1" wrap="square" lIns="91425" tIns="45700" rIns="91425" bIns="45700" anchor="ctr" anchorCtr="0">
            <a:normAutofit/>
          </a:bodyPr>
          <a:lstStyle/>
          <a:p>
            <a:pPr marL="228600" lvl="0" indent="-228600" algn="l" rtl="0">
              <a:lnSpc>
                <a:spcPct val="90000"/>
              </a:lnSpc>
              <a:spcBef>
                <a:spcPts val="0"/>
              </a:spcBef>
              <a:spcAft>
                <a:spcPts val="0"/>
              </a:spcAft>
              <a:buClr>
                <a:srgbClr val="323F4F"/>
              </a:buClr>
              <a:buSzPts val="2000"/>
              <a:buChar char="•"/>
            </a:pPr>
            <a:r>
              <a:rPr lang="tr-TR" sz="2000" b="1" dirty="0">
                <a:solidFill>
                  <a:srgbClr val="323F4F"/>
                </a:solidFill>
              </a:rPr>
              <a:t>Olumlu ve kaliteli sosyal ve duygusal öğrenme programların uygulandığı okullardaki çocuklar </a:t>
            </a:r>
            <a:r>
              <a:rPr lang="tr-TR" sz="2000" dirty="0">
                <a:solidFill>
                  <a:srgbClr val="323F4F"/>
                </a:solidFill>
              </a:rPr>
              <a:t>daha mutlu, daha iyimser, daha iyi sosyal desteğe sahip ve okullarından, ailelerinden, toplumlarından, arkadaşlarından ve kendilerinden daha memnunlardır. </a:t>
            </a:r>
            <a:endParaRPr dirty="0"/>
          </a:p>
        </p:txBody>
      </p:sp>
      <p:pic>
        <p:nvPicPr>
          <p:cNvPr id="8" name="Resim 7">
            <a:extLst>
              <a:ext uri="{FF2B5EF4-FFF2-40B4-BE49-F238E27FC236}">
                <a16:creationId xmlns:a16="http://schemas.microsoft.com/office/drawing/2014/main" id="{8579E6AE-48B3-4B67-8B28-ED29FE37C893}"/>
              </a:ext>
            </a:extLst>
          </p:cNvPr>
          <p:cNvPicPr>
            <a:picLocks noChangeAspect="1"/>
          </p:cNvPicPr>
          <p:nvPr/>
        </p:nvPicPr>
        <p:blipFill>
          <a:blip r:embed="rId3"/>
          <a:stretch>
            <a:fillRect/>
          </a:stretch>
        </p:blipFill>
        <p:spPr>
          <a:xfrm>
            <a:off x="6509235" y="1205633"/>
            <a:ext cx="5297883" cy="4718713"/>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2"/>
        <p:cNvGrpSpPr/>
        <p:nvPr/>
      </p:nvGrpSpPr>
      <p:grpSpPr>
        <a:xfrm>
          <a:off x="0" y="0"/>
          <a:ext cx="0" cy="0"/>
          <a:chOff x="0" y="0"/>
          <a:chExt cx="0" cy="0"/>
        </a:xfrm>
      </p:grpSpPr>
      <p:sp>
        <p:nvSpPr>
          <p:cNvPr id="1093" name="Google Shape;1093;p12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4" name="Google Shape;1094;p120"/>
          <p:cNvSpPr txBox="1">
            <a:spLocks noGrp="1"/>
          </p:cNvSpPr>
          <p:nvPr>
            <p:ph type="title"/>
          </p:nvPr>
        </p:nvSpPr>
        <p:spPr>
          <a:xfrm>
            <a:off x="6513788" y="842204"/>
            <a:ext cx="4840010" cy="180730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23F4F"/>
              </a:buClr>
              <a:buSzPct val="100000"/>
              <a:buFont typeface="Times New Roman"/>
              <a:buNone/>
            </a:pPr>
            <a:r>
              <a:rPr lang="tr-TR" sz="3400" b="1" dirty="0">
                <a:solidFill>
                  <a:srgbClr val="323F4F"/>
                </a:solidFill>
                <a:latin typeface="Times New Roman"/>
                <a:ea typeface="Times New Roman"/>
                <a:cs typeface="Times New Roman"/>
                <a:sym typeface="Times New Roman"/>
              </a:rPr>
              <a:t>Sosyal duygusal beceriler öğrenmeyi ve akademik becerileri nasıl etkiliyor?</a:t>
            </a:r>
            <a:endParaRPr dirty="0"/>
          </a:p>
        </p:txBody>
      </p:sp>
      <p:pic>
        <p:nvPicPr>
          <p:cNvPr id="1095" name="Google Shape;1095;p120" descr="Study Skills - Definition, Types, and Importance | Marketing91"/>
          <p:cNvPicPr preferRelativeResize="0"/>
          <p:nvPr/>
        </p:nvPicPr>
        <p:blipFill rotWithShape="1">
          <a:blip r:embed="rId3">
            <a:alphaModFix/>
          </a:blip>
          <a:srcRect l="25347" r="24484"/>
          <a:stretch/>
        </p:blipFill>
        <p:spPr>
          <a:xfrm>
            <a:off x="20" y="10"/>
            <a:ext cx="6116549" cy="6857990"/>
          </a:xfrm>
          <a:custGeom>
            <a:avLst/>
            <a:gdLst/>
            <a:ahLst/>
            <a:cxnLst/>
            <a:rect l="l" t="t" r="r" b="b"/>
            <a:pathLst>
              <a:path w="6116569" h="6879321" extrusionOk="0">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ln>
            <a:noFill/>
          </a:ln>
        </p:spPr>
      </p:pic>
      <p:sp>
        <p:nvSpPr>
          <p:cNvPr id="1096" name="Google Shape;1096;p120"/>
          <p:cNvSpPr txBox="1">
            <a:spLocks noGrp="1"/>
          </p:cNvSpPr>
          <p:nvPr>
            <p:ph type="body" idx="1"/>
          </p:nvPr>
        </p:nvSpPr>
        <p:spPr>
          <a:xfrm>
            <a:off x="6513788" y="2885655"/>
            <a:ext cx="4840010" cy="32591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23F4F"/>
              </a:buClr>
              <a:buSzPts val="2400"/>
              <a:buChar char="•"/>
            </a:pPr>
            <a:r>
              <a:rPr lang="tr-TR" sz="2400" dirty="0">
                <a:solidFill>
                  <a:srgbClr val="323F4F"/>
                </a:solidFill>
              </a:rPr>
              <a:t>Öğrenmeye engel olabilecek davranışları azaltır. </a:t>
            </a:r>
            <a:endParaRPr dirty="0"/>
          </a:p>
          <a:p>
            <a:pPr marL="228600" lvl="0" indent="-228600" algn="l" rtl="0">
              <a:lnSpc>
                <a:spcPct val="90000"/>
              </a:lnSpc>
              <a:spcBef>
                <a:spcPts val="1000"/>
              </a:spcBef>
              <a:spcAft>
                <a:spcPts val="0"/>
              </a:spcAft>
              <a:buClr>
                <a:srgbClr val="323F4F"/>
              </a:buClr>
              <a:buSzPts val="2400"/>
              <a:buChar char="•"/>
            </a:pPr>
            <a:r>
              <a:rPr lang="tr-TR" sz="2400" dirty="0">
                <a:solidFill>
                  <a:srgbClr val="323F4F"/>
                </a:solidFill>
              </a:rPr>
              <a:t>Öğretmen-çocuk etkileşimini güçlendirir</a:t>
            </a:r>
            <a:endParaRPr dirty="0"/>
          </a:p>
          <a:p>
            <a:pPr marL="228600" lvl="0" indent="-228600" algn="l" rtl="0">
              <a:lnSpc>
                <a:spcPct val="90000"/>
              </a:lnSpc>
              <a:spcBef>
                <a:spcPts val="1000"/>
              </a:spcBef>
              <a:spcAft>
                <a:spcPts val="0"/>
              </a:spcAft>
              <a:buClr>
                <a:srgbClr val="323F4F"/>
              </a:buClr>
              <a:buSzPts val="2400"/>
              <a:buChar char="•"/>
            </a:pPr>
            <a:r>
              <a:rPr lang="tr-TR" sz="2400" dirty="0">
                <a:solidFill>
                  <a:srgbClr val="323F4F"/>
                </a:solidFill>
              </a:rPr>
              <a:t>Yaşayarak öğrenmeyi destekler. </a:t>
            </a:r>
            <a:endParaRPr dirty="0"/>
          </a:p>
          <a:p>
            <a:pPr marL="228600" lvl="0" indent="-228600" algn="l" rtl="0">
              <a:lnSpc>
                <a:spcPct val="90000"/>
              </a:lnSpc>
              <a:spcBef>
                <a:spcPts val="1000"/>
              </a:spcBef>
              <a:spcAft>
                <a:spcPts val="0"/>
              </a:spcAft>
              <a:buClr>
                <a:srgbClr val="323F4F"/>
              </a:buClr>
              <a:buSzPts val="2400"/>
              <a:buChar char="•"/>
            </a:pPr>
            <a:r>
              <a:rPr lang="tr-TR" sz="2400" dirty="0">
                <a:solidFill>
                  <a:srgbClr val="323F4F"/>
                </a:solidFill>
              </a:rPr>
              <a:t>Konuların daha iyi anlaşılmasını destekler</a:t>
            </a:r>
          </a:p>
          <a:p>
            <a:pPr marL="228600" lvl="0" indent="-228600" algn="l" rtl="0">
              <a:lnSpc>
                <a:spcPct val="90000"/>
              </a:lnSpc>
              <a:spcBef>
                <a:spcPts val="1000"/>
              </a:spcBef>
              <a:spcAft>
                <a:spcPts val="0"/>
              </a:spcAft>
              <a:buClr>
                <a:srgbClr val="323F4F"/>
              </a:buClr>
              <a:buSzPts val="2400"/>
              <a:buChar char="•"/>
            </a:pPr>
            <a:r>
              <a:rPr lang="tr-TR" sz="2400" dirty="0">
                <a:solidFill>
                  <a:srgbClr val="323F4F"/>
                </a:solidFill>
              </a:rPr>
              <a:t>Bilişsel gelişimi hızlandırır</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6">
                                            <p:txEl>
                                              <p:pRg st="0" end="0"/>
                                            </p:txEl>
                                          </p:spTgt>
                                        </p:tgtEl>
                                        <p:attrNameLst>
                                          <p:attrName>style.visibility</p:attrName>
                                        </p:attrNameLst>
                                      </p:cBhvr>
                                      <p:to>
                                        <p:strVal val="visible"/>
                                      </p:to>
                                    </p:set>
                                    <p:animEffect transition="in" filter="fade">
                                      <p:cBhvr>
                                        <p:cTn id="7" dur="500"/>
                                        <p:tgtEl>
                                          <p:spTgt spid="109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6">
                                            <p:txEl>
                                              <p:pRg st="1" end="1"/>
                                            </p:txEl>
                                          </p:spTgt>
                                        </p:tgtEl>
                                        <p:attrNameLst>
                                          <p:attrName>style.visibility</p:attrName>
                                        </p:attrNameLst>
                                      </p:cBhvr>
                                      <p:to>
                                        <p:strVal val="visible"/>
                                      </p:to>
                                    </p:set>
                                    <p:animEffect transition="in" filter="fade">
                                      <p:cBhvr>
                                        <p:cTn id="10" dur="500"/>
                                        <p:tgtEl>
                                          <p:spTgt spid="109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96">
                                            <p:txEl>
                                              <p:pRg st="2" end="2"/>
                                            </p:txEl>
                                          </p:spTgt>
                                        </p:tgtEl>
                                        <p:attrNameLst>
                                          <p:attrName>style.visibility</p:attrName>
                                        </p:attrNameLst>
                                      </p:cBhvr>
                                      <p:to>
                                        <p:strVal val="visible"/>
                                      </p:to>
                                    </p:set>
                                    <p:animEffect transition="in" filter="fade">
                                      <p:cBhvr>
                                        <p:cTn id="13" dur="500"/>
                                        <p:tgtEl>
                                          <p:spTgt spid="109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96">
                                            <p:txEl>
                                              <p:pRg st="3" end="3"/>
                                            </p:txEl>
                                          </p:spTgt>
                                        </p:tgtEl>
                                        <p:attrNameLst>
                                          <p:attrName>style.visibility</p:attrName>
                                        </p:attrNameLst>
                                      </p:cBhvr>
                                      <p:to>
                                        <p:strVal val="visible"/>
                                      </p:to>
                                    </p:set>
                                    <p:animEffect transition="in" filter="fade">
                                      <p:cBhvr>
                                        <p:cTn id="16" dur="500"/>
                                        <p:tgtEl>
                                          <p:spTgt spid="109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96">
                                            <p:txEl>
                                              <p:pRg st="4" end="4"/>
                                            </p:txEl>
                                          </p:spTgt>
                                        </p:tgtEl>
                                        <p:attrNameLst>
                                          <p:attrName>style.visibility</p:attrName>
                                        </p:attrNameLst>
                                      </p:cBhvr>
                                      <p:to>
                                        <p:strVal val="visible"/>
                                      </p:to>
                                    </p:set>
                                    <p:animEffect transition="in" filter="fade">
                                      <p:cBhvr>
                                        <p:cTn id="19" dur="500"/>
                                        <p:tgtEl>
                                          <p:spTgt spid="10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8"/>
        <p:cNvGrpSpPr/>
        <p:nvPr/>
      </p:nvGrpSpPr>
      <p:grpSpPr>
        <a:xfrm>
          <a:off x="0" y="0"/>
          <a:ext cx="0" cy="0"/>
          <a:chOff x="0" y="0"/>
          <a:chExt cx="0" cy="0"/>
        </a:xfrm>
      </p:grpSpPr>
      <p:sp>
        <p:nvSpPr>
          <p:cNvPr id="1149" name="Google Shape;1149;p124"/>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150" name="Google Shape;1150;p124"/>
          <p:cNvSpPr txBox="1">
            <a:spLocks noGrp="1"/>
          </p:cNvSpPr>
          <p:nvPr>
            <p:ph type="title"/>
          </p:nvPr>
        </p:nvSpPr>
        <p:spPr>
          <a:xfrm>
            <a:off x="572493" y="238539"/>
            <a:ext cx="11018520" cy="143441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dk1"/>
              </a:buClr>
              <a:buSzPts val="5400"/>
              <a:buFont typeface="Times New Roman"/>
              <a:buNone/>
            </a:pPr>
            <a:r>
              <a:rPr lang="tr-TR" sz="5400" b="1" dirty="0"/>
              <a:t>Okulda Sosyal Duygusal Öğrenme Becerileri</a:t>
            </a:r>
            <a:endParaRPr sz="5400" dirty="0"/>
          </a:p>
        </p:txBody>
      </p:sp>
      <p:sp>
        <p:nvSpPr>
          <p:cNvPr id="1151" name="Google Shape;1151;p124"/>
          <p:cNvSpPr/>
          <p:nvPr/>
        </p:nvSpPr>
        <p:spPr>
          <a:xfrm>
            <a:off x="572493" y="1681544"/>
            <a:ext cx="10972800" cy="18288"/>
          </a:xfrm>
          <a:custGeom>
            <a:avLst/>
            <a:gdLst/>
            <a:ahLst/>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4509"/>
            </a:schemeClr>
          </a:solidFill>
          <a:ln w="44450" cap="rnd" cmpd="sng">
            <a:solidFill>
              <a:schemeClr val="accent2">
                <a:alpha val="74509"/>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152" name="Google Shape;1152;p124"/>
          <p:cNvSpPr txBox="1">
            <a:spLocks noGrp="1"/>
          </p:cNvSpPr>
          <p:nvPr>
            <p:ph type="body" idx="1"/>
          </p:nvPr>
        </p:nvSpPr>
        <p:spPr>
          <a:xfrm>
            <a:off x="378370" y="1911493"/>
            <a:ext cx="8166539" cy="467139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100"/>
              <a:buChar char="•"/>
            </a:pPr>
            <a:r>
              <a:rPr lang="tr-TR" sz="2100" dirty="0"/>
              <a:t>Sosyal duygusal öğrenme becerilerine sistemli şekilde yer verilen okullarda çocuklar; </a:t>
            </a:r>
            <a:endParaRPr dirty="0"/>
          </a:p>
          <a:p>
            <a:pPr marL="685800" lvl="1" indent="-228600" algn="l" rtl="0">
              <a:lnSpc>
                <a:spcPct val="90000"/>
              </a:lnSpc>
              <a:spcBef>
                <a:spcPts val="500"/>
              </a:spcBef>
              <a:spcAft>
                <a:spcPts val="0"/>
              </a:spcAft>
              <a:buClr>
                <a:schemeClr val="dk1"/>
              </a:buClr>
              <a:buSzPts val="2100"/>
              <a:buChar char="•"/>
            </a:pPr>
            <a:r>
              <a:rPr lang="tr-TR" sz="2100" b="1" dirty="0"/>
              <a:t>Duygularını </a:t>
            </a:r>
            <a:r>
              <a:rPr lang="tr-TR" sz="2100" dirty="0"/>
              <a:t>tanır ve adlandırabilirler,</a:t>
            </a:r>
            <a:endParaRPr dirty="0"/>
          </a:p>
          <a:p>
            <a:pPr marL="685800" lvl="1" indent="-228600" algn="l" rtl="0">
              <a:lnSpc>
                <a:spcPct val="90000"/>
              </a:lnSpc>
              <a:spcBef>
                <a:spcPts val="500"/>
              </a:spcBef>
              <a:spcAft>
                <a:spcPts val="0"/>
              </a:spcAft>
              <a:buClr>
                <a:schemeClr val="dk1"/>
              </a:buClr>
              <a:buSzPts val="2100"/>
              <a:buChar char="•"/>
            </a:pPr>
            <a:r>
              <a:rPr lang="tr-TR" sz="2100" dirty="0"/>
              <a:t>Kendi </a:t>
            </a:r>
            <a:r>
              <a:rPr lang="tr-TR" sz="2100" b="1" dirty="0"/>
              <a:t>istek ve ihtiyaçlarını </a:t>
            </a:r>
            <a:r>
              <a:rPr lang="tr-TR" sz="2100" dirty="0"/>
              <a:t>fark edip uygun şekilde ifade edebilir ve gerektiğinde yönetebilirler,</a:t>
            </a:r>
            <a:endParaRPr dirty="0"/>
          </a:p>
          <a:p>
            <a:pPr marL="685800" lvl="1" indent="-228600" algn="l" rtl="0">
              <a:lnSpc>
                <a:spcPct val="90000"/>
              </a:lnSpc>
              <a:spcBef>
                <a:spcPts val="500"/>
              </a:spcBef>
              <a:spcAft>
                <a:spcPts val="0"/>
              </a:spcAft>
              <a:buClr>
                <a:schemeClr val="dk1"/>
              </a:buClr>
              <a:buSzPts val="2100"/>
              <a:buChar char="•"/>
            </a:pPr>
            <a:r>
              <a:rPr lang="tr-TR" sz="2100" b="1" dirty="0"/>
              <a:t>Karşısındakinin </a:t>
            </a:r>
            <a:r>
              <a:rPr lang="tr-TR" sz="2100" dirty="0"/>
              <a:t>ne hissettiğini anlayıp, onlara ihtiyacı olan ilgiyi verebilirler, </a:t>
            </a:r>
            <a:endParaRPr dirty="0"/>
          </a:p>
          <a:p>
            <a:pPr marL="685800" lvl="1" indent="-228600" algn="l" rtl="0">
              <a:lnSpc>
                <a:spcPct val="90000"/>
              </a:lnSpc>
              <a:spcBef>
                <a:spcPts val="500"/>
              </a:spcBef>
              <a:spcAft>
                <a:spcPts val="0"/>
              </a:spcAft>
              <a:buClr>
                <a:schemeClr val="dk1"/>
              </a:buClr>
              <a:buSzPts val="2100"/>
              <a:buChar char="•"/>
            </a:pPr>
            <a:r>
              <a:rPr lang="tr-TR" sz="2100" b="1" dirty="0"/>
              <a:t>Yoğun duygularını </a:t>
            </a:r>
            <a:r>
              <a:rPr lang="tr-TR" sz="2100" dirty="0"/>
              <a:t>fark edip sakinleşme adımlarını uygulayabilirler,</a:t>
            </a:r>
            <a:endParaRPr dirty="0"/>
          </a:p>
          <a:p>
            <a:pPr marL="685800" lvl="1" indent="-228600" algn="l" rtl="0">
              <a:lnSpc>
                <a:spcPct val="90000"/>
              </a:lnSpc>
              <a:spcBef>
                <a:spcPts val="500"/>
              </a:spcBef>
              <a:spcAft>
                <a:spcPts val="0"/>
              </a:spcAft>
              <a:buClr>
                <a:schemeClr val="dk1"/>
              </a:buClr>
              <a:buSzPts val="2100"/>
              <a:buChar char="•"/>
            </a:pPr>
            <a:r>
              <a:rPr lang="tr-TR" sz="2100" dirty="0"/>
              <a:t>Problemlerini uygun şekilde </a:t>
            </a:r>
            <a:r>
              <a:rPr lang="tr-TR" sz="2100" b="1" dirty="0"/>
              <a:t>ifade edip, </a:t>
            </a:r>
            <a:r>
              <a:rPr lang="tr-TR" sz="2100" dirty="0"/>
              <a:t>etkili problem </a:t>
            </a:r>
            <a:r>
              <a:rPr lang="tr-TR" sz="2100" b="1" dirty="0"/>
              <a:t>çözümlerini</a:t>
            </a:r>
            <a:r>
              <a:rPr lang="tr-TR" sz="2100" dirty="0"/>
              <a:t> deneyebilirler, </a:t>
            </a:r>
            <a:endParaRPr dirty="0"/>
          </a:p>
          <a:p>
            <a:pPr marL="685800" lvl="1" indent="-228600" algn="l" rtl="0">
              <a:lnSpc>
                <a:spcPct val="90000"/>
              </a:lnSpc>
              <a:spcBef>
                <a:spcPts val="500"/>
              </a:spcBef>
              <a:spcAft>
                <a:spcPts val="0"/>
              </a:spcAft>
              <a:buClr>
                <a:schemeClr val="dk1"/>
              </a:buClr>
              <a:buSzPts val="2100"/>
              <a:buChar char="•"/>
            </a:pPr>
            <a:r>
              <a:rPr lang="tr-TR" sz="2100" b="1" dirty="0"/>
              <a:t>Zor durumlar karşısında </a:t>
            </a:r>
            <a:r>
              <a:rPr lang="tr-TR" sz="2100" dirty="0"/>
              <a:t>verilecek dürtüsel tepkinin sonuçlarını öngörebilir ve herkes için uygun çözümü seçmeyi denerler,</a:t>
            </a:r>
            <a:endParaRPr dirty="0"/>
          </a:p>
          <a:p>
            <a:pPr marL="685800" lvl="1" indent="-228600" algn="l" rtl="0">
              <a:lnSpc>
                <a:spcPct val="90000"/>
              </a:lnSpc>
              <a:spcBef>
                <a:spcPts val="500"/>
              </a:spcBef>
              <a:spcAft>
                <a:spcPts val="0"/>
              </a:spcAft>
              <a:buClr>
                <a:schemeClr val="dk1"/>
              </a:buClr>
              <a:buSzPts val="2100"/>
              <a:buChar char="•"/>
            </a:pPr>
            <a:r>
              <a:rPr lang="tr-TR" sz="2100" b="1" dirty="0"/>
              <a:t>Sorumlu karar verme ve uygulama </a:t>
            </a:r>
            <a:r>
              <a:rPr lang="tr-TR" sz="2100" dirty="0"/>
              <a:t>süreçlerini uygularlar.</a:t>
            </a:r>
            <a:endParaRPr dirty="0"/>
          </a:p>
        </p:txBody>
      </p:sp>
      <p:pic>
        <p:nvPicPr>
          <p:cNvPr id="1153" name="Google Shape;1153;p124" descr="Free Vector | Collection of young people emotions"/>
          <p:cNvPicPr preferRelativeResize="0"/>
          <p:nvPr/>
        </p:nvPicPr>
        <p:blipFill rotWithShape="1">
          <a:blip r:embed="rId3">
            <a:alphaModFix/>
          </a:blip>
          <a:srcRect l="2785" r="1006" b="8626"/>
          <a:stretch/>
        </p:blipFill>
        <p:spPr>
          <a:xfrm>
            <a:off x="8427687" y="2441448"/>
            <a:ext cx="3594465" cy="341386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52">
                                            <p:txEl>
                                              <p:pRg st="0" end="0"/>
                                            </p:txEl>
                                          </p:spTgt>
                                        </p:tgtEl>
                                        <p:attrNameLst>
                                          <p:attrName>style.visibility</p:attrName>
                                        </p:attrNameLst>
                                      </p:cBhvr>
                                      <p:to>
                                        <p:strVal val="visible"/>
                                      </p:to>
                                    </p:set>
                                    <p:animEffect transition="in" filter="barn(inVertical)">
                                      <p:cBhvr>
                                        <p:cTn id="7" dur="500"/>
                                        <p:tgtEl>
                                          <p:spTgt spid="115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52">
                                            <p:txEl>
                                              <p:pRg st="1" end="1"/>
                                            </p:txEl>
                                          </p:spTgt>
                                        </p:tgtEl>
                                        <p:attrNameLst>
                                          <p:attrName>style.visibility</p:attrName>
                                        </p:attrNameLst>
                                      </p:cBhvr>
                                      <p:to>
                                        <p:strVal val="visible"/>
                                      </p:to>
                                    </p:set>
                                    <p:animEffect transition="in" filter="barn(inVertical)">
                                      <p:cBhvr>
                                        <p:cTn id="10" dur="500"/>
                                        <p:tgtEl>
                                          <p:spTgt spid="1152">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52">
                                            <p:txEl>
                                              <p:pRg st="2" end="2"/>
                                            </p:txEl>
                                          </p:spTgt>
                                        </p:tgtEl>
                                        <p:attrNameLst>
                                          <p:attrName>style.visibility</p:attrName>
                                        </p:attrNameLst>
                                      </p:cBhvr>
                                      <p:to>
                                        <p:strVal val="visible"/>
                                      </p:to>
                                    </p:set>
                                    <p:animEffect transition="in" filter="barn(inVertical)">
                                      <p:cBhvr>
                                        <p:cTn id="13" dur="500"/>
                                        <p:tgtEl>
                                          <p:spTgt spid="1152">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52">
                                            <p:txEl>
                                              <p:pRg st="3" end="3"/>
                                            </p:txEl>
                                          </p:spTgt>
                                        </p:tgtEl>
                                        <p:attrNameLst>
                                          <p:attrName>style.visibility</p:attrName>
                                        </p:attrNameLst>
                                      </p:cBhvr>
                                      <p:to>
                                        <p:strVal val="visible"/>
                                      </p:to>
                                    </p:set>
                                    <p:animEffect transition="in" filter="barn(inVertical)">
                                      <p:cBhvr>
                                        <p:cTn id="16" dur="500"/>
                                        <p:tgtEl>
                                          <p:spTgt spid="1152">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52">
                                            <p:txEl>
                                              <p:pRg st="4" end="4"/>
                                            </p:txEl>
                                          </p:spTgt>
                                        </p:tgtEl>
                                        <p:attrNameLst>
                                          <p:attrName>style.visibility</p:attrName>
                                        </p:attrNameLst>
                                      </p:cBhvr>
                                      <p:to>
                                        <p:strVal val="visible"/>
                                      </p:to>
                                    </p:set>
                                    <p:animEffect transition="in" filter="barn(inVertical)">
                                      <p:cBhvr>
                                        <p:cTn id="19" dur="500"/>
                                        <p:tgtEl>
                                          <p:spTgt spid="1152">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52">
                                            <p:txEl>
                                              <p:pRg st="5" end="5"/>
                                            </p:txEl>
                                          </p:spTgt>
                                        </p:tgtEl>
                                        <p:attrNameLst>
                                          <p:attrName>style.visibility</p:attrName>
                                        </p:attrNameLst>
                                      </p:cBhvr>
                                      <p:to>
                                        <p:strVal val="visible"/>
                                      </p:to>
                                    </p:set>
                                    <p:animEffect transition="in" filter="barn(inVertical)">
                                      <p:cBhvr>
                                        <p:cTn id="22" dur="500"/>
                                        <p:tgtEl>
                                          <p:spTgt spid="1152">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52">
                                            <p:txEl>
                                              <p:pRg st="6" end="6"/>
                                            </p:txEl>
                                          </p:spTgt>
                                        </p:tgtEl>
                                        <p:attrNameLst>
                                          <p:attrName>style.visibility</p:attrName>
                                        </p:attrNameLst>
                                      </p:cBhvr>
                                      <p:to>
                                        <p:strVal val="visible"/>
                                      </p:to>
                                    </p:set>
                                    <p:animEffect transition="in" filter="barn(inVertical)">
                                      <p:cBhvr>
                                        <p:cTn id="25" dur="500"/>
                                        <p:tgtEl>
                                          <p:spTgt spid="1152">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52">
                                            <p:txEl>
                                              <p:pRg st="7" end="7"/>
                                            </p:txEl>
                                          </p:spTgt>
                                        </p:tgtEl>
                                        <p:attrNameLst>
                                          <p:attrName>style.visibility</p:attrName>
                                        </p:attrNameLst>
                                      </p:cBhvr>
                                      <p:to>
                                        <p:strVal val="visible"/>
                                      </p:to>
                                    </p:set>
                                    <p:animEffect transition="in" filter="barn(inVertical)">
                                      <p:cBhvr>
                                        <p:cTn id="28" dur="500"/>
                                        <p:tgtEl>
                                          <p:spTgt spid="11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7"/>
        <p:cNvGrpSpPr/>
        <p:nvPr/>
      </p:nvGrpSpPr>
      <p:grpSpPr>
        <a:xfrm>
          <a:off x="0" y="0"/>
          <a:ext cx="0" cy="0"/>
          <a:chOff x="0" y="0"/>
          <a:chExt cx="0" cy="0"/>
        </a:xfrm>
      </p:grpSpPr>
      <p:sp>
        <p:nvSpPr>
          <p:cNvPr id="1158" name="Google Shape;1158;p12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159" name="Google Shape;1159;p125"/>
          <p:cNvSpPr txBox="1">
            <a:spLocks noGrp="1"/>
          </p:cNvSpPr>
          <p:nvPr>
            <p:ph type="title"/>
          </p:nvPr>
        </p:nvSpPr>
        <p:spPr>
          <a:xfrm>
            <a:off x="504497" y="3998018"/>
            <a:ext cx="3261041" cy="221651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Times New Roman"/>
              <a:buNone/>
            </a:pPr>
            <a:r>
              <a:rPr lang="tr-TR" b="1" dirty="0"/>
              <a:t>Öğretmenin Rolü</a:t>
            </a:r>
            <a:endParaRPr dirty="0"/>
          </a:p>
        </p:txBody>
      </p:sp>
      <p:sp>
        <p:nvSpPr>
          <p:cNvPr id="1160" name="Google Shape;1160;p125"/>
          <p:cNvSpPr/>
          <p:nvPr/>
        </p:nvSpPr>
        <p:spPr>
          <a:xfrm rot="6269068">
            <a:off x="8717845" y="3339275"/>
            <a:ext cx="2987899" cy="2987899"/>
          </a:xfrm>
          <a:prstGeom prst="arc">
            <a:avLst>
              <a:gd name="adj1" fmla="val 14441841"/>
              <a:gd name="adj2" fmla="val 0"/>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Times New Roman"/>
              <a:buNone/>
            </a:pPr>
            <a:endParaRPr sz="1800" b="0" i="0" u="none" strike="noStrike" cap="none">
              <a:solidFill>
                <a:srgbClr val="000000"/>
              </a:solidFill>
              <a:latin typeface="Calibri"/>
              <a:ea typeface="Calibri"/>
              <a:cs typeface="Calibri"/>
              <a:sym typeface="Calibri"/>
            </a:endParaRPr>
          </a:p>
        </p:txBody>
      </p:sp>
      <p:pic>
        <p:nvPicPr>
          <p:cNvPr id="1161" name="Google Shape;1161;p125" descr="Where We Are Now: Libraries, COVID-19, and the Online Learning Challenge |  School Library Journal"/>
          <p:cNvPicPr preferRelativeResize="0"/>
          <p:nvPr/>
        </p:nvPicPr>
        <p:blipFill rotWithShape="1">
          <a:blip r:embed="rId3">
            <a:alphaModFix/>
          </a:blip>
          <a:srcRect b="7878"/>
          <a:stretch/>
        </p:blipFill>
        <p:spPr>
          <a:xfrm>
            <a:off x="2178819" y="704504"/>
            <a:ext cx="7834362" cy="2724496"/>
          </a:xfrm>
          <a:custGeom>
            <a:avLst/>
            <a:gdLst/>
            <a:ahLst/>
            <a:cxnLst/>
            <a:rect l="l" t="t" r="r" b="b"/>
            <a:pathLst>
              <a:path w="10580201" h="2957472" extrusionOk="0">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ln>
            <a:noFill/>
          </a:ln>
        </p:spPr>
      </p:pic>
      <p:sp>
        <p:nvSpPr>
          <p:cNvPr id="1162" name="Google Shape;1162;p125"/>
          <p:cNvSpPr txBox="1">
            <a:spLocks noGrp="1"/>
          </p:cNvSpPr>
          <p:nvPr>
            <p:ph type="body" idx="1"/>
          </p:nvPr>
        </p:nvSpPr>
        <p:spPr>
          <a:xfrm>
            <a:off x="3499945" y="3928858"/>
            <a:ext cx="7834362" cy="272449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000"/>
              <a:buChar char="•"/>
            </a:pPr>
            <a:r>
              <a:rPr lang="tr-TR" sz="2000" dirty="0"/>
              <a:t>Öğretmenliğin giderek </a:t>
            </a:r>
            <a:r>
              <a:rPr lang="tr-TR" sz="2000" b="1" dirty="0"/>
              <a:t>daha ilişkisel ve duygusal bileşenlere </a:t>
            </a:r>
            <a:r>
              <a:rPr lang="tr-TR" sz="2000" dirty="0"/>
              <a:t>sahip bir meslek haline geldiği ifade edilmektedir (Hargreaves,2000).</a:t>
            </a:r>
            <a:endParaRPr dirty="0"/>
          </a:p>
          <a:p>
            <a:pPr marL="228600" lvl="0" indent="-228600" algn="l" rtl="0">
              <a:lnSpc>
                <a:spcPct val="90000"/>
              </a:lnSpc>
              <a:spcBef>
                <a:spcPts val="1000"/>
              </a:spcBef>
              <a:spcAft>
                <a:spcPts val="0"/>
              </a:spcAft>
              <a:buClr>
                <a:schemeClr val="dk1"/>
              </a:buClr>
              <a:buSzPts val="2000"/>
              <a:buChar char="•"/>
            </a:pPr>
            <a:r>
              <a:rPr lang="tr-TR" sz="2000" dirty="0"/>
              <a:t>Öğrenmenin bilişsel yanı kadar </a:t>
            </a:r>
            <a:r>
              <a:rPr lang="tr-TR" sz="2000" b="1" dirty="0"/>
              <a:t>duyuşsal boyutunun önem kazandığı </a:t>
            </a:r>
            <a:r>
              <a:rPr lang="tr-TR" sz="2000" dirty="0"/>
              <a:t>ve buna paralel olarak öğretmenlerin </a:t>
            </a:r>
            <a:r>
              <a:rPr lang="tr-TR" sz="2000" b="1" dirty="0"/>
              <a:t>öğrenme ortamlarındaki duygu odaklı iletişimlerinin </a:t>
            </a:r>
            <a:r>
              <a:rPr lang="tr-TR" sz="2000" dirty="0"/>
              <a:t>dikkat çektiği bilinmektedir.  </a:t>
            </a:r>
            <a:endParaRPr dirty="0"/>
          </a:p>
          <a:p>
            <a:pPr marL="228600" lvl="0" indent="-228600" algn="l" rtl="0">
              <a:lnSpc>
                <a:spcPct val="90000"/>
              </a:lnSpc>
              <a:spcBef>
                <a:spcPts val="1000"/>
              </a:spcBef>
              <a:spcAft>
                <a:spcPts val="0"/>
              </a:spcAft>
              <a:buClr>
                <a:schemeClr val="dk1"/>
              </a:buClr>
              <a:buSzPts val="2000"/>
              <a:buChar char="•"/>
            </a:pPr>
            <a:r>
              <a:rPr lang="tr-TR" sz="2000" dirty="0"/>
              <a:t>Özellikle </a:t>
            </a:r>
            <a:r>
              <a:rPr lang="tr-TR" sz="2000" b="1" dirty="0"/>
              <a:t>Covid-19 pandemisi süresince, </a:t>
            </a:r>
            <a:r>
              <a:rPr lang="tr-TR" sz="2000" dirty="0"/>
              <a:t>sosyal duygusal öğrenme stratejileri öğretim programının önemli bir bileşeni haline gelmiştir.</a:t>
            </a:r>
            <a:endParaRPr dirty="0"/>
          </a:p>
          <a:p>
            <a:pPr marL="228600" lvl="0" indent="-101600" algn="l" rtl="0">
              <a:lnSpc>
                <a:spcPct val="90000"/>
              </a:lnSpc>
              <a:spcBef>
                <a:spcPts val="1000"/>
              </a:spcBef>
              <a:spcAft>
                <a:spcPts val="0"/>
              </a:spcAft>
              <a:buClr>
                <a:schemeClr val="dk1"/>
              </a:buClr>
              <a:buSzPts val="2000"/>
              <a:buNone/>
            </a:pP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62">
                                            <p:txEl>
                                              <p:pRg st="0" end="0"/>
                                            </p:txEl>
                                          </p:spTgt>
                                        </p:tgtEl>
                                        <p:attrNameLst>
                                          <p:attrName>style.visibility</p:attrName>
                                        </p:attrNameLst>
                                      </p:cBhvr>
                                      <p:to>
                                        <p:strVal val="visible"/>
                                      </p:to>
                                    </p:set>
                                    <p:animEffect transition="in" filter="barn(inVertical)">
                                      <p:cBhvr>
                                        <p:cTn id="7" dur="500"/>
                                        <p:tgtEl>
                                          <p:spTgt spid="116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62">
                                            <p:txEl>
                                              <p:pRg st="1" end="1"/>
                                            </p:txEl>
                                          </p:spTgt>
                                        </p:tgtEl>
                                        <p:attrNameLst>
                                          <p:attrName>style.visibility</p:attrName>
                                        </p:attrNameLst>
                                      </p:cBhvr>
                                      <p:to>
                                        <p:strVal val="visible"/>
                                      </p:to>
                                    </p:set>
                                    <p:animEffect transition="in" filter="barn(inVertical)">
                                      <p:cBhvr>
                                        <p:cTn id="10" dur="500"/>
                                        <p:tgtEl>
                                          <p:spTgt spid="1162">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62">
                                            <p:txEl>
                                              <p:pRg st="2" end="2"/>
                                            </p:txEl>
                                          </p:spTgt>
                                        </p:tgtEl>
                                        <p:attrNameLst>
                                          <p:attrName>style.visibility</p:attrName>
                                        </p:attrNameLst>
                                      </p:cBhvr>
                                      <p:to>
                                        <p:strVal val="visible"/>
                                      </p:to>
                                    </p:set>
                                    <p:animEffect transition="in" filter="barn(inVertical)">
                                      <p:cBhvr>
                                        <p:cTn id="13" dur="500"/>
                                        <p:tgtEl>
                                          <p:spTgt spid="11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67"/>
        <p:cNvGrpSpPr/>
        <p:nvPr/>
      </p:nvGrpSpPr>
      <p:grpSpPr>
        <a:xfrm>
          <a:off x="0" y="0"/>
          <a:ext cx="0" cy="0"/>
          <a:chOff x="0" y="0"/>
          <a:chExt cx="0" cy="0"/>
        </a:xfrm>
      </p:grpSpPr>
      <p:sp>
        <p:nvSpPr>
          <p:cNvPr id="1168" name="Google Shape;1168;p12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169" name="Google Shape;1169;p126"/>
          <p:cNvSpPr txBox="1">
            <a:spLocks noGrp="1"/>
          </p:cNvSpPr>
          <p:nvPr>
            <p:ph type="title"/>
          </p:nvPr>
        </p:nvSpPr>
        <p:spPr>
          <a:xfrm>
            <a:off x="553747" y="382738"/>
            <a:ext cx="5130795" cy="146177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Times New Roman"/>
              <a:buNone/>
            </a:pPr>
            <a:r>
              <a:rPr lang="tr-TR" sz="4000" b="1"/>
              <a:t>Öğretmenin Rolü</a:t>
            </a:r>
            <a:endParaRPr sz="4000"/>
          </a:p>
        </p:txBody>
      </p:sp>
      <p:sp>
        <p:nvSpPr>
          <p:cNvPr id="1170" name="Google Shape;1170;p126"/>
          <p:cNvSpPr txBox="1">
            <a:spLocks noGrp="1"/>
          </p:cNvSpPr>
          <p:nvPr>
            <p:ph type="body" idx="1"/>
          </p:nvPr>
        </p:nvSpPr>
        <p:spPr>
          <a:xfrm>
            <a:off x="436650" y="1616986"/>
            <a:ext cx="5364988" cy="43894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tr-TR" sz="2400" dirty="0"/>
              <a:t>Sınıf öğretmenleri ile gerçekleştirilen çalışmalarda; </a:t>
            </a:r>
            <a:endParaRPr dirty="0"/>
          </a:p>
          <a:p>
            <a:pPr marL="685800" lvl="1" indent="-228600" algn="l" rtl="0">
              <a:lnSpc>
                <a:spcPct val="90000"/>
              </a:lnSpc>
              <a:spcBef>
                <a:spcPts val="500"/>
              </a:spcBef>
              <a:spcAft>
                <a:spcPts val="0"/>
              </a:spcAft>
              <a:buClr>
                <a:schemeClr val="dk1"/>
              </a:buClr>
              <a:buSzPts val="2400"/>
              <a:buChar char="•"/>
            </a:pPr>
            <a:r>
              <a:rPr lang="tr-TR" dirty="0"/>
              <a:t>öğretmenlerin kendi duygusal yetkinliklerinin </a:t>
            </a:r>
            <a:r>
              <a:rPr lang="tr-TR" b="1" dirty="0"/>
              <a:t>mesleki yeterlik algılarını </a:t>
            </a:r>
            <a:r>
              <a:rPr lang="tr-TR" dirty="0"/>
              <a:t>etkilediğini; </a:t>
            </a:r>
            <a:endParaRPr dirty="0"/>
          </a:p>
          <a:p>
            <a:pPr marL="685800" lvl="1" indent="-228600" algn="l" rtl="0">
              <a:lnSpc>
                <a:spcPct val="90000"/>
              </a:lnSpc>
              <a:spcBef>
                <a:spcPts val="500"/>
              </a:spcBef>
              <a:spcAft>
                <a:spcPts val="0"/>
              </a:spcAft>
              <a:buClr>
                <a:schemeClr val="dk1"/>
              </a:buClr>
              <a:buSzPts val="2400"/>
              <a:buChar char="•"/>
            </a:pPr>
            <a:r>
              <a:rPr lang="tr-TR" b="1" dirty="0"/>
              <a:t>öğretmenlerin öğretime ilişkin duygularını düzenledikleri takdirde </a:t>
            </a:r>
            <a:r>
              <a:rPr lang="tr-TR" dirty="0"/>
              <a:t>sınıf duygusal ikliminde, öğrenci ve veliler ile etkileşimlerinde, kişisel ve mesleki kimlikleri ile bakım ve öğretime ilişkin etik uygulamalarında olumlu etkileri olduğu bulunmuştur.</a:t>
            </a:r>
            <a:endParaRPr dirty="0"/>
          </a:p>
          <a:p>
            <a:pPr marL="228600" lvl="0" indent="-76200" algn="l" rtl="0">
              <a:lnSpc>
                <a:spcPct val="90000"/>
              </a:lnSpc>
              <a:spcBef>
                <a:spcPts val="1000"/>
              </a:spcBef>
              <a:spcAft>
                <a:spcPts val="0"/>
              </a:spcAft>
              <a:buClr>
                <a:schemeClr val="dk1"/>
              </a:buClr>
              <a:buSzPts val="2400"/>
              <a:buNone/>
            </a:pPr>
            <a:endParaRPr sz="2400" dirty="0"/>
          </a:p>
          <a:p>
            <a:pPr marL="228600" lvl="0" indent="-76200" algn="l" rtl="0">
              <a:lnSpc>
                <a:spcPct val="90000"/>
              </a:lnSpc>
              <a:spcBef>
                <a:spcPts val="1000"/>
              </a:spcBef>
              <a:spcAft>
                <a:spcPts val="0"/>
              </a:spcAft>
              <a:buClr>
                <a:schemeClr val="dk1"/>
              </a:buClr>
              <a:buSzPts val="2400"/>
              <a:buNone/>
            </a:pPr>
            <a:endParaRPr sz="2400" dirty="0"/>
          </a:p>
        </p:txBody>
      </p:sp>
      <p:sp>
        <p:nvSpPr>
          <p:cNvPr id="1171" name="Google Shape;1171;p126"/>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pic>
        <p:nvPicPr>
          <p:cNvPr id="1172" name="Google Shape;1172;p126" descr="Sınıf"/>
          <p:cNvPicPr preferRelativeResize="0"/>
          <p:nvPr/>
        </p:nvPicPr>
        <p:blipFill rotWithShape="1">
          <a:blip r:embed="rId3">
            <a:alphaModFix/>
          </a:blip>
          <a:srcRect/>
          <a:stretch/>
        </p:blipFill>
        <p:spPr>
          <a:xfrm>
            <a:off x="7535330" y="2105470"/>
            <a:ext cx="3217333" cy="3217333"/>
          </a:xfrm>
          <a:prstGeom prst="rect">
            <a:avLst/>
          </a:prstGeom>
          <a:noFill/>
          <a:ln>
            <a:noFill/>
          </a:ln>
        </p:spPr>
      </p:pic>
      <p:sp>
        <p:nvSpPr>
          <p:cNvPr id="1173" name="Google Shape;1173;p126"/>
          <p:cNvSpPr txBox="1">
            <a:spLocks noGrp="1"/>
          </p:cNvSpPr>
          <p:nvPr>
            <p:ph type="ftr" idx="11"/>
          </p:nvPr>
        </p:nvSpPr>
        <p:spPr>
          <a:xfrm>
            <a:off x="3602665" y="6056957"/>
            <a:ext cx="5637028" cy="71499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tr-TR" sz="1200" b="0" i="0" u="none" strike="noStrike" cap="none" dirty="0">
                <a:solidFill>
                  <a:srgbClr val="888888"/>
                </a:solidFill>
                <a:latin typeface="Times New Roman"/>
                <a:ea typeface="Times New Roman"/>
                <a:cs typeface="Times New Roman"/>
                <a:sym typeface="Times New Roman"/>
              </a:rPr>
              <a:t>(</a:t>
            </a:r>
            <a:r>
              <a:rPr lang="tr-TR" sz="1200" b="0" i="0" u="none" strike="noStrike" cap="none" dirty="0" err="1">
                <a:solidFill>
                  <a:srgbClr val="888888"/>
                </a:solidFill>
                <a:latin typeface="Times New Roman"/>
                <a:ea typeface="Times New Roman"/>
                <a:cs typeface="Times New Roman"/>
                <a:sym typeface="Times New Roman"/>
              </a:rPr>
              <a:t>Ciucci</a:t>
            </a:r>
            <a:r>
              <a:rPr lang="tr-TR" sz="1200" b="0" i="0" u="none" strike="noStrike" cap="none" dirty="0">
                <a:solidFill>
                  <a:srgbClr val="888888"/>
                </a:solidFill>
                <a:latin typeface="Times New Roman"/>
                <a:ea typeface="Times New Roman"/>
                <a:cs typeface="Times New Roman"/>
                <a:sym typeface="Times New Roman"/>
              </a:rPr>
              <a:t>, vd., 2015; </a:t>
            </a:r>
            <a:r>
              <a:rPr lang="tr-TR" sz="1200" b="0" i="0" u="none" strike="noStrike" cap="none" dirty="0" err="1">
                <a:solidFill>
                  <a:srgbClr val="888888"/>
                </a:solidFill>
                <a:latin typeface="Times New Roman"/>
                <a:ea typeface="Times New Roman"/>
                <a:cs typeface="Times New Roman"/>
                <a:sym typeface="Times New Roman"/>
              </a:rPr>
              <a:t>Schutz</a:t>
            </a:r>
            <a:r>
              <a:rPr lang="tr-TR" sz="1200" b="0" i="0" u="none" strike="noStrike" cap="none" dirty="0">
                <a:solidFill>
                  <a:srgbClr val="888888"/>
                </a:solidFill>
                <a:latin typeface="Times New Roman"/>
                <a:ea typeface="Times New Roman"/>
                <a:cs typeface="Times New Roman"/>
                <a:sym typeface="Times New Roman"/>
              </a:rPr>
              <a:t> &amp; </a:t>
            </a:r>
            <a:r>
              <a:rPr lang="tr-TR" sz="1200" b="0" i="0" u="none" strike="noStrike" cap="none" dirty="0" err="1">
                <a:solidFill>
                  <a:srgbClr val="888888"/>
                </a:solidFill>
                <a:latin typeface="Times New Roman"/>
                <a:ea typeface="Times New Roman"/>
                <a:cs typeface="Times New Roman"/>
                <a:sym typeface="Times New Roman"/>
              </a:rPr>
              <a:t>Zembylas</a:t>
            </a:r>
            <a:r>
              <a:rPr lang="tr-TR" sz="1200" b="0" i="0" u="none" strike="noStrike" cap="none" dirty="0">
                <a:solidFill>
                  <a:srgbClr val="888888"/>
                </a:solidFill>
                <a:latin typeface="Times New Roman"/>
                <a:ea typeface="Times New Roman"/>
                <a:cs typeface="Times New Roman"/>
                <a:sym typeface="Times New Roman"/>
              </a:rPr>
              <a:t>, 2009; </a:t>
            </a:r>
            <a:r>
              <a:rPr lang="tr-TR" sz="1200" b="0" i="0" u="none" strike="noStrike" cap="none" dirty="0" err="1">
                <a:solidFill>
                  <a:srgbClr val="888888"/>
                </a:solidFill>
                <a:latin typeface="Times New Roman"/>
                <a:ea typeface="Times New Roman"/>
                <a:cs typeface="Times New Roman"/>
                <a:sym typeface="Times New Roman"/>
              </a:rPr>
              <a:t>Sutton</a:t>
            </a:r>
            <a:r>
              <a:rPr lang="tr-TR" sz="1200" b="0" i="0" u="none" strike="noStrike" cap="none" dirty="0">
                <a:solidFill>
                  <a:srgbClr val="888888"/>
                </a:solidFill>
                <a:latin typeface="Times New Roman"/>
                <a:ea typeface="Times New Roman"/>
                <a:cs typeface="Times New Roman"/>
                <a:sym typeface="Times New Roman"/>
              </a:rPr>
              <a:t>, 2004; </a:t>
            </a:r>
            <a:r>
              <a:rPr lang="tr-TR" sz="1200" b="0" i="0" u="none" strike="noStrike" cap="none" dirty="0" err="1">
                <a:solidFill>
                  <a:srgbClr val="888888"/>
                </a:solidFill>
                <a:latin typeface="Times New Roman"/>
                <a:ea typeface="Times New Roman"/>
                <a:cs typeface="Times New Roman"/>
                <a:sym typeface="Times New Roman"/>
              </a:rPr>
              <a:t>Yin</a:t>
            </a:r>
            <a:r>
              <a:rPr lang="tr-TR" sz="1200" b="0" i="0" u="none" strike="noStrike" cap="none" dirty="0">
                <a:solidFill>
                  <a:srgbClr val="888888"/>
                </a:solidFill>
                <a:latin typeface="Times New Roman"/>
                <a:ea typeface="Times New Roman"/>
                <a:cs typeface="Times New Roman"/>
                <a:sym typeface="Times New Roman"/>
              </a:rPr>
              <a:t> &amp; Lee, 2012)</a:t>
            </a:r>
            <a:endParaRPr sz="1200" b="0" i="0" u="none" strike="noStrike" cap="none" dirty="0">
              <a:solidFill>
                <a:srgbClr val="888888"/>
              </a:solidFill>
              <a:latin typeface="Times New Roman"/>
              <a:ea typeface="Times New Roman"/>
              <a:cs typeface="Times New Roman"/>
              <a:sym typeface="Times New Roman"/>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7"/>
        <p:cNvGrpSpPr/>
        <p:nvPr/>
      </p:nvGrpSpPr>
      <p:grpSpPr>
        <a:xfrm>
          <a:off x="0" y="0"/>
          <a:ext cx="0" cy="0"/>
          <a:chOff x="0" y="0"/>
          <a:chExt cx="0" cy="0"/>
        </a:xfrm>
      </p:grpSpPr>
      <p:sp>
        <p:nvSpPr>
          <p:cNvPr id="1178" name="Google Shape;1178;p127"/>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179" name="Google Shape;1179;p127"/>
          <p:cNvSpPr txBox="1">
            <a:spLocks noGrp="1"/>
          </p:cNvSpPr>
          <p:nvPr>
            <p:ph type="title"/>
          </p:nvPr>
        </p:nvSpPr>
        <p:spPr>
          <a:xfrm>
            <a:off x="838200" y="557188"/>
            <a:ext cx="10515600" cy="113349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5200"/>
              <a:buFont typeface="Times New Roman"/>
              <a:buNone/>
            </a:pPr>
            <a:r>
              <a:rPr lang="tr-TR" sz="5200" b="1"/>
              <a:t>Öğretmenin Rolü</a:t>
            </a:r>
            <a:endParaRPr sz="5200"/>
          </a:p>
        </p:txBody>
      </p:sp>
      <p:grpSp>
        <p:nvGrpSpPr>
          <p:cNvPr id="1180" name="Google Shape;1180;p127"/>
          <p:cNvGrpSpPr/>
          <p:nvPr/>
        </p:nvGrpSpPr>
        <p:grpSpPr>
          <a:xfrm>
            <a:off x="838200" y="1859730"/>
            <a:ext cx="10515600" cy="4290682"/>
            <a:chOff x="0" y="30930"/>
            <a:chExt cx="10515600" cy="4290682"/>
          </a:xfrm>
        </p:grpSpPr>
        <p:sp>
          <p:nvSpPr>
            <p:cNvPr id="1181" name="Google Shape;1181;p127"/>
            <p:cNvSpPr/>
            <p:nvPr/>
          </p:nvSpPr>
          <p:spPr>
            <a:xfrm>
              <a:off x="0" y="30930"/>
              <a:ext cx="10515600" cy="1380307"/>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2" name="Google Shape;1182;p127"/>
            <p:cNvSpPr txBox="1"/>
            <p:nvPr/>
          </p:nvSpPr>
          <p:spPr>
            <a:xfrm>
              <a:off x="67381" y="98311"/>
              <a:ext cx="10380838" cy="1245545"/>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tr-TR" sz="2600" b="0" i="0" u="none" strike="noStrike" cap="none">
                  <a:solidFill>
                    <a:srgbClr val="FFFFFF"/>
                  </a:solidFill>
                  <a:latin typeface="Times New Roman"/>
                  <a:ea typeface="Times New Roman"/>
                  <a:cs typeface="Times New Roman"/>
                  <a:sym typeface="Times New Roman"/>
                </a:rPr>
                <a:t>Bu nedenle; </a:t>
              </a:r>
              <a:r>
                <a:rPr lang="tr-TR" sz="2600" b="1" i="0" u="none" strike="noStrike" cap="none">
                  <a:solidFill>
                    <a:srgbClr val="FFFFFF"/>
                  </a:solidFill>
                  <a:latin typeface="Times New Roman"/>
                  <a:ea typeface="Times New Roman"/>
                  <a:cs typeface="Times New Roman"/>
                  <a:sym typeface="Times New Roman"/>
                </a:rPr>
                <a:t>sosyal duygusal öğrenme ile ilişkili beceriler </a:t>
              </a:r>
              <a:r>
                <a:rPr lang="tr-TR" sz="2600" b="0" i="0" u="none" strike="noStrike" cap="none">
                  <a:solidFill>
                    <a:srgbClr val="FFFFFF"/>
                  </a:solidFill>
                  <a:latin typeface="Times New Roman"/>
                  <a:ea typeface="Times New Roman"/>
                  <a:cs typeface="Times New Roman"/>
                  <a:sym typeface="Times New Roman"/>
                </a:rPr>
                <a:t>öğretmenlere sunulan </a:t>
              </a:r>
              <a:r>
                <a:rPr lang="tr-TR" sz="2600" b="1" i="0" u="none" strike="noStrike" cap="none">
                  <a:solidFill>
                    <a:srgbClr val="FFFFFF"/>
                  </a:solidFill>
                  <a:latin typeface="Times New Roman"/>
                  <a:ea typeface="Times New Roman"/>
                  <a:cs typeface="Times New Roman"/>
                  <a:sym typeface="Times New Roman"/>
                </a:rPr>
                <a:t>mesleki gelişim fırsatları arasında </a:t>
              </a:r>
              <a:r>
                <a:rPr lang="tr-TR" sz="2600" b="0" i="0" u="none" strike="noStrike" cap="none">
                  <a:solidFill>
                    <a:srgbClr val="FFFFFF"/>
                  </a:solidFill>
                  <a:latin typeface="Times New Roman"/>
                  <a:ea typeface="Times New Roman"/>
                  <a:cs typeface="Times New Roman"/>
                  <a:sym typeface="Times New Roman"/>
                </a:rPr>
                <a:t>yer almalıdır.</a:t>
              </a:r>
              <a:endParaRPr sz="2600" b="0" i="0" u="none" strike="noStrike" cap="none">
                <a:solidFill>
                  <a:srgbClr val="FFFFFF"/>
                </a:solidFill>
                <a:latin typeface="Times New Roman"/>
                <a:ea typeface="Times New Roman"/>
                <a:cs typeface="Times New Roman"/>
                <a:sym typeface="Times New Roman"/>
              </a:endParaRPr>
            </a:p>
          </p:txBody>
        </p:sp>
        <p:sp>
          <p:nvSpPr>
            <p:cNvPr id="1183" name="Google Shape;1183;p127"/>
            <p:cNvSpPr/>
            <p:nvPr/>
          </p:nvSpPr>
          <p:spPr>
            <a:xfrm>
              <a:off x="0" y="1486118"/>
              <a:ext cx="10515600" cy="1380307"/>
            </a:xfrm>
            <a:prstGeom prst="roundRect">
              <a:avLst>
                <a:gd name="adj" fmla="val 16667"/>
              </a:avLst>
            </a:prstGeom>
            <a:solidFill>
              <a:srgbClr val="C47F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4" name="Google Shape;1184;p127"/>
            <p:cNvSpPr txBox="1"/>
            <p:nvPr/>
          </p:nvSpPr>
          <p:spPr>
            <a:xfrm>
              <a:off x="67381" y="1553499"/>
              <a:ext cx="10380838" cy="1245545"/>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tr-TR" sz="2600" b="1" i="0" u="none" strike="noStrike" cap="none">
                  <a:solidFill>
                    <a:srgbClr val="FFFFFF"/>
                  </a:solidFill>
                  <a:latin typeface="Times New Roman"/>
                  <a:ea typeface="Times New Roman"/>
                  <a:cs typeface="Times New Roman"/>
                  <a:sym typeface="Times New Roman"/>
                </a:rPr>
                <a:t>Öğretim programı ve öğrenme ortamı sosyal duygusal öğrenmeyi desteklediği takdirde </a:t>
              </a:r>
              <a:r>
                <a:rPr lang="tr-TR" sz="2600" b="0" i="0" u="none" strike="noStrike" cap="none">
                  <a:solidFill>
                    <a:srgbClr val="FFFFFF"/>
                  </a:solidFill>
                  <a:latin typeface="Times New Roman"/>
                  <a:ea typeface="Times New Roman"/>
                  <a:cs typeface="Times New Roman"/>
                  <a:sym typeface="Times New Roman"/>
                </a:rPr>
                <a:t>öğretmenlerin doğrudan ve dolaylı şekilde sosyal duygusal becerilerin öğretimine odaklanabilmesi mümkün olacaktır.</a:t>
              </a:r>
              <a:endParaRPr sz="2600" b="0" i="0" u="none" strike="noStrike" cap="none">
                <a:solidFill>
                  <a:srgbClr val="FFFFFF"/>
                </a:solidFill>
                <a:latin typeface="Times New Roman"/>
                <a:ea typeface="Times New Roman"/>
                <a:cs typeface="Times New Roman"/>
                <a:sym typeface="Times New Roman"/>
              </a:endParaRPr>
            </a:p>
          </p:txBody>
        </p:sp>
        <p:sp>
          <p:nvSpPr>
            <p:cNvPr id="1185" name="Google Shape;1185;p127"/>
            <p:cNvSpPr/>
            <p:nvPr/>
          </p:nvSpPr>
          <p:spPr>
            <a:xfrm>
              <a:off x="0" y="2941305"/>
              <a:ext cx="10515600" cy="1380307"/>
            </a:xfrm>
            <a:prstGeom prst="roundRect">
              <a:avLst>
                <a:gd name="adj" fmla="val 16667"/>
              </a:avLst>
            </a:prstGeom>
            <a:solidFill>
              <a:srgbClr val="A4A4A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6" name="Google Shape;1186;p127"/>
            <p:cNvSpPr txBox="1"/>
            <p:nvPr/>
          </p:nvSpPr>
          <p:spPr>
            <a:xfrm>
              <a:off x="67381" y="3008686"/>
              <a:ext cx="10380838" cy="1245545"/>
            </a:xfrm>
            <a:prstGeom prst="rect">
              <a:avLst/>
            </a:prstGeom>
            <a:noFill/>
            <a:ln>
              <a:noFill/>
            </a:ln>
          </p:spPr>
          <p:txBody>
            <a:bodyPr spcFirstLastPara="1" wrap="square" lIns="99050" tIns="99050" rIns="99050" bIns="99050"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tr-TR" sz="2600" b="0" i="0" u="none" strike="noStrike" cap="none">
                  <a:solidFill>
                    <a:srgbClr val="FFFFFF"/>
                  </a:solidFill>
                  <a:latin typeface="Times New Roman"/>
                  <a:ea typeface="Times New Roman"/>
                  <a:cs typeface="Times New Roman"/>
                  <a:sym typeface="Times New Roman"/>
                </a:rPr>
                <a:t>Öğretmenler ayrıca </a:t>
              </a:r>
              <a:r>
                <a:rPr lang="tr-TR" sz="2600" b="1" i="0" u="none" strike="noStrike" cap="none">
                  <a:solidFill>
                    <a:srgbClr val="FFFFFF"/>
                  </a:solidFill>
                  <a:latin typeface="Times New Roman"/>
                  <a:ea typeface="Times New Roman"/>
                  <a:cs typeface="Times New Roman"/>
                  <a:sym typeface="Times New Roman"/>
                </a:rPr>
                <a:t>model olma ve duygu koçluğu </a:t>
              </a:r>
              <a:r>
                <a:rPr lang="tr-TR" sz="2600" b="0" i="0" u="none" strike="noStrike" cap="none">
                  <a:solidFill>
                    <a:srgbClr val="FFFFFF"/>
                  </a:solidFill>
                  <a:latin typeface="Times New Roman"/>
                  <a:ea typeface="Times New Roman"/>
                  <a:cs typeface="Times New Roman"/>
                  <a:sym typeface="Times New Roman"/>
                </a:rPr>
                <a:t>yoluyla da çocuklarda sosyal duygusal becerilerin öğrenilmesine destek olabilecektir.</a:t>
              </a:r>
              <a:endParaRPr sz="2600" b="0" i="0" u="none" strike="noStrike" cap="none">
                <a:solidFill>
                  <a:srgbClr val="FFFFFF"/>
                </a:solidFill>
                <a:latin typeface="Times New Roman"/>
                <a:ea typeface="Times New Roman"/>
                <a:cs typeface="Times New Roman"/>
                <a:sym typeface="Times New Roman"/>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0"/>
        <p:cNvGrpSpPr/>
        <p:nvPr/>
      </p:nvGrpSpPr>
      <p:grpSpPr>
        <a:xfrm>
          <a:off x="0" y="0"/>
          <a:ext cx="0" cy="0"/>
          <a:chOff x="0" y="0"/>
          <a:chExt cx="0" cy="0"/>
        </a:xfrm>
      </p:grpSpPr>
      <p:sp>
        <p:nvSpPr>
          <p:cNvPr id="1191" name="Google Shape;1191;p128"/>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sp>
        <p:nvSpPr>
          <p:cNvPr id="1192" name="Google Shape;1192;p128"/>
          <p:cNvSpPr txBox="1">
            <a:spLocks noGrp="1"/>
          </p:cNvSpPr>
          <p:nvPr>
            <p:ph type="title"/>
          </p:nvPr>
        </p:nvSpPr>
        <p:spPr>
          <a:xfrm>
            <a:off x="635000" y="640823"/>
            <a:ext cx="3418659" cy="558314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600"/>
              <a:buFont typeface="Times New Roman"/>
              <a:buNone/>
            </a:pPr>
            <a:r>
              <a:rPr lang="tr-TR" sz="4600" b="1"/>
              <a:t>Öğretmenin Rolü</a:t>
            </a:r>
            <a:endParaRPr sz="4600"/>
          </a:p>
        </p:txBody>
      </p:sp>
      <p:sp>
        <p:nvSpPr>
          <p:cNvPr id="1193" name="Google Shape;1193;p128"/>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Times New Roman"/>
              <a:ea typeface="Times New Roman"/>
              <a:cs typeface="Times New Roman"/>
              <a:sym typeface="Times New Roman"/>
            </a:endParaRPr>
          </a:p>
        </p:txBody>
      </p:sp>
      <p:grpSp>
        <p:nvGrpSpPr>
          <p:cNvPr id="1194" name="Google Shape;1194;p128"/>
          <p:cNvGrpSpPr/>
          <p:nvPr/>
        </p:nvGrpSpPr>
        <p:grpSpPr>
          <a:xfrm>
            <a:off x="4648018" y="646094"/>
            <a:ext cx="6900512" cy="5525596"/>
            <a:chOff x="0" y="5272"/>
            <a:chExt cx="6900512" cy="5525596"/>
          </a:xfrm>
        </p:grpSpPr>
        <p:sp>
          <p:nvSpPr>
            <p:cNvPr id="1195" name="Google Shape;1195;p128"/>
            <p:cNvSpPr/>
            <p:nvPr/>
          </p:nvSpPr>
          <p:spPr>
            <a:xfrm>
              <a:off x="0" y="462832"/>
              <a:ext cx="6900512" cy="2197125"/>
            </a:xfrm>
            <a:prstGeom prst="rect">
              <a:avLst/>
            </a:prstGeom>
            <a:solidFill>
              <a:schemeClr val="lt1">
                <a:alpha val="89411"/>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128"/>
            <p:cNvSpPr txBox="1"/>
            <p:nvPr/>
          </p:nvSpPr>
          <p:spPr>
            <a:xfrm>
              <a:off x="0" y="462832"/>
              <a:ext cx="6900512" cy="2197125"/>
            </a:xfrm>
            <a:prstGeom prst="rect">
              <a:avLst/>
            </a:prstGeom>
            <a:noFill/>
            <a:ln>
              <a:noFill/>
            </a:ln>
          </p:spPr>
          <p:txBody>
            <a:bodyPr spcFirstLastPara="1" wrap="square" lIns="535550" tIns="645650" rIns="535550" bIns="220450" anchor="t" anchorCtr="0">
              <a:noAutofit/>
            </a:bodyPr>
            <a:lstStyle/>
            <a:p>
              <a:pPr marL="285750" marR="0" lvl="1" indent="-285750" algn="l" rtl="0">
                <a:lnSpc>
                  <a:spcPct val="90000"/>
                </a:lnSpc>
                <a:spcBef>
                  <a:spcPts val="0"/>
                </a:spcBef>
                <a:spcAft>
                  <a:spcPts val="0"/>
                </a:spcAft>
                <a:buClr>
                  <a:srgbClr val="000000"/>
                </a:buClr>
                <a:buSzPts val="3100"/>
                <a:buFont typeface="Times New Roman"/>
                <a:buChar char="•"/>
              </a:pPr>
              <a:r>
                <a:rPr lang="tr-TR" sz="3100" b="0" i="0" u="none" strike="noStrike" cap="none">
                  <a:solidFill>
                    <a:srgbClr val="000000"/>
                  </a:solidFill>
                  <a:latin typeface="Times New Roman"/>
                  <a:ea typeface="Times New Roman"/>
                  <a:cs typeface="Times New Roman"/>
                  <a:sym typeface="Times New Roman"/>
                </a:rPr>
                <a:t>Müfredat ve etkinlik odaklı sosyal ve duygusal beceri öğretimi </a:t>
              </a:r>
              <a:endParaRPr sz="3100" b="0" i="0" u="none" strike="noStrike" cap="none">
                <a:solidFill>
                  <a:srgbClr val="000000"/>
                </a:solidFill>
                <a:latin typeface="Times New Roman"/>
                <a:ea typeface="Times New Roman"/>
                <a:cs typeface="Times New Roman"/>
                <a:sym typeface="Times New Roman"/>
              </a:endParaRPr>
            </a:p>
            <a:p>
              <a:pPr marL="285750" marR="0" lvl="1" indent="-285750" algn="l" rtl="0">
                <a:lnSpc>
                  <a:spcPct val="90000"/>
                </a:lnSpc>
                <a:spcBef>
                  <a:spcPts val="465"/>
                </a:spcBef>
                <a:spcAft>
                  <a:spcPts val="0"/>
                </a:spcAft>
                <a:buClr>
                  <a:srgbClr val="000000"/>
                </a:buClr>
                <a:buSzPts val="3100"/>
                <a:buFont typeface="Times New Roman"/>
                <a:buChar char="•"/>
              </a:pPr>
              <a:r>
                <a:rPr lang="tr-TR" sz="3100" b="0" i="0" u="none" strike="noStrike" cap="none">
                  <a:solidFill>
                    <a:srgbClr val="000000"/>
                  </a:solidFill>
                  <a:latin typeface="Times New Roman"/>
                  <a:ea typeface="Times New Roman"/>
                  <a:cs typeface="Times New Roman"/>
                  <a:sym typeface="Times New Roman"/>
                </a:rPr>
                <a:t>Sınıf içi etkileşimler </a:t>
              </a:r>
              <a:endParaRPr sz="3100" b="0" i="0" u="none" strike="noStrike" cap="none">
                <a:solidFill>
                  <a:srgbClr val="000000"/>
                </a:solidFill>
                <a:latin typeface="Times New Roman"/>
                <a:ea typeface="Times New Roman"/>
                <a:cs typeface="Times New Roman"/>
                <a:sym typeface="Times New Roman"/>
              </a:endParaRPr>
            </a:p>
          </p:txBody>
        </p:sp>
        <p:sp>
          <p:nvSpPr>
            <p:cNvPr id="1197" name="Google Shape;1197;p128"/>
            <p:cNvSpPr/>
            <p:nvPr/>
          </p:nvSpPr>
          <p:spPr>
            <a:xfrm>
              <a:off x="345025" y="5272"/>
              <a:ext cx="4830358" cy="915120"/>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8" name="Google Shape;1198;p128"/>
            <p:cNvSpPr txBox="1"/>
            <p:nvPr/>
          </p:nvSpPr>
          <p:spPr>
            <a:xfrm>
              <a:off x="389697" y="49944"/>
              <a:ext cx="4741014" cy="825776"/>
            </a:xfrm>
            <a:prstGeom prst="rect">
              <a:avLst/>
            </a:prstGeom>
            <a:noFill/>
            <a:ln>
              <a:noFill/>
            </a:ln>
          </p:spPr>
          <p:txBody>
            <a:bodyPr spcFirstLastPara="1" wrap="square" lIns="182575" tIns="0" rIns="182575" bIns="0" anchor="ctr" anchorCtr="0">
              <a:noAutofit/>
            </a:bodyPr>
            <a:lstStyle/>
            <a:p>
              <a:pPr marL="0" marR="0" lvl="0" indent="0" algn="l" rtl="0">
                <a:lnSpc>
                  <a:spcPct val="90000"/>
                </a:lnSpc>
                <a:spcBef>
                  <a:spcPts val="0"/>
                </a:spcBef>
                <a:spcAft>
                  <a:spcPts val="0"/>
                </a:spcAft>
                <a:buClr>
                  <a:srgbClr val="000000"/>
                </a:buClr>
                <a:buSzPts val="3100"/>
                <a:buFont typeface="Arial"/>
                <a:buNone/>
              </a:pPr>
              <a:r>
                <a:rPr lang="tr-TR" sz="3100" b="0" i="0" u="none" strike="noStrike" cap="none">
                  <a:solidFill>
                    <a:srgbClr val="FFFFFF"/>
                  </a:solidFill>
                  <a:latin typeface="Times New Roman"/>
                  <a:ea typeface="Times New Roman"/>
                  <a:cs typeface="Times New Roman"/>
                  <a:sym typeface="Times New Roman"/>
                </a:rPr>
                <a:t>Öğretmenin doğrudan etkisi </a:t>
              </a:r>
              <a:endParaRPr sz="3100" b="0" i="0" u="none" strike="noStrike" cap="none">
                <a:solidFill>
                  <a:srgbClr val="FFFFFF"/>
                </a:solidFill>
                <a:latin typeface="Times New Roman"/>
                <a:ea typeface="Times New Roman"/>
                <a:cs typeface="Times New Roman"/>
                <a:sym typeface="Times New Roman"/>
              </a:endParaRPr>
            </a:p>
          </p:txBody>
        </p:sp>
        <p:sp>
          <p:nvSpPr>
            <p:cNvPr id="1199" name="Google Shape;1199;p128"/>
            <p:cNvSpPr/>
            <p:nvPr/>
          </p:nvSpPr>
          <p:spPr>
            <a:xfrm>
              <a:off x="0" y="3284918"/>
              <a:ext cx="6900512" cy="2245950"/>
            </a:xfrm>
            <a:prstGeom prst="rect">
              <a:avLst/>
            </a:prstGeom>
            <a:solidFill>
              <a:schemeClr val="lt1">
                <a:alpha val="89411"/>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0" name="Google Shape;1200;p128"/>
            <p:cNvSpPr txBox="1"/>
            <p:nvPr/>
          </p:nvSpPr>
          <p:spPr>
            <a:xfrm>
              <a:off x="0" y="3284918"/>
              <a:ext cx="6900512" cy="2245950"/>
            </a:xfrm>
            <a:prstGeom prst="rect">
              <a:avLst/>
            </a:prstGeom>
            <a:noFill/>
            <a:ln>
              <a:noFill/>
            </a:ln>
          </p:spPr>
          <p:txBody>
            <a:bodyPr spcFirstLastPara="1" wrap="square" lIns="535550" tIns="645650" rIns="535550" bIns="220450" anchor="t" anchorCtr="0">
              <a:noAutofit/>
            </a:bodyPr>
            <a:lstStyle/>
            <a:p>
              <a:pPr marL="285750" marR="0" lvl="1" indent="-285750" algn="l" rtl="0">
                <a:lnSpc>
                  <a:spcPct val="90000"/>
                </a:lnSpc>
                <a:spcBef>
                  <a:spcPts val="0"/>
                </a:spcBef>
                <a:spcAft>
                  <a:spcPts val="0"/>
                </a:spcAft>
                <a:buClr>
                  <a:srgbClr val="000000"/>
                </a:buClr>
                <a:buSzPts val="3100"/>
                <a:buFont typeface="Times New Roman"/>
                <a:buChar char="•"/>
              </a:pPr>
              <a:r>
                <a:rPr lang="tr-TR" sz="3100" b="0" i="0" u="none" strike="noStrike" cap="none">
                  <a:solidFill>
                    <a:srgbClr val="000000"/>
                  </a:solidFill>
                  <a:latin typeface="Times New Roman"/>
                  <a:ea typeface="Times New Roman"/>
                  <a:cs typeface="Times New Roman"/>
                  <a:sym typeface="Times New Roman"/>
                </a:rPr>
                <a:t>Doğal öğretim </a:t>
              </a:r>
              <a:endParaRPr sz="3100" b="0" i="0" u="none" strike="noStrike" cap="none">
                <a:solidFill>
                  <a:srgbClr val="000000"/>
                </a:solidFill>
                <a:latin typeface="Times New Roman"/>
                <a:ea typeface="Times New Roman"/>
                <a:cs typeface="Times New Roman"/>
                <a:sym typeface="Times New Roman"/>
              </a:endParaRPr>
            </a:p>
            <a:p>
              <a:pPr marL="285750" marR="0" lvl="1" indent="-285750" algn="l" rtl="0">
                <a:lnSpc>
                  <a:spcPct val="90000"/>
                </a:lnSpc>
                <a:spcBef>
                  <a:spcPts val="465"/>
                </a:spcBef>
                <a:spcAft>
                  <a:spcPts val="0"/>
                </a:spcAft>
                <a:buClr>
                  <a:srgbClr val="000000"/>
                </a:buClr>
                <a:buSzPts val="3100"/>
                <a:buFont typeface="Times New Roman"/>
                <a:buChar char="•"/>
              </a:pPr>
              <a:r>
                <a:rPr lang="tr-TR" sz="3100" b="0" i="0" u="none" strike="noStrike" cap="none">
                  <a:solidFill>
                    <a:srgbClr val="000000"/>
                  </a:solidFill>
                  <a:latin typeface="Times New Roman"/>
                  <a:ea typeface="Times New Roman"/>
                  <a:cs typeface="Times New Roman"/>
                  <a:sym typeface="Times New Roman"/>
                </a:rPr>
                <a:t>Model olma </a:t>
              </a:r>
              <a:endParaRPr sz="3100" b="0" i="0" u="none" strike="noStrike" cap="none">
                <a:solidFill>
                  <a:srgbClr val="000000"/>
                </a:solidFill>
                <a:latin typeface="Times New Roman"/>
                <a:ea typeface="Times New Roman"/>
                <a:cs typeface="Times New Roman"/>
                <a:sym typeface="Times New Roman"/>
              </a:endParaRPr>
            </a:p>
            <a:p>
              <a:pPr marL="285750" marR="0" lvl="1" indent="-285750" algn="l" rtl="0">
                <a:lnSpc>
                  <a:spcPct val="90000"/>
                </a:lnSpc>
                <a:spcBef>
                  <a:spcPts val="465"/>
                </a:spcBef>
                <a:spcAft>
                  <a:spcPts val="0"/>
                </a:spcAft>
                <a:buClr>
                  <a:srgbClr val="000000"/>
                </a:buClr>
                <a:buSzPts val="3100"/>
                <a:buFont typeface="Times New Roman"/>
                <a:buChar char="•"/>
              </a:pPr>
              <a:r>
                <a:rPr lang="tr-TR" sz="3100" b="0" i="0" u="none" strike="noStrike" cap="none">
                  <a:solidFill>
                    <a:srgbClr val="000000"/>
                  </a:solidFill>
                  <a:latin typeface="Times New Roman"/>
                  <a:ea typeface="Times New Roman"/>
                  <a:cs typeface="Times New Roman"/>
                  <a:sym typeface="Times New Roman"/>
                </a:rPr>
                <a:t>Duygu koçluğu </a:t>
              </a:r>
              <a:endParaRPr sz="3100" b="0" i="0" u="none" strike="noStrike" cap="none">
                <a:solidFill>
                  <a:srgbClr val="000000"/>
                </a:solidFill>
                <a:latin typeface="Times New Roman"/>
                <a:ea typeface="Times New Roman"/>
                <a:cs typeface="Times New Roman"/>
                <a:sym typeface="Times New Roman"/>
              </a:endParaRPr>
            </a:p>
          </p:txBody>
        </p:sp>
        <p:sp>
          <p:nvSpPr>
            <p:cNvPr id="1201" name="Google Shape;1201;p128"/>
            <p:cNvSpPr/>
            <p:nvPr/>
          </p:nvSpPr>
          <p:spPr>
            <a:xfrm>
              <a:off x="345025" y="2827357"/>
              <a:ext cx="4830358" cy="915120"/>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2" name="Google Shape;1202;p128"/>
            <p:cNvSpPr txBox="1"/>
            <p:nvPr/>
          </p:nvSpPr>
          <p:spPr>
            <a:xfrm>
              <a:off x="389697" y="2872029"/>
              <a:ext cx="4741014" cy="825776"/>
            </a:xfrm>
            <a:prstGeom prst="rect">
              <a:avLst/>
            </a:prstGeom>
            <a:noFill/>
            <a:ln>
              <a:noFill/>
            </a:ln>
          </p:spPr>
          <p:txBody>
            <a:bodyPr spcFirstLastPara="1" wrap="square" lIns="182575" tIns="0" rIns="182575" bIns="0" anchor="ctr" anchorCtr="0">
              <a:noAutofit/>
            </a:bodyPr>
            <a:lstStyle/>
            <a:p>
              <a:pPr marL="0" marR="0" lvl="0" indent="0" algn="l" rtl="0">
                <a:lnSpc>
                  <a:spcPct val="90000"/>
                </a:lnSpc>
                <a:spcBef>
                  <a:spcPts val="0"/>
                </a:spcBef>
                <a:spcAft>
                  <a:spcPts val="0"/>
                </a:spcAft>
                <a:buClr>
                  <a:srgbClr val="000000"/>
                </a:buClr>
                <a:buSzPts val="3100"/>
                <a:buFont typeface="Arial"/>
                <a:buNone/>
              </a:pPr>
              <a:r>
                <a:rPr lang="tr-TR" sz="3100" b="0" i="0" u="none" strike="noStrike" cap="none">
                  <a:solidFill>
                    <a:srgbClr val="FFFFFF"/>
                  </a:solidFill>
                  <a:latin typeface="Times New Roman"/>
                  <a:ea typeface="Times New Roman"/>
                  <a:cs typeface="Times New Roman"/>
                  <a:sym typeface="Times New Roman"/>
                </a:rPr>
                <a:t>Öğretmenin dolaylı etkisi </a:t>
              </a:r>
              <a:endParaRPr sz="3100" b="0" i="0" u="none" strike="noStrike" cap="none">
                <a:solidFill>
                  <a:srgbClr val="FFFFFF"/>
                </a:solidFill>
                <a:latin typeface="Times New Roman"/>
                <a:ea typeface="Times New Roman"/>
                <a:cs typeface="Times New Roman"/>
                <a:sym typeface="Times New Roman"/>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100"/>
          <p:cNvSpPr txBox="1">
            <a:spLocks noGrp="1"/>
          </p:cNvSpPr>
          <p:nvPr>
            <p:ph type="title"/>
          </p:nvPr>
        </p:nvSpPr>
        <p:spPr>
          <a:xfrm>
            <a:off x="634448" y="311426"/>
            <a:ext cx="8602317" cy="82826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600"/>
              <a:buFont typeface="Times New Roman"/>
              <a:buNone/>
            </a:pPr>
            <a:r>
              <a:rPr lang="tr-TR" sz="3600" b="1" dirty="0">
                <a:solidFill>
                  <a:srgbClr val="323F4F"/>
                </a:solidFill>
                <a:latin typeface="Times New Roman"/>
                <a:ea typeface="Times New Roman"/>
                <a:cs typeface="Times New Roman"/>
                <a:sym typeface="Times New Roman"/>
              </a:rPr>
              <a:t>Hocam bizim çocuğun durumu nasıl?</a:t>
            </a:r>
            <a:endParaRPr dirty="0"/>
          </a:p>
        </p:txBody>
      </p:sp>
      <p:pic>
        <p:nvPicPr>
          <p:cNvPr id="829" name="Google Shape;829;p100"/>
          <p:cNvPicPr preferRelativeResize="0"/>
          <p:nvPr/>
        </p:nvPicPr>
        <p:blipFill rotWithShape="1">
          <a:blip r:embed="rId3">
            <a:alphaModFix/>
          </a:blip>
          <a:srcRect/>
          <a:stretch/>
        </p:blipFill>
        <p:spPr>
          <a:xfrm>
            <a:off x="805514" y="240527"/>
            <a:ext cx="10580971" cy="5512904"/>
          </a:xfrm>
          <a:prstGeom prst="rect">
            <a:avLst/>
          </a:prstGeom>
          <a:noFill/>
          <a:ln w="38100" cap="sq" cmpd="sng">
            <a:solidFill>
              <a:srgbClr val="323F4F"/>
            </a:solidFill>
            <a:prstDash val="solid"/>
            <a:miter lim="800000"/>
            <a:headEnd type="none" w="sm" len="sm"/>
            <a:tailEnd type="none" w="sm" len="sm"/>
          </a:ln>
          <a:effectLst>
            <a:outerShdw blurRad="50800" dist="38100" dir="2700000" algn="tl" rotWithShape="0">
              <a:srgbClr val="000000">
                <a:alpha val="42745"/>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Google Shape;1207;p129"/>
          <p:cNvSpPr/>
          <p:nvPr/>
        </p:nvSpPr>
        <p:spPr>
          <a:xfrm>
            <a:off x="5769972" y="0"/>
            <a:ext cx="6421721"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8" name="Google Shape;1208;p129"/>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1209" name="Google Shape;1209;p129"/>
          <p:cNvSpPr txBox="1">
            <a:spLocks noGrp="1"/>
          </p:cNvSpPr>
          <p:nvPr>
            <p:ph type="title"/>
          </p:nvPr>
        </p:nvSpPr>
        <p:spPr>
          <a:xfrm>
            <a:off x="903623" y="364435"/>
            <a:ext cx="4766330"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300"/>
              <a:buFont typeface="Times New Roman"/>
              <a:buNone/>
            </a:pPr>
            <a:r>
              <a:rPr lang="tr-TR" sz="3300" b="1" dirty="0">
                <a:solidFill>
                  <a:srgbClr val="323F4F"/>
                </a:solidFill>
                <a:latin typeface="Times New Roman"/>
                <a:ea typeface="Times New Roman"/>
                <a:cs typeface="Times New Roman"/>
                <a:sym typeface="Times New Roman"/>
              </a:rPr>
              <a:t>Sosyal Duygusal Beceri Gelişiminde Önemli Paydaşlar</a:t>
            </a:r>
            <a:endParaRPr sz="3300" dirty="0">
              <a:solidFill>
                <a:srgbClr val="323F4F"/>
              </a:solidFill>
              <a:latin typeface="Times New Roman"/>
              <a:ea typeface="Times New Roman"/>
              <a:cs typeface="Times New Roman"/>
              <a:sym typeface="Times New Roman"/>
            </a:endParaRPr>
          </a:p>
        </p:txBody>
      </p:sp>
      <p:sp>
        <p:nvSpPr>
          <p:cNvPr id="1210" name="Google Shape;1210;p129"/>
          <p:cNvSpPr txBox="1">
            <a:spLocks noGrp="1"/>
          </p:cNvSpPr>
          <p:nvPr>
            <p:ph type="body" idx="1"/>
          </p:nvPr>
        </p:nvSpPr>
        <p:spPr>
          <a:xfrm>
            <a:off x="694944" y="1821021"/>
            <a:ext cx="5074721" cy="435133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323F4F"/>
              </a:buClr>
              <a:buSzPts val="2000"/>
              <a:buChar char="•"/>
            </a:pPr>
            <a:r>
              <a:rPr lang="tr-TR" sz="2400" dirty="0">
                <a:solidFill>
                  <a:srgbClr val="323F4F"/>
                </a:solidFill>
              </a:rPr>
              <a:t>Bir çocuk okulda sosyal duygusal öğrenme becerileri kazanıyor fakat evde kendisine bakım veren yetişkinler onun duygularına ve sosyal yetkinliklerine karşı ilgisiz kalıyor ya da sınırlı rehberlik sunuyorsa </a:t>
            </a:r>
            <a:r>
              <a:rPr lang="tr-TR" sz="2400" i="1" dirty="0">
                <a:solidFill>
                  <a:srgbClr val="323F4F"/>
                </a:solidFill>
              </a:rPr>
              <a:t>(örneğin çocuk öfkelendiğinde yetişkin onu bastırmaya çalışıyor ve “tamam, senin oyun zamanın bitti, gidip sessiz köşede oturup düşüneceksin” diyerek çocuğa bir ders vermeye çalışıyor) </a:t>
            </a:r>
            <a:r>
              <a:rPr lang="tr-TR" sz="2400" dirty="0">
                <a:solidFill>
                  <a:srgbClr val="323F4F"/>
                </a:solidFill>
              </a:rPr>
              <a:t>çocuğun bu becerileri genelleyebilmesi güçleşmektedir.</a:t>
            </a:r>
            <a:endParaRPr sz="3200" dirty="0"/>
          </a:p>
        </p:txBody>
      </p:sp>
      <p:sp>
        <p:nvSpPr>
          <p:cNvPr id="1211" name="Google Shape;1211;p129"/>
          <p:cNvSpPr/>
          <p:nvPr/>
        </p:nvSpPr>
        <p:spPr>
          <a:xfrm>
            <a:off x="6727121" y="581159"/>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2" name="Google Shape;1212;p129" descr="Cooperation Family Stock Illustrations – 20,960 Cooperation Family Stock  Illustrations, Vectors &amp;amp; Clipart - Dreamstime"/>
          <p:cNvPicPr preferRelativeResize="0"/>
          <p:nvPr/>
        </p:nvPicPr>
        <p:blipFill rotWithShape="1">
          <a:blip r:embed="rId4">
            <a:alphaModFix/>
          </a:blip>
          <a:srcRect l="14531" t="19487" r="16488" b="25334"/>
          <a:stretch/>
        </p:blipFill>
        <p:spPr>
          <a:xfrm>
            <a:off x="7708392" y="2142231"/>
            <a:ext cx="4142232" cy="34970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Google Shape;1207;p129"/>
          <p:cNvSpPr/>
          <p:nvPr/>
        </p:nvSpPr>
        <p:spPr>
          <a:xfrm>
            <a:off x="5769972" y="0"/>
            <a:ext cx="6421721"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8" name="Google Shape;1208;p129"/>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1209" name="Google Shape;1209;p129"/>
          <p:cNvSpPr txBox="1">
            <a:spLocks noGrp="1"/>
          </p:cNvSpPr>
          <p:nvPr>
            <p:ph type="title"/>
          </p:nvPr>
        </p:nvSpPr>
        <p:spPr>
          <a:xfrm>
            <a:off x="903623" y="364435"/>
            <a:ext cx="4766330"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300"/>
              <a:buFont typeface="Times New Roman"/>
              <a:buNone/>
            </a:pPr>
            <a:r>
              <a:rPr lang="tr-TR" sz="3300" b="1" dirty="0">
                <a:solidFill>
                  <a:srgbClr val="323F4F"/>
                </a:solidFill>
                <a:latin typeface="Times New Roman"/>
                <a:ea typeface="Times New Roman"/>
                <a:cs typeface="Times New Roman"/>
                <a:sym typeface="Times New Roman"/>
              </a:rPr>
              <a:t>AİLE </a:t>
            </a:r>
            <a:endParaRPr sz="3300" dirty="0">
              <a:solidFill>
                <a:srgbClr val="323F4F"/>
              </a:solidFill>
              <a:latin typeface="Times New Roman"/>
              <a:ea typeface="Times New Roman"/>
              <a:cs typeface="Times New Roman"/>
              <a:sym typeface="Times New Roman"/>
            </a:endParaRPr>
          </a:p>
        </p:txBody>
      </p:sp>
      <p:sp>
        <p:nvSpPr>
          <p:cNvPr id="1210" name="Google Shape;1210;p129"/>
          <p:cNvSpPr txBox="1">
            <a:spLocks noGrp="1"/>
          </p:cNvSpPr>
          <p:nvPr>
            <p:ph type="body" idx="1"/>
          </p:nvPr>
        </p:nvSpPr>
        <p:spPr>
          <a:xfrm>
            <a:off x="803604" y="1715105"/>
            <a:ext cx="4765949" cy="435133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323F4F"/>
              </a:buClr>
              <a:buSzPts val="2000"/>
              <a:buNone/>
            </a:pPr>
            <a:r>
              <a:rPr lang="tr-TR" dirty="0"/>
              <a:t>Çocukları olumsuz duygular yaşadıklarında ya da gündelik hayatta çeşitli zorlayıcı deneyimlerle karşılaştıklarında, aileler ne gibi tepkiler verirler?</a:t>
            </a:r>
          </a:p>
        </p:txBody>
      </p:sp>
      <p:sp>
        <p:nvSpPr>
          <p:cNvPr id="1211" name="Google Shape;1211;p129"/>
          <p:cNvSpPr/>
          <p:nvPr/>
        </p:nvSpPr>
        <p:spPr>
          <a:xfrm>
            <a:off x="6727121" y="581159"/>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2" name="Google Shape;1212;p129" descr="Cooperation Family Stock Illustrations – 20,960 Cooperation Family Stock  Illustrations, Vectors &amp;amp; Clipart - Dreamstime"/>
          <p:cNvPicPr preferRelativeResize="0"/>
          <p:nvPr/>
        </p:nvPicPr>
        <p:blipFill rotWithShape="1">
          <a:blip r:embed="rId4">
            <a:alphaModFix/>
          </a:blip>
          <a:srcRect l="14531" t="19487" r="16488" b="25334"/>
          <a:stretch/>
        </p:blipFill>
        <p:spPr>
          <a:xfrm>
            <a:off x="7708392" y="2142231"/>
            <a:ext cx="4142232" cy="3497082"/>
          </a:xfrm>
          <a:prstGeom prst="rect">
            <a:avLst/>
          </a:prstGeom>
          <a:noFill/>
          <a:ln>
            <a:noFill/>
          </a:ln>
        </p:spPr>
      </p:pic>
    </p:spTree>
    <p:extLst>
      <p:ext uri="{BB962C8B-B14F-4D97-AF65-F5344CB8AC3E}">
        <p14:creationId xmlns:p14="http://schemas.microsoft.com/office/powerpoint/2010/main" val="35949143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7" name="Google Shape;1207;p129"/>
          <p:cNvSpPr/>
          <p:nvPr/>
        </p:nvSpPr>
        <p:spPr>
          <a:xfrm>
            <a:off x="5769972" y="0"/>
            <a:ext cx="6421721" cy="6858000"/>
          </a:xfrm>
          <a:prstGeom prst="rect">
            <a:avLst/>
          </a:prstGeom>
          <a:gradFill>
            <a:gsLst>
              <a:gs pos="0">
                <a:schemeClr val="accent6"/>
              </a:gs>
              <a:gs pos="25000">
                <a:schemeClr val="accent6"/>
              </a:gs>
              <a:gs pos="94000">
                <a:schemeClr val="accent1"/>
              </a:gs>
              <a:gs pos="100000">
                <a:schemeClr val="accent1"/>
              </a:gs>
            </a:gsLst>
            <a:lin ang="4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08" name="Google Shape;1208;p129"/>
          <p:cNvPicPr preferRelativeResize="0"/>
          <p:nvPr/>
        </p:nvPicPr>
        <p:blipFill rotWithShape="1">
          <a:blip r:embed="rId3">
            <a:alphaModFix/>
          </a:blip>
          <a:srcRect/>
          <a:stretch/>
        </p:blipFill>
        <p:spPr>
          <a:xfrm flipH="1">
            <a:off x="0" y="0"/>
            <a:ext cx="12192000" cy="6858000"/>
          </a:xfrm>
          <a:prstGeom prst="rect">
            <a:avLst/>
          </a:prstGeom>
          <a:noFill/>
          <a:ln>
            <a:noFill/>
          </a:ln>
        </p:spPr>
      </p:pic>
      <p:sp>
        <p:nvSpPr>
          <p:cNvPr id="1209" name="Google Shape;1209;p129"/>
          <p:cNvSpPr txBox="1">
            <a:spLocks noGrp="1"/>
          </p:cNvSpPr>
          <p:nvPr>
            <p:ph type="title"/>
          </p:nvPr>
        </p:nvSpPr>
        <p:spPr>
          <a:xfrm>
            <a:off x="803297" y="196518"/>
            <a:ext cx="4766330"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300"/>
              <a:buFont typeface="Times New Roman"/>
              <a:buNone/>
            </a:pPr>
            <a:r>
              <a:rPr lang="tr-TR" sz="3300" b="1" dirty="0">
                <a:solidFill>
                  <a:srgbClr val="323F4F"/>
                </a:solidFill>
                <a:latin typeface="Times New Roman"/>
                <a:ea typeface="Times New Roman"/>
                <a:cs typeface="Times New Roman"/>
                <a:sym typeface="Times New Roman"/>
              </a:rPr>
              <a:t>AİLE </a:t>
            </a:r>
            <a:endParaRPr sz="3300" dirty="0">
              <a:solidFill>
                <a:srgbClr val="323F4F"/>
              </a:solidFill>
              <a:latin typeface="Times New Roman"/>
              <a:ea typeface="Times New Roman"/>
              <a:cs typeface="Times New Roman"/>
              <a:sym typeface="Times New Roman"/>
            </a:endParaRPr>
          </a:p>
        </p:txBody>
      </p:sp>
      <p:sp>
        <p:nvSpPr>
          <p:cNvPr id="1210" name="Google Shape;1210;p129"/>
          <p:cNvSpPr txBox="1">
            <a:spLocks noGrp="1"/>
          </p:cNvSpPr>
          <p:nvPr>
            <p:ph type="body" idx="1"/>
          </p:nvPr>
        </p:nvSpPr>
        <p:spPr>
          <a:xfrm>
            <a:off x="803604" y="1287979"/>
            <a:ext cx="4966061" cy="5205586"/>
          </a:xfrm>
          <a:prstGeom prst="rect">
            <a:avLst/>
          </a:prstGeom>
          <a:noFill/>
          <a:ln>
            <a:noFill/>
          </a:ln>
        </p:spPr>
        <p:txBody>
          <a:bodyPr spcFirstLastPara="1" wrap="square" lIns="91425" tIns="45700" rIns="91425" bIns="45700" anchor="t" anchorCtr="0">
            <a:noAutofit/>
          </a:bodyPr>
          <a:lstStyle/>
          <a:p>
            <a:pPr marL="342900">
              <a:lnSpc>
                <a:spcPct val="150000"/>
              </a:lnSpc>
              <a:spcBef>
                <a:spcPts val="0"/>
              </a:spcBef>
              <a:buClr>
                <a:srgbClr val="323F4F"/>
              </a:buClr>
              <a:buSzPts val="2000"/>
            </a:pPr>
            <a:r>
              <a:rPr lang="tr-TR" sz="2000" dirty="0"/>
              <a:t>Hayatı öğrensin hocam…</a:t>
            </a:r>
          </a:p>
          <a:p>
            <a:pPr marL="342900">
              <a:lnSpc>
                <a:spcPct val="150000"/>
              </a:lnSpc>
              <a:spcBef>
                <a:spcPts val="0"/>
              </a:spcBef>
              <a:buClr>
                <a:srgbClr val="323F4F"/>
              </a:buClr>
              <a:buSzPts val="2000"/>
            </a:pPr>
            <a:r>
              <a:rPr lang="tr-TR" sz="2000" dirty="0"/>
              <a:t>Biz çocukken bunlar mı vardı?</a:t>
            </a:r>
          </a:p>
          <a:p>
            <a:pPr marL="342900">
              <a:lnSpc>
                <a:spcPct val="150000"/>
              </a:lnSpc>
              <a:spcBef>
                <a:spcPts val="0"/>
              </a:spcBef>
              <a:buClr>
                <a:srgbClr val="323F4F"/>
              </a:buClr>
              <a:buSzPts val="2000"/>
            </a:pPr>
            <a:r>
              <a:rPr lang="tr-TR" sz="2000" dirty="0"/>
              <a:t>Ama o çok küçük…</a:t>
            </a:r>
          </a:p>
          <a:p>
            <a:pPr marL="342900">
              <a:lnSpc>
                <a:spcPct val="150000"/>
              </a:lnSpc>
              <a:spcBef>
                <a:spcPts val="0"/>
              </a:spcBef>
              <a:buClr>
                <a:srgbClr val="323F4F"/>
              </a:buClr>
              <a:buSzPts val="2000"/>
            </a:pPr>
            <a:r>
              <a:rPr lang="tr-TR" sz="2000" dirty="0"/>
              <a:t>Arkadaşı oğluma bağırmış, siz bu tartışmaya müdahil olmamışsınız?</a:t>
            </a:r>
          </a:p>
          <a:p>
            <a:pPr marL="342900">
              <a:lnSpc>
                <a:spcPct val="150000"/>
              </a:lnSpc>
              <a:spcBef>
                <a:spcPts val="0"/>
              </a:spcBef>
              <a:buClr>
                <a:srgbClr val="323F4F"/>
              </a:buClr>
              <a:buSzPts val="2000"/>
            </a:pPr>
            <a:r>
              <a:rPr lang="tr-TR" sz="2000" dirty="0"/>
              <a:t>Aman onlar daha çocuk…</a:t>
            </a:r>
          </a:p>
          <a:p>
            <a:pPr marL="342900">
              <a:lnSpc>
                <a:spcPct val="150000"/>
              </a:lnSpc>
              <a:spcBef>
                <a:spcPts val="0"/>
              </a:spcBef>
              <a:buClr>
                <a:srgbClr val="323F4F"/>
              </a:buClr>
              <a:buSzPts val="2000"/>
            </a:pPr>
            <a:r>
              <a:rPr lang="tr-TR" sz="2000" dirty="0"/>
              <a:t>Biz de çocuk olduk ama….</a:t>
            </a:r>
          </a:p>
          <a:p>
            <a:pPr marL="0" lvl="0" indent="0" algn="l" rtl="0">
              <a:lnSpc>
                <a:spcPct val="150000"/>
              </a:lnSpc>
              <a:spcBef>
                <a:spcPts val="0"/>
              </a:spcBef>
              <a:spcAft>
                <a:spcPts val="0"/>
              </a:spcAft>
              <a:buClr>
                <a:srgbClr val="323F4F"/>
              </a:buClr>
              <a:buSzPts val="2000"/>
              <a:buNone/>
            </a:pPr>
            <a:endParaRPr lang="tr-TR" sz="2000" dirty="0"/>
          </a:p>
          <a:p>
            <a:pPr marL="0" lvl="0" indent="0" algn="l" rtl="0">
              <a:lnSpc>
                <a:spcPct val="150000"/>
              </a:lnSpc>
              <a:spcBef>
                <a:spcPts val="0"/>
              </a:spcBef>
              <a:spcAft>
                <a:spcPts val="0"/>
              </a:spcAft>
              <a:buClr>
                <a:srgbClr val="323F4F"/>
              </a:buClr>
              <a:buSzPts val="2000"/>
              <a:buNone/>
            </a:pPr>
            <a:endParaRPr lang="tr-TR" sz="2000" dirty="0"/>
          </a:p>
          <a:p>
            <a:pPr marL="0" lvl="0" indent="0" algn="l" rtl="0">
              <a:lnSpc>
                <a:spcPct val="150000"/>
              </a:lnSpc>
              <a:spcBef>
                <a:spcPts val="0"/>
              </a:spcBef>
              <a:spcAft>
                <a:spcPts val="0"/>
              </a:spcAft>
              <a:buClr>
                <a:srgbClr val="323F4F"/>
              </a:buClr>
              <a:buSzPts val="2000"/>
              <a:buNone/>
            </a:pPr>
            <a:r>
              <a:rPr lang="tr-TR" sz="2000" b="1" dirty="0">
                <a:solidFill>
                  <a:schemeClr val="bg1"/>
                </a:solidFill>
              </a:rPr>
              <a:t>Bu ifadelerde ne tür kavram yanılgıları var?</a:t>
            </a:r>
          </a:p>
        </p:txBody>
      </p:sp>
      <p:sp>
        <p:nvSpPr>
          <p:cNvPr id="1211" name="Google Shape;1211;p129"/>
          <p:cNvSpPr/>
          <p:nvPr/>
        </p:nvSpPr>
        <p:spPr>
          <a:xfrm>
            <a:off x="6727121" y="581159"/>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2" name="Google Shape;1212;p129" descr="Cooperation Family Stock Illustrations – 20,960 Cooperation Family Stock  Illustrations, Vectors &amp;amp; Clipart - Dreamstime"/>
          <p:cNvPicPr preferRelativeResize="0"/>
          <p:nvPr/>
        </p:nvPicPr>
        <p:blipFill rotWithShape="1">
          <a:blip r:embed="rId4">
            <a:alphaModFix/>
          </a:blip>
          <a:srcRect l="14531" t="19487" r="16488" b="25334"/>
          <a:stretch/>
        </p:blipFill>
        <p:spPr>
          <a:xfrm>
            <a:off x="7708392" y="2142231"/>
            <a:ext cx="4142232" cy="3497082"/>
          </a:xfrm>
          <a:prstGeom prst="rect">
            <a:avLst/>
          </a:prstGeom>
          <a:noFill/>
          <a:ln>
            <a:noFill/>
          </a:ln>
        </p:spPr>
      </p:pic>
    </p:spTree>
    <p:extLst>
      <p:ext uri="{BB962C8B-B14F-4D97-AF65-F5344CB8AC3E}">
        <p14:creationId xmlns:p14="http://schemas.microsoft.com/office/powerpoint/2010/main" val="414302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06"/>
        <p:cNvGrpSpPr/>
        <p:nvPr/>
      </p:nvGrpSpPr>
      <p:grpSpPr>
        <a:xfrm>
          <a:off x="0" y="0"/>
          <a:ext cx="0" cy="0"/>
          <a:chOff x="0" y="0"/>
          <a:chExt cx="0" cy="0"/>
        </a:xfrm>
      </p:grpSpPr>
      <p:sp>
        <p:nvSpPr>
          <p:cNvPr id="1209" name="Google Shape;1209;p129"/>
          <p:cNvSpPr txBox="1">
            <a:spLocks noGrp="1"/>
          </p:cNvSpPr>
          <p:nvPr>
            <p:ph type="title"/>
          </p:nvPr>
        </p:nvSpPr>
        <p:spPr>
          <a:xfrm>
            <a:off x="803297" y="196518"/>
            <a:ext cx="4766330"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3300"/>
              <a:buFont typeface="Times New Roman"/>
              <a:buNone/>
            </a:pPr>
            <a:r>
              <a:rPr lang="tr-TR" sz="3300" b="1" dirty="0">
                <a:solidFill>
                  <a:srgbClr val="323F4F"/>
                </a:solidFill>
                <a:latin typeface="Times New Roman"/>
                <a:ea typeface="Times New Roman"/>
                <a:cs typeface="Times New Roman"/>
                <a:sym typeface="Times New Roman"/>
              </a:rPr>
              <a:t>AİLE </a:t>
            </a:r>
            <a:endParaRPr sz="3300" dirty="0">
              <a:solidFill>
                <a:srgbClr val="323F4F"/>
              </a:solidFill>
              <a:latin typeface="Times New Roman"/>
              <a:ea typeface="Times New Roman"/>
              <a:cs typeface="Times New Roman"/>
              <a:sym typeface="Times New Roman"/>
            </a:endParaRPr>
          </a:p>
        </p:txBody>
      </p:sp>
      <p:sp>
        <p:nvSpPr>
          <p:cNvPr id="1210" name="Google Shape;1210;p129"/>
          <p:cNvSpPr txBox="1">
            <a:spLocks noGrp="1"/>
          </p:cNvSpPr>
          <p:nvPr>
            <p:ph type="body" idx="1"/>
          </p:nvPr>
        </p:nvSpPr>
        <p:spPr>
          <a:xfrm>
            <a:off x="803604" y="1287979"/>
            <a:ext cx="6224517" cy="5205586"/>
          </a:xfrm>
          <a:prstGeom prst="rect">
            <a:avLst/>
          </a:prstGeom>
          <a:noFill/>
          <a:ln>
            <a:noFill/>
          </a:ln>
        </p:spPr>
        <p:txBody>
          <a:bodyPr spcFirstLastPara="1" wrap="square" lIns="91425" tIns="45700" rIns="91425" bIns="45700" anchor="t" anchorCtr="0">
            <a:noAutofit/>
          </a:bodyPr>
          <a:lstStyle/>
          <a:p>
            <a:pPr marL="285750" indent="-285750">
              <a:lnSpc>
                <a:spcPct val="150000"/>
              </a:lnSpc>
              <a:spcBef>
                <a:spcPts val="0"/>
              </a:spcBef>
              <a:buClr>
                <a:srgbClr val="323F4F"/>
              </a:buClr>
              <a:buSzPts val="2000"/>
            </a:pPr>
            <a:r>
              <a:rPr lang="tr-TR" sz="1800" dirty="0"/>
              <a:t>Ağlarsan kızarım/seninle konuşmam.</a:t>
            </a:r>
          </a:p>
          <a:p>
            <a:pPr marL="285750" indent="-285750">
              <a:lnSpc>
                <a:spcPct val="150000"/>
              </a:lnSpc>
              <a:spcBef>
                <a:spcPts val="0"/>
              </a:spcBef>
              <a:buClr>
                <a:srgbClr val="323F4F"/>
              </a:buClr>
              <a:buSzPts val="2000"/>
            </a:pPr>
            <a:r>
              <a:rPr lang="tr-TR" sz="1800" dirty="0"/>
              <a:t>Bunda ağlanacak ne var?</a:t>
            </a:r>
          </a:p>
          <a:p>
            <a:pPr marL="285750" indent="-285750">
              <a:lnSpc>
                <a:spcPct val="150000"/>
              </a:lnSpc>
              <a:spcBef>
                <a:spcPts val="0"/>
              </a:spcBef>
              <a:buClr>
                <a:srgbClr val="323F4F"/>
              </a:buClr>
              <a:buSzPts val="2000"/>
            </a:pPr>
            <a:r>
              <a:rPr lang="tr-TR" sz="1800" dirty="0"/>
              <a:t>Bir daha kardeşine vurduğunu görmeyeceğim.</a:t>
            </a:r>
          </a:p>
          <a:p>
            <a:pPr marL="285750" indent="-285750">
              <a:lnSpc>
                <a:spcPct val="150000"/>
              </a:lnSpc>
              <a:spcBef>
                <a:spcPts val="0"/>
              </a:spcBef>
              <a:buClr>
                <a:srgbClr val="323F4F"/>
              </a:buClr>
              <a:buSzPts val="2000"/>
            </a:pPr>
            <a:r>
              <a:rPr lang="tr-TR" sz="1800" dirty="0"/>
              <a:t>Korkacak bir şey yok ki bunda!</a:t>
            </a:r>
          </a:p>
          <a:p>
            <a:pPr marL="285750" indent="-285750">
              <a:lnSpc>
                <a:spcPct val="150000"/>
              </a:lnSpc>
              <a:spcBef>
                <a:spcPts val="0"/>
              </a:spcBef>
              <a:buClr>
                <a:srgbClr val="323F4F"/>
              </a:buClr>
              <a:buSzPts val="2000"/>
            </a:pPr>
            <a:r>
              <a:rPr lang="tr-TR" sz="1800" dirty="0"/>
              <a:t>Benim oğlum/kızım asla korkmaz, çok cesurdur.</a:t>
            </a:r>
          </a:p>
          <a:p>
            <a:pPr marL="285750" indent="-285750">
              <a:lnSpc>
                <a:spcPct val="150000"/>
              </a:lnSpc>
              <a:spcBef>
                <a:spcPts val="0"/>
              </a:spcBef>
              <a:buClr>
                <a:srgbClr val="323F4F"/>
              </a:buClr>
              <a:buSzPts val="2000"/>
            </a:pPr>
            <a:r>
              <a:rPr lang="tr-TR" sz="1800" dirty="0"/>
              <a:t>Yemezsen büyüyemezsin.</a:t>
            </a:r>
          </a:p>
          <a:p>
            <a:pPr marL="0" lvl="0" indent="0" algn="l" rtl="0">
              <a:lnSpc>
                <a:spcPct val="150000"/>
              </a:lnSpc>
              <a:spcBef>
                <a:spcPts val="0"/>
              </a:spcBef>
              <a:spcAft>
                <a:spcPts val="0"/>
              </a:spcAft>
              <a:buClr>
                <a:srgbClr val="323F4F"/>
              </a:buClr>
              <a:buSzPts val="2000"/>
              <a:buNone/>
            </a:pPr>
            <a:endParaRPr lang="tr-TR" sz="1800" dirty="0"/>
          </a:p>
          <a:p>
            <a:pPr marL="0" lvl="0" indent="0" algn="l" rtl="0">
              <a:lnSpc>
                <a:spcPct val="150000"/>
              </a:lnSpc>
              <a:spcBef>
                <a:spcPts val="0"/>
              </a:spcBef>
              <a:spcAft>
                <a:spcPts val="0"/>
              </a:spcAft>
              <a:buClr>
                <a:srgbClr val="323F4F"/>
              </a:buClr>
              <a:buSzPts val="2000"/>
              <a:buNone/>
            </a:pPr>
            <a:r>
              <a:rPr lang="tr-TR" sz="1800" b="1" dirty="0"/>
              <a:t>Davranışlara yönelttiğimizi sandığımız tepkiler; aslında arka plandaki duygulara verdiğimiz olumsuz tepkiler olabilir mi?</a:t>
            </a:r>
          </a:p>
          <a:p>
            <a:pPr marL="0" lvl="0" indent="0" algn="l" rtl="0">
              <a:lnSpc>
                <a:spcPct val="150000"/>
              </a:lnSpc>
              <a:spcBef>
                <a:spcPts val="0"/>
              </a:spcBef>
              <a:spcAft>
                <a:spcPts val="0"/>
              </a:spcAft>
              <a:buClr>
                <a:srgbClr val="323F4F"/>
              </a:buClr>
              <a:buSzPts val="2000"/>
              <a:buNone/>
            </a:pPr>
            <a:endParaRPr lang="tr-TR" sz="1800" dirty="0"/>
          </a:p>
        </p:txBody>
      </p:sp>
      <p:sp>
        <p:nvSpPr>
          <p:cNvPr id="1211" name="Google Shape;1211;p129"/>
          <p:cNvSpPr/>
          <p:nvPr/>
        </p:nvSpPr>
        <p:spPr>
          <a:xfrm>
            <a:off x="6727121" y="581159"/>
            <a:ext cx="5464879" cy="6276841"/>
          </a:xfrm>
          <a:custGeom>
            <a:avLst/>
            <a:gdLst/>
            <a:ahLst/>
            <a:cxnLst/>
            <a:rect l="l" t="t" r="r" b="b"/>
            <a:pathLst>
              <a:path w="5464879" h="6276841" extrusionOk="0">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12" name="Google Shape;1212;p129" descr="Cooperation Family Stock Illustrations – 20,960 Cooperation Family Stock  Illustrations, Vectors &amp;amp; Clipart - Dreamstime"/>
          <p:cNvPicPr preferRelativeResize="0"/>
          <p:nvPr/>
        </p:nvPicPr>
        <p:blipFill rotWithShape="1">
          <a:blip r:embed="rId3">
            <a:alphaModFix/>
          </a:blip>
          <a:srcRect l="14531" t="19487" r="16488" b="25334"/>
          <a:stretch/>
        </p:blipFill>
        <p:spPr>
          <a:xfrm>
            <a:off x="7708392" y="2142231"/>
            <a:ext cx="4142232" cy="3497082"/>
          </a:xfrm>
          <a:prstGeom prst="rect">
            <a:avLst/>
          </a:prstGeom>
          <a:noFill/>
          <a:ln>
            <a:noFill/>
          </a:ln>
        </p:spPr>
      </p:pic>
    </p:spTree>
    <p:extLst>
      <p:ext uri="{BB962C8B-B14F-4D97-AF65-F5344CB8AC3E}">
        <p14:creationId xmlns:p14="http://schemas.microsoft.com/office/powerpoint/2010/main" val="9070578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Başlık 1"/>
          <p:cNvSpPr>
            <a:spLocks noGrp="1"/>
          </p:cNvSpPr>
          <p:nvPr>
            <p:ph type="title"/>
          </p:nvPr>
        </p:nvSpPr>
        <p:spPr>
          <a:xfrm>
            <a:off x="784743" y="685800"/>
            <a:ext cx="5793475" cy="1485900"/>
          </a:xfrm>
        </p:spPr>
        <p:txBody>
          <a:bodyPr>
            <a:normAutofit/>
          </a:bodyPr>
          <a:lstStyle/>
          <a:p>
            <a:r>
              <a:rPr lang="tr-TR" altLang="en-US" b="1" dirty="0"/>
              <a:t>Peki, yerlerine ne koyacağız?</a:t>
            </a:r>
          </a:p>
        </p:txBody>
      </p:sp>
      <p:sp>
        <p:nvSpPr>
          <p:cNvPr id="3" name="İçerik Yer Tutucusu 2"/>
          <p:cNvSpPr>
            <a:spLocks noGrp="1"/>
          </p:cNvSpPr>
          <p:nvPr>
            <p:ph idx="1"/>
          </p:nvPr>
        </p:nvSpPr>
        <p:spPr>
          <a:xfrm>
            <a:off x="784743" y="2171700"/>
            <a:ext cx="5793475" cy="4000500"/>
          </a:xfrm>
        </p:spPr>
        <p:txBody>
          <a:bodyPr>
            <a:normAutofit fontScale="77500" lnSpcReduction="20000"/>
          </a:bodyPr>
          <a:lstStyle/>
          <a:p>
            <a:pPr marL="0" indent="0">
              <a:buFont typeface="Garamond" pitchFamily="18" charset="0"/>
              <a:buNone/>
              <a:defRPr/>
            </a:pPr>
            <a:r>
              <a:rPr lang="tr-TR" dirty="0"/>
              <a:t>Duygulara yönelik destekleyici tepkiler neler olabilir?</a:t>
            </a:r>
          </a:p>
          <a:p>
            <a:pPr>
              <a:defRPr/>
            </a:pPr>
            <a:r>
              <a:rPr lang="tr-TR" dirty="0"/>
              <a:t>Duyguyu dikkate alma, </a:t>
            </a:r>
          </a:p>
          <a:p>
            <a:pPr>
              <a:defRPr/>
            </a:pPr>
            <a:r>
              <a:rPr lang="tr-TR" dirty="0"/>
              <a:t>probleme ve duyguya odaklı tepkiler, </a:t>
            </a:r>
          </a:p>
          <a:p>
            <a:pPr>
              <a:defRPr/>
            </a:pPr>
            <a:r>
              <a:rPr lang="tr-TR" dirty="0"/>
              <a:t>yatıştırma, </a:t>
            </a:r>
          </a:p>
          <a:p>
            <a:pPr>
              <a:defRPr/>
            </a:pPr>
            <a:r>
              <a:rPr lang="tr-TR" dirty="0"/>
              <a:t>fiziksel temas, </a:t>
            </a:r>
          </a:p>
          <a:p>
            <a:pPr>
              <a:defRPr/>
            </a:pPr>
            <a:r>
              <a:rPr lang="tr-TR" dirty="0"/>
              <a:t>duygu ifadesini cesaretlendirme, </a:t>
            </a:r>
          </a:p>
          <a:p>
            <a:pPr>
              <a:defRPr/>
            </a:pPr>
            <a:r>
              <a:rPr lang="tr-TR" dirty="0"/>
              <a:t>empati, </a:t>
            </a:r>
          </a:p>
          <a:p>
            <a:pPr>
              <a:defRPr/>
            </a:pPr>
            <a:r>
              <a:rPr lang="tr-TR" dirty="0"/>
              <a:t>soru sorarak netleştirme, </a:t>
            </a:r>
          </a:p>
          <a:p>
            <a:pPr>
              <a:defRPr/>
            </a:pPr>
            <a:r>
              <a:rPr lang="tr-TR" dirty="0"/>
              <a:t>duygular hakkında konuşma, </a:t>
            </a:r>
          </a:p>
          <a:p>
            <a:pPr>
              <a:defRPr/>
            </a:pPr>
            <a:r>
              <a:rPr lang="tr-TR" dirty="0"/>
              <a:t>duyguları tartışma…</a:t>
            </a:r>
          </a:p>
          <a:p>
            <a:pPr>
              <a:defRPr/>
            </a:pPr>
            <a:endParaRPr lang="en-US" dirty="0"/>
          </a:p>
        </p:txBody>
      </p:sp>
      <p:pic>
        <p:nvPicPr>
          <p:cNvPr id="23559" name="Picture 23555" descr="İki beyaz şekil satırının önünde kırmızı oyuncak kişi">
            <a:extLst>
              <a:ext uri="{FF2B5EF4-FFF2-40B4-BE49-F238E27FC236}">
                <a16:creationId xmlns:a16="http://schemas.microsoft.com/office/drawing/2014/main" id="{8F1822C2-F882-454E-81C4-F9F936F55FC8}"/>
              </a:ext>
            </a:extLst>
          </p:cNvPr>
          <p:cNvPicPr>
            <a:picLocks noChangeAspect="1"/>
          </p:cNvPicPr>
          <p:nvPr/>
        </p:nvPicPr>
        <p:blipFill rotWithShape="1">
          <a:blip r:embed="rId2"/>
          <a:srcRect l="29974" r="26118"/>
          <a:stretch/>
        </p:blipFill>
        <p:spPr>
          <a:xfrm>
            <a:off x="7612260" y="10"/>
            <a:ext cx="4579739" cy="6857990"/>
          </a:xfrm>
          <a:prstGeom prst="rect">
            <a:avLst/>
          </a:prstGeom>
        </p:spPr>
      </p:pic>
      <p:sp>
        <p:nvSpPr>
          <p:cNvPr id="5" name="İçerik Yer Tutucusu 2">
            <a:extLst>
              <a:ext uri="{FF2B5EF4-FFF2-40B4-BE49-F238E27FC236}">
                <a16:creationId xmlns:a16="http://schemas.microsoft.com/office/drawing/2014/main" id="{0F72248D-2183-0369-885F-84C0EBD535F7}"/>
              </a:ext>
            </a:extLst>
          </p:cNvPr>
          <p:cNvSpPr txBox="1">
            <a:spLocks/>
          </p:cNvSpPr>
          <p:nvPr/>
        </p:nvSpPr>
        <p:spPr>
          <a:xfrm>
            <a:off x="6578218" y="549402"/>
            <a:ext cx="5793475" cy="35814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indent="0">
              <a:buNone/>
              <a:defRPr/>
            </a:pPr>
            <a:r>
              <a:rPr lang="tr-TR" dirty="0"/>
              <a:t>Bu tekniklerin tümünü birden kullanarak çocukların duygularına rehberlik etmeye </a:t>
            </a:r>
            <a:r>
              <a:rPr lang="tr-TR" b="1" dirty="0"/>
              <a:t>«duygu koçluğu»</a:t>
            </a:r>
            <a:r>
              <a:rPr lang="tr-TR" dirty="0"/>
              <a:t> (</a:t>
            </a:r>
            <a:r>
              <a:rPr lang="tr-TR" b="1" dirty="0" err="1"/>
              <a:t>Emotion</a:t>
            </a:r>
            <a:r>
              <a:rPr lang="tr-TR" b="1" dirty="0"/>
              <a:t> </a:t>
            </a:r>
            <a:r>
              <a:rPr lang="tr-TR" b="1" dirty="0" err="1"/>
              <a:t>Coaching</a:t>
            </a:r>
            <a:r>
              <a:rPr lang="tr-TR" b="1" dirty="0"/>
              <a:t>) </a:t>
            </a:r>
            <a:r>
              <a:rPr lang="tr-TR" dirty="0"/>
              <a:t>adı verilir.</a:t>
            </a:r>
          </a:p>
          <a:p>
            <a:pPr>
              <a:defRPr/>
            </a:pP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56DE18-2340-D320-8B2E-BAB9F1CAA5B1}"/>
              </a:ext>
            </a:extLst>
          </p:cNvPr>
          <p:cNvSpPr>
            <a:spLocks noGrp="1"/>
          </p:cNvSpPr>
          <p:nvPr>
            <p:ph type="ctrTitle"/>
          </p:nvPr>
        </p:nvSpPr>
        <p:spPr/>
        <p:txBody>
          <a:bodyPr>
            <a:normAutofit fontScale="90000"/>
          </a:bodyPr>
          <a:lstStyle/>
          <a:p>
            <a:r>
              <a:rPr lang="tr-TR" dirty="0"/>
              <a:t>Dünyamızı duygular yönetiyor?</a:t>
            </a:r>
            <a:br>
              <a:rPr lang="tr-TR" dirty="0"/>
            </a:br>
            <a:r>
              <a:rPr lang="tr-TR" dirty="0"/>
              <a:t>Farkında mısınız?</a:t>
            </a:r>
          </a:p>
        </p:txBody>
      </p:sp>
      <p:sp>
        <p:nvSpPr>
          <p:cNvPr id="3" name="Alt Başlık 2">
            <a:extLst>
              <a:ext uri="{FF2B5EF4-FFF2-40B4-BE49-F238E27FC236}">
                <a16:creationId xmlns:a16="http://schemas.microsoft.com/office/drawing/2014/main" id="{476A9102-5AAE-BB50-2218-A97B3ED2CBE0}"/>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31782373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1CD4B8-2C26-51E6-62B4-FDA473DB2712}"/>
              </a:ext>
            </a:extLst>
          </p:cNvPr>
          <p:cNvSpPr>
            <a:spLocks noGrp="1"/>
          </p:cNvSpPr>
          <p:nvPr>
            <p:ph type="ctrTitle"/>
          </p:nvPr>
        </p:nvSpPr>
        <p:spPr/>
        <p:txBody>
          <a:bodyPr>
            <a:normAutofit fontScale="90000"/>
          </a:bodyPr>
          <a:lstStyle/>
          <a:p>
            <a:r>
              <a:rPr lang="tr-TR" dirty="0"/>
              <a:t>Evimizi ve Sınıflarımızı da duygular yönetiyor olabilir mi?</a:t>
            </a:r>
          </a:p>
        </p:txBody>
      </p:sp>
      <p:sp>
        <p:nvSpPr>
          <p:cNvPr id="3" name="Alt Başlık 2">
            <a:extLst>
              <a:ext uri="{FF2B5EF4-FFF2-40B4-BE49-F238E27FC236}">
                <a16:creationId xmlns:a16="http://schemas.microsoft.com/office/drawing/2014/main" id="{08440212-F7F8-4E7A-7AA4-352C29237A97}"/>
              </a:ext>
            </a:extLst>
          </p:cNvPr>
          <p:cNvSpPr>
            <a:spLocks noGrp="1"/>
          </p:cNvSpPr>
          <p:nvPr>
            <p:ph type="subTitle" idx="1"/>
          </p:nvPr>
        </p:nvSpPr>
        <p:spPr/>
        <p:txBody>
          <a:bodyPr/>
          <a:lstStyle/>
          <a:p>
            <a:endParaRPr lang="tr-TR"/>
          </a:p>
        </p:txBody>
      </p:sp>
    </p:spTree>
    <p:extLst>
      <p:ext uri="{BB962C8B-B14F-4D97-AF65-F5344CB8AC3E}">
        <p14:creationId xmlns:p14="http://schemas.microsoft.com/office/powerpoint/2010/main" val="14997809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107"/>
          <p:cNvSpPr txBox="1">
            <a:spLocks noGrp="1"/>
          </p:cNvSpPr>
          <p:nvPr>
            <p:ph type="title"/>
          </p:nvPr>
        </p:nvSpPr>
        <p:spPr>
          <a:xfrm>
            <a:off x="930667" y="889107"/>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tr-TR" dirty="0"/>
              <a:t>“</a:t>
            </a:r>
            <a:br>
              <a:rPr lang="tr-TR" dirty="0"/>
            </a:br>
            <a:r>
              <a:rPr lang="tr-TR" dirty="0"/>
              <a:t>Duygu Avı” Oyunu</a:t>
            </a:r>
            <a:br>
              <a:rPr lang="tr-TR" dirty="0"/>
            </a:br>
            <a:br>
              <a:rPr lang="tr-TR" dirty="0"/>
            </a:br>
            <a:endParaRPr dirty="0"/>
          </a:p>
        </p:txBody>
      </p:sp>
      <p:sp>
        <p:nvSpPr>
          <p:cNvPr id="923" name="Google Shape;923;p107"/>
          <p:cNvSpPr txBox="1">
            <a:spLocks noGrp="1"/>
          </p:cNvSpPr>
          <p:nvPr>
            <p:ph type="body" idx="1"/>
          </p:nvPr>
        </p:nvSpPr>
        <p:spPr>
          <a:xfrm>
            <a:off x="1228618" y="1332465"/>
            <a:ext cx="5470133"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lang="tr-TR" dirty="0"/>
          </a:p>
          <a:p>
            <a:pPr marL="0" lvl="0" indent="0" algn="l" rtl="0">
              <a:lnSpc>
                <a:spcPct val="90000"/>
              </a:lnSpc>
              <a:spcBef>
                <a:spcPts val="1000"/>
              </a:spcBef>
              <a:spcAft>
                <a:spcPts val="0"/>
              </a:spcAft>
              <a:buClr>
                <a:schemeClr val="dk1"/>
              </a:buClr>
              <a:buSzPts val="2800"/>
              <a:buNone/>
            </a:pPr>
            <a:r>
              <a:rPr lang="tr-TR" dirty="0"/>
              <a:t>- Düşündüğünüz duyguyu çizin.  </a:t>
            </a:r>
            <a:endParaRPr dirty="0"/>
          </a:p>
          <a:p>
            <a:pPr marL="0" lvl="0" indent="0" algn="l" rtl="0">
              <a:lnSpc>
                <a:spcPct val="90000"/>
              </a:lnSpc>
              <a:spcBef>
                <a:spcPts val="1000"/>
              </a:spcBef>
              <a:spcAft>
                <a:spcPts val="0"/>
              </a:spcAft>
              <a:buClr>
                <a:schemeClr val="dk1"/>
              </a:buClr>
              <a:buSzPts val="2800"/>
              <a:buNone/>
            </a:pPr>
            <a:r>
              <a:rPr lang="tr-TR" dirty="0"/>
              <a:t>- Arkadaşınızdan çizdiğiniz duygunun ne olduğunu tahmin etmesini isteyin.  </a:t>
            </a:r>
            <a:endParaRPr dirty="0"/>
          </a:p>
          <a:p>
            <a:pPr marL="0" lvl="0" indent="0" algn="l" rtl="0">
              <a:lnSpc>
                <a:spcPct val="90000"/>
              </a:lnSpc>
              <a:spcBef>
                <a:spcPts val="1000"/>
              </a:spcBef>
              <a:spcAft>
                <a:spcPts val="0"/>
              </a:spcAft>
              <a:buClr>
                <a:schemeClr val="dk1"/>
              </a:buClr>
              <a:buSzPts val="2800"/>
              <a:buNone/>
            </a:pPr>
            <a:r>
              <a:rPr lang="tr-TR" dirty="0"/>
              <a:t>- Şimdi sıra arkadaşınızda. </a:t>
            </a:r>
            <a:endParaRPr dirty="0"/>
          </a:p>
        </p:txBody>
      </p:sp>
      <p:pic>
        <p:nvPicPr>
          <p:cNvPr id="4" name="Picture 18435">
            <a:extLst>
              <a:ext uri="{FF2B5EF4-FFF2-40B4-BE49-F238E27FC236}">
                <a16:creationId xmlns:a16="http://schemas.microsoft.com/office/drawing/2014/main" id="{7703CFA2-5AB8-430E-BC06-47618A11FA9B}"/>
              </a:ext>
            </a:extLst>
          </p:cNvPr>
          <p:cNvPicPr>
            <a:picLocks noChangeAspect="1"/>
          </p:cNvPicPr>
          <p:nvPr/>
        </p:nvPicPr>
        <p:blipFill rotWithShape="1">
          <a:blip r:embed="rId3"/>
          <a:srcRect l="7189" r="55247"/>
          <a:stretch/>
        </p:blipFill>
        <p:spPr>
          <a:xfrm>
            <a:off x="7612260" y="10"/>
            <a:ext cx="4579739" cy="6857990"/>
          </a:xfrm>
          <a:prstGeom prst="rect">
            <a:avLst/>
          </a:prstGeom>
        </p:spPr>
      </p:pic>
    </p:spTree>
    <p:extLst>
      <p:ext uri="{BB962C8B-B14F-4D97-AF65-F5344CB8AC3E}">
        <p14:creationId xmlns:p14="http://schemas.microsoft.com/office/powerpoint/2010/main" val="12867208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Unvan 1"/>
          <p:cNvSpPr>
            <a:spLocks noGrp="1"/>
          </p:cNvSpPr>
          <p:nvPr>
            <p:ph type="title"/>
          </p:nvPr>
        </p:nvSpPr>
        <p:spPr>
          <a:xfrm>
            <a:off x="784743" y="685800"/>
            <a:ext cx="5793475" cy="1485900"/>
          </a:xfrm>
        </p:spPr>
        <p:txBody>
          <a:bodyPr>
            <a:normAutofit/>
          </a:bodyPr>
          <a:lstStyle/>
          <a:p>
            <a:pPr eaLnBrk="1" hangingPunct="1">
              <a:defRPr/>
            </a:pPr>
            <a:r>
              <a:rPr lang="tr-TR" altLang="tr-TR" dirty="0">
                <a:ln>
                  <a:noFill/>
                </a:ln>
                <a:latin typeface="+mn-lt"/>
                <a:ea typeface="Arial Unicode MS" panose="020B0604020202020204" pitchFamily="34" charset="-128"/>
                <a:cs typeface="Arial Unicode MS" panose="020B0604020202020204" pitchFamily="34" charset="-128"/>
              </a:rPr>
              <a:t>DUYGU SOSYALLEŞTİRME</a:t>
            </a:r>
          </a:p>
        </p:txBody>
      </p:sp>
      <p:sp>
        <p:nvSpPr>
          <p:cNvPr id="3" name="İçerik Yer Tutucusu 2"/>
          <p:cNvSpPr>
            <a:spLocks noGrp="1"/>
          </p:cNvSpPr>
          <p:nvPr>
            <p:ph idx="1"/>
          </p:nvPr>
        </p:nvSpPr>
        <p:spPr>
          <a:xfrm>
            <a:off x="784743" y="2286000"/>
            <a:ext cx="5793475" cy="3581400"/>
          </a:xfrm>
        </p:spPr>
        <p:txBody>
          <a:bodyPr rtlCol="0">
            <a:normAutofit fontScale="85000" lnSpcReduction="20000"/>
          </a:bodyPr>
          <a:lstStyle/>
          <a:p>
            <a:pPr marL="0" indent="0" eaLnBrk="1" fontAlgn="auto" hangingPunct="1">
              <a:buFont typeface="Arial"/>
              <a:buNone/>
              <a:defRPr/>
            </a:pPr>
            <a:r>
              <a:rPr lang="tr-TR" dirty="0">
                <a:ea typeface="Arial Unicode MS" panose="020B0604020202020204" pitchFamily="34" charset="-128"/>
                <a:cs typeface="Arial Unicode MS" panose="020B0604020202020204" pitchFamily="34" charset="-128"/>
              </a:rPr>
              <a:t> </a:t>
            </a:r>
          </a:p>
          <a:p>
            <a:pPr eaLnBrk="1" fontAlgn="auto" hangingPunct="1">
              <a:buFont typeface="Arial" panose="020B0604020202020204" pitchFamily="34" charset="0"/>
              <a:buChar char="•"/>
              <a:defRPr/>
            </a:pPr>
            <a:r>
              <a:rPr lang="tr-TR" dirty="0">
                <a:ea typeface="Arial Unicode MS" panose="020B0604020202020204" pitchFamily="34" charset="-128"/>
                <a:cs typeface="Arial Unicode MS" panose="020B0604020202020204" pitchFamily="34" charset="-128"/>
              </a:rPr>
              <a:t>Duygu sosyalleştirme, çocukları </a:t>
            </a:r>
            <a:r>
              <a:rPr lang="tr-TR" u="sng" dirty="0">
                <a:ea typeface="Arial Unicode MS" panose="020B0604020202020204" pitchFamily="34" charset="-128"/>
                <a:cs typeface="Arial Unicode MS" panose="020B0604020202020204" pitchFamily="34" charset="-128"/>
              </a:rPr>
              <a:t>olumlu </a:t>
            </a:r>
            <a:r>
              <a:rPr lang="tr-TR" dirty="0">
                <a:ea typeface="Arial Unicode MS" panose="020B0604020202020204" pitchFamily="34" charset="-128"/>
                <a:cs typeface="Arial Unicode MS" panose="020B0604020202020204" pitchFamily="34" charset="-128"/>
              </a:rPr>
              <a:t>veya </a:t>
            </a:r>
            <a:r>
              <a:rPr lang="tr-TR" u="sng" dirty="0">
                <a:ea typeface="Arial Unicode MS" panose="020B0604020202020204" pitchFamily="34" charset="-128"/>
                <a:cs typeface="Arial Unicode MS" panose="020B0604020202020204" pitchFamily="34" charset="-128"/>
              </a:rPr>
              <a:t>olumsuz</a:t>
            </a:r>
            <a:r>
              <a:rPr lang="tr-TR" dirty="0">
                <a:ea typeface="Arial Unicode MS" panose="020B0604020202020204" pitchFamily="34" charset="-128"/>
                <a:cs typeface="Arial Unicode MS" panose="020B0604020202020204" pitchFamily="34" charset="-128"/>
              </a:rPr>
              <a:t> duygular yaşadıkları anlarda yetişkinlerin, çocukların duygularına verdikleri tepkiler ve onlarla kurdukları iletişim olarak tanımlanmaktadır.</a:t>
            </a:r>
          </a:p>
          <a:p>
            <a:pPr eaLnBrk="1" fontAlgn="auto" hangingPunct="1">
              <a:buFont typeface="Arial" panose="020B0604020202020204" pitchFamily="34" charset="0"/>
              <a:buChar char="•"/>
              <a:defRPr/>
            </a:pPr>
            <a:endParaRPr lang="tr-TR" dirty="0">
              <a:ea typeface="Arial Unicode MS" panose="020B0604020202020204" pitchFamily="34" charset="-128"/>
              <a:cs typeface="Arial Unicode MS" panose="020B0604020202020204" pitchFamily="34" charset="-128"/>
            </a:endParaRPr>
          </a:p>
          <a:p>
            <a:pPr eaLnBrk="1" fontAlgn="auto" hangingPunct="1">
              <a:buFont typeface="Arial" panose="020B0604020202020204" pitchFamily="34" charset="0"/>
              <a:buChar char="•"/>
              <a:defRPr/>
            </a:pPr>
            <a:r>
              <a:rPr lang="tr-TR" dirty="0">
                <a:ea typeface="Arial Unicode MS" panose="020B0604020202020204" pitchFamily="34" charset="-128"/>
                <a:cs typeface="Arial Unicode MS" panose="020B0604020202020204" pitchFamily="34" charset="-128"/>
              </a:rPr>
              <a:t>Model olma, duyguya özgü durumsal tepkiler verme ve duygu koçluğu yoluyla sergilenen davranışlar bütünüdür.</a:t>
            </a:r>
          </a:p>
        </p:txBody>
      </p:sp>
      <p:pic>
        <p:nvPicPr>
          <p:cNvPr id="18436" name="Picture 18435">
            <a:extLst>
              <a:ext uri="{FF2B5EF4-FFF2-40B4-BE49-F238E27FC236}">
                <a16:creationId xmlns:a16="http://schemas.microsoft.com/office/drawing/2014/main" id="{78D01D21-C2D0-4185-AECD-DA031C2E7A56}"/>
              </a:ext>
            </a:extLst>
          </p:cNvPr>
          <p:cNvPicPr>
            <a:picLocks noChangeAspect="1"/>
          </p:cNvPicPr>
          <p:nvPr/>
        </p:nvPicPr>
        <p:blipFill rotWithShape="1">
          <a:blip r:embed="rId3"/>
          <a:srcRect l="7189" r="55247"/>
          <a:stretch/>
        </p:blipFill>
        <p:spPr>
          <a:xfrm>
            <a:off x="7612260" y="51380"/>
            <a:ext cx="4579739" cy="685799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Unvan 1"/>
          <p:cNvSpPr>
            <a:spLocks noGrp="1"/>
          </p:cNvSpPr>
          <p:nvPr>
            <p:ph type="title"/>
          </p:nvPr>
        </p:nvSpPr>
        <p:spPr>
          <a:xfrm>
            <a:off x="784743" y="685800"/>
            <a:ext cx="5958837" cy="1485900"/>
          </a:xfrm>
        </p:spPr>
        <p:txBody>
          <a:bodyPr>
            <a:normAutofit/>
          </a:bodyPr>
          <a:lstStyle/>
          <a:p>
            <a:pPr eaLnBrk="1" hangingPunct="1">
              <a:defRPr/>
            </a:pPr>
            <a:r>
              <a:rPr lang="tr-TR" altLang="tr-TR" dirty="0">
                <a:ln>
                  <a:noFill/>
                </a:ln>
                <a:latin typeface="+mn-lt"/>
                <a:ea typeface="Arial Unicode MS" panose="020B0604020202020204" pitchFamily="34" charset="-128"/>
                <a:cs typeface="Arial Unicode MS" panose="020B0604020202020204" pitchFamily="34" charset="-128"/>
              </a:rPr>
              <a:t>DUYGU KOÇLUĞU</a:t>
            </a:r>
          </a:p>
        </p:txBody>
      </p:sp>
      <p:sp>
        <p:nvSpPr>
          <p:cNvPr id="3" name="İçerik Yer Tutucusu 2"/>
          <p:cNvSpPr>
            <a:spLocks noGrp="1"/>
          </p:cNvSpPr>
          <p:nvPr>
            <p:ph idx="1"/>
          </p:nvPr>
        </p:nvSpPr>
        <p:spPr>
          <a:xfrm>
            <a:off x="712412" y="1497013"/>
            <a:ext cx="5958837" cy="3581400"/>
          </a:xfrm>
        </p:spPr>
        <p:txBody>
          <a:bodyPr rtlCol="0">
            <a:normAutofit lnSpcReduction="10000"/>
          </a:bodyPr>
          <a:lstStyle/>
          <a:p>
            <a:pPr marL="0" indent="0" eaLnBrk="1" fontAlgn="auto" hangingPunct="1">
              <a:buFont typeface="Arial"/>
              <a:buNone/>
              <a:defRPr/>
            </a:pPr>
            <a:r>
              <a:rPr lang="tr-TR" dirty="0">
                <a:ea typeface="Arial Unicode MS" panose="020B0604020202020204" pitchFamily="34" charset="-128"/>
                <a:cs typeface="Arial Unicode MS" panose="020B0604020202020204" pitchFamily="34" charset="-128"/>
              </a:rPr>
              <a:t> </a:t>
            </a:r>
          </a:p>
          <a:p>
            <a:pPr eaLnBrk="1" fontAlgn="auto" hangingPunct="1">
              <a:buFont typeface="Arial" panose="020B0604020202020204" pitchFamily="34" charset="0"/>
              <a:buChar char="•"/>
              <a:defRPr/>
            </a:pPr>
            <a:r>
              <a:rPr lang="tr-TR" dirty="0">
                <a:ea typeface="Arial Unicode MS" panose="020B0604020202020204" pitchFamily="34" charset="-128"/>
                <a:cs typeface="Arial Unicode MS" panose="020B0604020202020204" pitchFamily="34" charset="-128"/>
              </a:rPr>
              <a:t>Ebeveynlerin ya da öğretmenlerin çocuklarının duygularına verdikleri tepkiler yoluyla onlara duyguları öğretme, kendi duygularını ifade etme şekilleri ile onlara model olma, duyguların nedenleri ve sonuçları hakkında konuşma, tartışma ve duygulara rehberlik etme sürecidir. </a:t>
            </a:r>
          </a:p>
        </p:txBody>
      </p:sp>
      <p:pic>
        <p:nvPicPr>
          <p:cNvPr id="69" name="Graphic 68" descr="Onay işareti">
            <a:extLst>
              <a:ext uri="{FF2B5EF4-FFF2-40B4-BE49-F238E27FC236}">
                <a16:creationId xmlns:a16="http://schemas.microsoft.com/office/drawing/2014/main" id="{500003B7-575A-4B62-ACFB-926DFE4E63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52340" y="1778834"/>
            <a:ext cx="3299579" cy="329957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4"/>
        <p:cNvGrpSpPr/>
        <p:nvPr/>
      </p:nvGrpSpPr>
      <p:grpSpPr>
        <a:xfrm>
          <a:off x="0" y="0"/>
          <a:ext cx="0" cy="0"/>
          <a:chOff x="0" y="0"/>
          <a:chExt cx="0" cy="0"/>
        </a:xfrm>
      </p:grpSpPr>
      <p:sp>
        <p:nvSpPr>
          <p:cNvPr id="835" name="Google Shape;835;p10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36" name="Google Shape;836;p101"/>
          <p:cNvSpPr txBox="1">
            <a:spLocks noGrp="1"/>
          </p:cNvSpPr>
          <p:nvPr>
            <p:ph type="title"/>
          </p:nvPr>
        </p:nvSpPr>
        <p:spPr>
          <a:xfrm>
            <a:off x="838201" y="345810"/>
            <a:ext cx="51205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dirty="0">
                <a:solidFill>
                  <a:srgbClr val="323F4F"/>
                </a:solidFill>
                <a:latin typeface="Times New Roman"/>
                <a:ea typeface="Times New Roman"/>
                <a:cs typeface="Times New Roman"/>
                <a:sym typeface="Times New Roman"/>
              </a:rPr>
              <a:t>Sosyal-duygusal gelişim</a:t>
            </a:r>
            <a:endParaRPr dirty="0"/>
          </a:p>
        </p:txBody>
      </p:sp>
      <p:sp>
        <p:nvSpPr>
          <p:cNvPr id="837" name="Google Shape;837;p101"/>
          <p:cNvSpPr txBox="1">
            <a:spLocks noGrp="1"/>
          </p:cNvSpPr>
          <p:nvPr>
            <p:ph type="body" idx="1"/>
          </p:nvPr>
        </p:nvSpPr>
        <p:spPr>
          <a:xfrm>
            <a:off x="838201" y="2438399"/>
            <a:ext cx="5092194" cy="3738563"/>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rgbClr val="323F4F"/>
              </a:buClr>
              <a:buSzPts val="2600"/>
              <a:buChar char="•"/>
            </a:pPr>
            <a:r>
              <a:rPr lang="tr-TR" sz="2600" dirty="0">
                <a:solidFill>
                  <a:srgbClr val="323F4F"/>
                </a:solidFill>
              </a:rPr>
              <a:t>Sosyal gelişim, başkalarıyla ilişki kurmayı ve bu ilişkilere değer vermeyi, benlikle ilgili duygulara ve zaman içinde çeşitli etkileşimlere sosyal uyum sağlamayı içerir.</a:t>
            </a:r>
            <a:endParaRPr dirty="0"/>
          </a:p>
          <a:p>
            <a:pPr marL="228600" lvl="0" indent="-228600" algn="just" rtl="0">
              <a:lnSpc>
                <a:spcPct val="90000"/>
              </a:lnSpc>
              <a:spcBef>
                <a:spcPts val="1000"/>
              </a:spcBef>
              <a:spcAft>
                <a:spcPts val="0"/>
              </a:spcAft>
              <a:buClr>
                <a:srgbClr val="323F4F"/>
              </a:buClr>
              <a:buSzPts val="2600"/>
              <a:buChar char="•"/>
            </a:pPr>
            <a:r>
              <a:rPr lang="tr-TR" sz="2600" dirty="0">
                <a:solidFill>
                  <a:srgbClr val="323F4F"/>
                </a:solidFill>
              </a:rPr>
              <a:t>Duygusal gelişim, çocuğun duygularının farkında olma, ifade etme, yönetme; başkalarının duygularını anlama ve bunlara tepki verme becerisini içerir.</a:t>
            </a:r>
            <a:endParaRPr dirty="0"/>
          </a:p>
          <a:p>
            <a:pPr marL="228600" lvl="0" indent="-63500" algn="l" rtl="0">
              <a:lnSpc>
                <a:spcPct val="90000"/>
              </a:lnSpc>
              <a:spcBef>
                <a:spcPts val="1000"/>
              </a:spcBef>
              <a:spcAft>
                <a:spcPts val="0"/>
              </a:spcAft>
              <a:buClr>
                <a:schemeClr val="dk1"/>
              </a:buClr>
              <a:buSzPts val="2600"/>
              <a:buNone/>
            </a:pPr>
            <a:endParaRPr sz="2600" dirty="0">
              <a:solidFill>
                <a:srgbClr val="323F4F"/>
              </a:solidFill>
            </a:endParaRPr>
          </a:p>
        </p:txBody>
      </p:sp>
      <p:pic>
        <p:nvPicPr>
          <p:cNvPr id="839" name="Google Shape;839;p101" descr="children, kids, children&amp;#39;s illustration, emotions, characters, by Kate  Daubney, kids illustration | Children illustration, Childrens illustrations,  Character"/>
          <p:cNvPicPr preferRelativeResize="0"/>
          <p:nvPr/>
        </p:nvPicPr>
        <p:blipFill rotWithShape="1">
          <a:blip r:embed="rId3">
            <a:alphaModFix/>
          </a:blip>
          <a:srcRect l="15401" r="16552" b="-2"/>
          <a:stretch/>
        </p:blipFill>
        <p:spPr>
          <a:xfrm>
            <a:off x="7901259" y="28293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840" name="Google Shape;840;p101"/>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pic>
        <p:nvPicPr>
          <p:cNvPr id="841" name="Google Shape;841;p101" descr="Kids At The Playground Stock Illustration - Download Image Now - iStock"/>
          <p:cNvPicPr preferRelativeResize="0"/>
          <p:nvPr/>
        </p:nvPicPr>
        <p:blipFill rotWithShape="1">
          <a:blip r:embed="rId4">
            <a:alphaModFix/>
          </a:blip>
          <a:srcRect t="8345" r="-3" b="-2"/>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7">
                                            <p:txEl>
                                              <p:pRg st="0" end="0"/>
                                            </p:txEl>
                                          </p:spTgt>
                                        </p:tgtEl>
                                        <p:attrNameLst>
                                          <p:attrName>style.visibility</p:attrName>
                                        </p:attrNameLst>
                                      </p:cBhvr>
                                      <p:to>
                                        <p:strVal val="visible"/>
                                      </p:to>
                                    </p:set>
                                    <p:animEffect transition="in" filter="fade">
                                      <p:cBhvr>
                                        <p:cTn id="7" dur="500"/>
                                        <p:tgtEl>
                                          <p:spTgt spid="8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37">
                                            <p:txEl>
                                              <p:pRg st="1" end="1"/>
                                            </p:txEl>
                                          </p:spTgt>
                                        </p:tgtEl>
                                        <p:attrNameLst>
                                          <p:attrName>style.visibility</p:attrName>
                                        </p:attrNameLst>
                                      </p:cBhvr>
                                      <p:to>
                                        <p:strVal val="visible"/>
                                      </p:to>
                                    </p:set>
                                    <p:animEffect transition="in" filter="fade">
                                      <p:cBhvr>
                                        <p:cTn id="12" dur="500"/>
                                        <p:tgtEl>
                                          <p:spTgt spid="8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Başlık 1"/>
          <p:cNvSpPr>
            <a:spLocks noGrp="1"/>
          </p:cNvSpPr>
          <p:nvPr>
            <p:ph type="title"/>
          </p:nvPr>
        </p:nvSpPr>
        <p:spPr>
          <a:xfrm>
            <a:off x="626725" y="685800"/>
            <a:ext cx="6116855" cy="1485900"/>
          </a:xfrm>
        </p:spPr>
        <p:txBody>
          <a:bodyPr>
            <a:normAutofit/>
          </a:bodyPr>
          <a:lstStyle/>
          <a:p>
            <a:pPr eaLnBrk="1" hangingPunct="1"/>
            <a:r>
              <a:rPr lang="tr-TR" altLang="en-US" b="1"/>
              <a:t>DUYGU KOÇLUĞU</a:t>
            </a:r>
          </a:p>
        </p:txBody>
      </p:sp>
      <p:sp>
        <p:nvSpPr>
          <p:cNvPr id="24579" name="İçerik Yer Tutucusu 2"/>
          <p:cNvSpPr>
            <a:spLocks noGrp="1"/>
          </p:cNvSpPr>
          <p:nvPr>
            <p:ph idx="1"/>
          </p:nvPr>
        </p:nvSpPr>
        <p:spPr>
          <a:xfrm>
            <a:off x="584619" y="1702085"/>
            <a:ext cx="6116856" cy="4470115"/>
          </a:xfrm>
        </p:spPr>
        <p:txBody>
          <a:bodyPr>
            <a:normAutofit fontScale="85000" lnSpcReduction="20000"/>
          </a:bodyPr>
          <a:lstStyle/>
          <a:p>
            <a:pPr eaLnBrk="1" hangingPunct="1"/>
            <a:r>
              <a:rPr lang="tr-TR" altLang="en-US" dirty="0"/>
              <a:t>Duyguları dikkate almak ve davranışların arkasındaki motivasyonu, ihtiyacı anlamak için bir çerçeve sunar;</a:t>
            </a:r>
          </a:p>
          <a:p>
            <a:pPr eaLnBrk="1" hangingPunct="1"/>
            <a:r>
              <a:rPr lang="tr-TR" altLang="en-US" dirty="0"/>
              <a:t>Yetişkinin kendi duygularını dikkate alması ve bu sayede çocuğunu anlaması için bir araçtır; </a:t>
            </a:r>
          </a:p>
          <a:p>
            <a:pPr eaLnBrk="1" hangingPunct="1"/>
            <a:r>
              <a:rPr lang="tr-TR" altLang="en-US" dirty="0"/>
              <a:t>Çocukların davranış sorunlarınızı azaltma ve önlemede etkili bir yöntemdir;</a:t>
            </a:r>
          </a:p>
          <a:p>
            <a:pPr eaLnBrk="1" hangingPunct="1"/>
            <a:r>
              <a:rPr lang="tr-TR" altLang="en-US" dirty="0"/>
              <a:t>Çocuklara duyguları, nedenlerini ve sonuçlarını öğretmede etkilidir;</a:t>
            </a:r>
          </a:p>
          <a:p>
            <a:pPr eaLnBrk="1" hangingPunct="1"/>
            <a:r>
              <a:rPr lang="tr-TR" altLang="en-US" dirty="0"/>
              <a:t>Çocuklara duruma uygun duygusal tepkileri öğretmek ve kendi duygularını ifade etme becerisini kazandırmakta  yol gösterecek bir ifade biçimidir.</a:t>
            </a:r>
          </a:p>
        </p:txBody>
      </p:sp>
      <p:pic>
        <p:nvPicPr>
          <p:cNvPr id="4" name="Resim 3"/>
          <p:cNvPicPr>
            <a:picLocks noChangeAspect="1"/>
          </p:cNvPicPr>
          <p:nvPr/>
        </p:nvPicPr>
        <p:blipFill>
          <a:blip r:embed="rId2"/>
          <a:stretch>
            <a:fillRect/>
          </a:stretch>
        </p:blipFill>
        <p:spPr>
          <a:xfrm>
            <a:off x="7619569" y="1"/>
            <a:ext cx="4614537"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Unvan 1"/>
          <p:cNvSpPr>
            <a:spLocks noGrp="1"/>
          </p:cNvSpPr>
          <p:nvPr>
            <p:ph type="title"/>
          </p:nvPr>
        </p:nvSpPr>
        <p:spPr/>
        <p:txBody>
          <a:bodyPr/>
          <a:lstStyle/>
          <a:p>
            <a:pPr eaLnBrk="1" hangingPunct="1"/>
            <a:r>
              <a:rPr lang="tr-TR" altLang="tr-TR" b="1" dirty="0">
                <a:latin typeface="Arial" panose="020B0604020202020204" pitchFamily="34" charset="0"/>
                <a:cs typeface="Arial" panose="020B0604020202020204" pitchFamily="34" charset="0"/>
              </a:rPr>
              <a:t>Duygu Koçluğu</a:t>
            </a:r>
          </a:p>
        </p:txBody>
      </p:sp>
      <p:sp>
        <p:nvSpPr>
          <p:cNvPr id="17411" name="İçerik Yer Tutucusu 2"/>
          <p:cNvSpPr>
            <a:spLocks noGrp="1"/>
          </p:cNvSpPr>
          <p:nvPr>
            <p:ph idx="1"/>
          </p:nvPr>
        </p:nvSpPr>
        <p:spPr>
          <a:xfrm>
            <a:off x="1343025" y="1966912"/>
            <a:ext cx="9601200" cy="3793807"/>
          </a:xfrm>
        </p:spPr>
        <p:txBody>
          <a:bodyPr>
            <a:normAutofit fontScale="92500"/>
          </a:bodyPr>
          <a:lstStyle/>
          <a:p>
            <a:pPr algn="just" eaLnBrk="1" hangingPunct="1"/>
            <a:r>
              <a:rPr lang="tr-TR" altLang="tr-TR" sz="2800" dirty="0">
                <a:latin typeface="Arial" panose="020B0604020202020204" pitchFamily="34" charset="0"/>
                <a:cs typeface="Arial" panose="020B0604020202020204" pitchFamily="34" charset="0"/>
              </a:rPr>
              <a:t>Ebeveynler ile yapılan çalışmalarda, ebeveynlerin çocuklarının duygularına verdikleri olumlu ve ödüllendirici tepkilerin çocukların </a:t>
            </a:r>
            <a:r>
              <a:rPr lang="tr-TR" altLang="tr-TR" sz="2800" b="1" dirty="0">
                <a:latin typeface="Arial" panose="020B0604020202020204" pitchFamily="34" charset="0"/>
                <a:cs typeface="Arial" panose="020B0604020202020204" pitchFamily="34" charset="0"/>
              </a:rPr>
              <a:t>olumlu sosyal davranışlarını</a:t>
            </a:r>
            <a:r>
              <a:rPr lang="tr-TR" altLang="tr-TR" sz="2800" dirty="0">
                <a:latin typeface="Arial" panose="020B0604020202020204" pitchFamily="34" charset="0"/>
                <a:cs typeface="Arial" panose="020B0604020202020204" pitchFamily="34" charset="0"/>
              </a:rPr>
              <a:t>, çocuğun duyguları anlama ve düzenleme becerilerini arttırdığı gözlenirken (</a:t>
            </a:r>
            <a:r>
              <a:rPr lang="tr-TR" altLang="tr-TR" sz="2800" dirty="0" err="1">
                <a:latin typeface="Arial" panose="020B0604020202020204" pitchFamily="34" charset="0"/>
                <a:cs typeface="Arial" panose="020B0604020202020204" pitchFamily="34" charset="0"/>
              </a:rPr>
              <a:t>Denham</a:t>
            </a:r>
            <a:r>
              <a:rPr lang="tr-TR" altLang="tr-TR" sz="2800" dirty="0">
                <a:latin typeface="Arial" panose="020B0604020202020204" pitchFamily="34" charset="0"/>
                <a:cs typeface="Arial" panose="020B0604020202020204" pitchFamily="34" charset="0"/>
              </a:rPr>
              <a:t> &amp; </a:t>
            </a:r>
            <a:r>
              <a:rPr lang="tr-TR" altLang="tr-TR" sz="2800" dirty="0" err="1">
                <a:latin typeface="Arial" panose="020B0604020202020204" pitchFamily="34" charset="0"/>
                <a:cs typeface="Arial" panose="020B0604020202020204" pitchFamily="34" charset="0"/>
              </a:rPr>
              <a:t>Kochanoff</a:t>
            </a:r>
            <a:r>
              <a:rPr lang="tr-TR" altLang="tr-TR" sz="2800" dirty="0">
                <a:latin typeface="Arial" panose="020B0604020202020204" pitchFamily="34" charset="0"/>
                <a:cs typeface="Arial" panose="020B0604020202020204" pitchFamily="34" charset="0"/>
              </a:rPr>
              <a:t>, 2002; </a:t>
            </a:r>
            <a:r>
              <a:rPr lang="tr-TR" altLang="tr-TR" sz="2800" dirty="0" err="1">
                <a:latin typeface="Arial" panose="020B0604020202020204" pitchFamily="34" charset="0"/>
                <a:cs typeface="Arial" panose="020B0604020202020204" pitchFamily="34" charset="0"/>
              </a:rPr>
              <a:t>Havighurst</a:t>
            </a:r>
            <a:r>
              <a:rPr lang="tr-TR" altLang="tr-TR" sz="2800" dirty="0">
                <a:latin typeface="Arial" panose="020B0604020202020204" pitchFamily="34" charset="0"/>
                <a:cs typeface="Arial" panose="020B0604020202020204" pitchFamily="34" charset="0"/>
              </a:rPr>
              <a:t> ve </a:t>
            </a:r>
            <a:r>
              <a:rPr lang="tr-TR" altLang="tr-TR" sz="2800" dirty="0" err="1">
                <a:latin typeface="Arial" panose="020B0604020202020204" pitchFamily="34" charset="0"/>
                <a:cs typeface="Arial" panose="020B0604020202020204" pitchFamily="34" charset="0"/>
              </a:rPr>
              <a:t>Harley</a:t>
            </a:r>
            <a:r>
              <a:rPr lang="tr-TR" altLang="tr-TR" sz="2800" dirty="0">
                <a:latin typeface="Arial" panose="020B0604020202020204" pitchFamily="34" charset="0"/>
                <a:cs typeface="Arial" panose="020B0604020202020204" pitchFamily="34" charset="0"/>
              </a:rPr>
              <a:t>, 2012; Ülker Erdem, 2019), çocuklarının duygularını kabul etmeyip görmezden gelen annelerin çocuklarının </a:t>
            </a:r>
            <a:r>
              <a:rPr lang="tr-TR" altLang="tr-TR" sz="2800" b="1" u="sng" dirty="0">
                <a:latin typeface="Arial" panose="020B0604020202020204" pitchFamily="34" charset="0"/>
                <a:cs typeface="Arial" panose="020B0604020202020204" pitchFamily="34" charset="0"/>
              </a:rPr>
              <a:t>duygu düzenleme becerilerinin düşük </a:t>
            </a:r>
            <a:r>
              <a:rPr lang="tr-TR" altLang="tr-TR" sz="2800" dirty="0">
                <a:latin typeface="Arial" panose="020B0604020202020204" pitchFamily="34" charset="0"/>
                <a:cs typeface="Arial" panose="020B0604020202020204" pitchFamily="34" charset="0"/>
              </a:rPr>
              <a:t>olduğu ve buna bağlı olarak daha fazla </a:t>
            </a:r>
            <a:r>
              <a:rPr lang="tr-TR" altLang="tr-TR" sz="2800" b="1" u="sng" dirty="0">
                <a:latin typeface="Arial" panose="020B0604020202020204" pitchFamily="34" charset="0"/>
                <a:cs typeface="Arial" panose="020B0604020202020204" pitchFamily="34" charset="0"/>
              </a:rPr>
              <a:t>saldırgan davranış </a:t>
            </a:r>
            <a:r>
              <a:rPr lang="tr-TR" altLang="tr-TR" sz="2800" dirty="0">
                <a:latin typeface="Arial" panose="020B0604020202020204" pitchFamily="34" charset="0"/>
                <a:cs typeface="Arial" panose="020B0604020202020204" pitchFamily="34" charset="0"/>
              </a:rPr>
              <a:t>gösterdikleri bulunmuştur (</a:t>
            </a:r>
            <a:r>
              <a:rPr lang="tr-TR" altLang="tr-TR" sz="2800" dirty="0" err="1">
                <a:latin typeface="Arial" panose="020B0604020202020204" pitchFamily="34" charset="0"/>
                <a:cs typeface="Arial" panose="020B0604020202020204" pitchFamily="34" charset="0"/>
              </a:rPr>
              <a:t>Ramsden</a:t>
            </a:r>
            <a:r>
              <a:rPr lang="tr-TR" altLang="tr-TR" sz="2800" dirty="0">
                <a:latin typeface="Arial" panose="020B0604020202020204" pitchFamily="34" charset="0"/>
                <a:cs typeface="Arial" panose="020B0604020202020204" pitchFamily="34" charset="0"/>
              </a:rPr>
              <a:t> ve </a:t>
            </a:r>
            <a:r>
              <a:rPr lang="tr-TR" altLang="tr-TR" sz="2800" dirty="0" err="1">
                <a:latin typeface="Arial" panose="020B0604020202020204" pitchFamily="34" charset="0"/>
                <a:cs typeface="Arial" panose="020B0604020202020204" pitchFamily="34" charset="0"/>
              </a:rPr>
              <a:t>Hubbard</a:t>
            </a:r>
            <a:r>
              <a:rPr lang="tr-TR" altLang="tr-TR" sz="2800" dirty="0">
                <a:latin typeface="Arial" panose="020B0604020202020204" pitchFamily="34" charset="0"/>
                <a:cs typeface="Arial" panose="020B0604020202020204" pitchFamily="34" charset="0"/>
              </a:rPr>
              <a:t>, 2002). </a:t>
            </a:r>
          </a:p>
          <a:p>
            <a:pPr eaLnBrk="1" hangingPunct="1"/>
            <a:endParaRPr lang="tr-TR" altLang="tr-T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06661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Unvan 1"/>
          <p:cNvSpPr>
            <a:spLocks noGrp="1"/>
          </p:cNvSpPr>
          <p:nvPr>
            <p:ph type="title"/>
          </p:nvPr>
        </p:nvSpPr>
        <p:spPr/>
        <p:txBody>
          <a:bodyPr/>
          <a:lstStyle/>
          <a:p>
            <a:pPr eaLnBrk="1" hangingPunct="1"/>
            <a:r>
              <a:rPr lang="tr-TR" altLang="tr-TR" u="sng" dirty="0">
                <a:solidFill>
                  <a:schemeClr val="tx1"/>
                </a:solidFill>
                <a:latin typeface="Arial" panose="020B0604020202020204" pitchFamily="34" charset="0"/>
                <a:cs typeface="Arial" panose="020B0604020202020204" pitchFamily="34" charset="0"/>
              </a:rPr>
              <a:t>Neden Gerekli?</a:t>
            </a:r>
          </a:p>
        </p:txBody>
      </p:sp>
      <p:sp>
        <p:nvSpPr>
          <p:cNvPr id="3" name="İçerik Yer Tutucusu 2"/>
          <p:cNvSpPr>
            <a:spLocks noGrp="1"/>
          </p:cNvSpPr>
          <p:nvPr>
            <p:ph idx="1"/>
          </p:nvPr>
        </p:nvSpPr>
        <p:spPr>
          <a:xfrm>
            <a:off x="4984764" y="1681901"/>
            <a:ext cx="6675120" cy="3992562"/>
          </a:xfrm>
        </p:spPr>
        <p:txBody>
          <a:bodyPr>
            <a:normAutofit/>
          </a:bodyPr>
          <a:lstStyle/>
          <a:p>
            <a:pPr>
              <a:buFont typeface="Wingdings" panose="05000000000000000000" pitchFamily="2" charset="2"/>
              <a:buChar char="§"/>
              <a:defRPr/>
            </a:pPr>
            <a:r>
              <a:rPr lang="tr-TR" sz="2800" dirty="0"/>
              <a:t>Bizler, korku dolu olduğunu bildiğimiz bir sahneye bakmayı reddedebilir,  kaygı veren bir sınava hazırlık sürecinde «az kaldı yakında bitecek» gibi telkinler ile duygularımızı düzenleyebiliriz.</a:t>
            </a:r>
          </a:p>
          <a:p>
            <a:pPr>
              <a:buFont typeface="Wingdings" panose="05000000000000000000" pitchFamily="2" charset="2"/>
              <a:buChar char="§"/>
              <a:defRPr/>
            </a:pPr>
            <a:r>
              <a:rPr lang="tr-TR" sz="2800" dirty="0"/>
              <a:t>Zor bir sınava hazırlanırken o sınavın sonundaki kazançlarımıza odaklanabilir, uzun vadeli planlamalar yapabiliriz.</a:t>
            </a:r>
          </a:p>
        </p:txBody>
      </p:sp>
      <p:pic>
        <p:nvPicPr>
          <p:cNvPr id="2" name="Resim 1"/>
          <p:cNvPicPr>
            <a:picLocks noChangeAspect="1"/>
          </p:cNvPicPr>
          <p:nvPr/>
        </p:nvPicPr>
        <p:blipFill>
          <a:blip r:embed="rId3"/>
          <a:stretch>
            <a:fillRect/>
          </a:stretch>
        </p:blipFill>
        <p:spPr>
          <a:xfrm>
            <a:off x="858087" y="1719938"/>
            <a:ext cx="4126677" cy="3916489"/>
          </a:xfrm>
          <a:prstGeom prst="rect">
            <a:avLst/>
          </a:prstGeom>
        </p:spPr>
      </p:pic>
    </p:spTree>
    <p:extLst>
      <p:ext uri="{BB962C8B-B14F-4D97-AF65-F5344CB8AC3E}">
        <p14:creationId xmlns:p14="http://schemas.microsoft.com/office/powerpoint/2010/main" val="189416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Unvan 1"/>
          <p:cNvSpPr>
            <a:spLocks noGrp="1"/>
          </p:cNvSpPr>
          <p:nvPr>
            <p:ph type="title"/>
          </p:nvPr>
        </p:nvSpPr>
        <p:spPr/>
        <p:txBody>
          <a:bodyPr/>
          <a:lstStyle/>
          <a:p>
            <a:pPr eaLnBrk="1" hangingPunct="1"/>
            <a:r>
              <a:rPr lang="tr-TR" altLang="tr-TR" u="sng">
                <a:solidFill>
                  <a:schemeClr val="tx1"/>
                </a:solidFill>
                <a:latin typeface="Arial" panose="020B0604020202020204" pitchFamily="34" charset="0"/>
                <a:cs typeface="Arial" panose="020B0604020202020204" pitchFamily="34" charset="0"/>
              </a:rPr>
              <a:t>Neden Gerekli?</a:t>
            </a:r>
          </a:p>
        </p:txBody>
      </p:sp>
      <p:sp>
        <p:nvSpPr>
          <p:cNvPr id="3" name="İçerik Yer Tutucusu 2"/>
          <p:cNvSpPr>
            <a:spLocks noGrp="1"/>
          </p:cNvSpPr>
          <p:nvPr>
            <p:ph idx="1"/>
          </p:nvPr>
        </p:nvSpPr>
        <p:spPr>
          <a:xfrm>
            <a:off x="5097780" y="1874838"/>
            <a:ext cx="6675120" cy="3992562"/>
          </a:xfrm>
        </p:spPr>
        <p:txBody>
          <a:bodyPr>
            <a:normAutofit fontScale="92500" lnSpcReduction="10000"/>
          </a:bodyPr>
          <a:lstStyle/>
          <a:p>
            <a:pPr algn="just" eaLnBrk="1" hangingPunct="1"/>
            <a:r>
              <a:rPr lang="tr-TR" altLang="tr-TR" sz="2800" dirty="0">
                <a:latin typeface="Arial" panose="020B0604020202020204" pitchFamily="34" charset="0"/>
                <a:cs typeface="Arial" panose="020B0604020202020204" pitchFamily="34" charset="0"/>
              </a:rPr>
              <a:t>Çocuklar başkalarıyla iletişime geçtikçe kendi duygularının farkına varır ve bu duygularını değerlendirmeye başlarlar.</a:t>
            </a:r>
          </a:p>
          <a:p>
            <a:pPr algn="just" eaLnBrk="1" hangingPunct="1"/>
            <a:r>
              <a:rPr lang="tr-TR" altLang="tr-TR" sz="2800" dirty="0">
                <a:latin typeface="Arial" panose="020B0604020202020204" pitchFamily="34" charset="0"/>
                <a:cs typeface="Arial" panose="020B0604020202020204" pitchFamily="34" charset="0"/>
              </a:rPr>
              <a:t>Duyguları fark edip onları anlamlandırabilirler; ancak olumsuz ve güç duygularla baş etmek için gerekli beceri, tecrübe ve yeterlikten, gelişim düzeyleri gereği, yoksundurlar. </a:t>
            </a:r>
          </a:p>
          <a:p>
            <a:pPr algn="just" eaLnBrk="1" hangingPunct="1"/>
            <a:r>
              <a:rPr lang="tr-TR" altLang="tr-TR" sz="2800" dirty="0">
                <a:latin typeface="Arial" panose="020B0604020202020204" pitchFamily="34" charset="0"/>
                <a:cs typeface="Arial" panose="020B0604020202020204" pitchFamily="34" charset="0"/>
              </a:rPr>
              <a:t>Bu noktada duygularını düzenlemek için yetişkin desteğine ihtiyaç duyarlar.</a:t>
            </a:r>
          </a:p>
        </p:txBody>
      </p:sp>
      <p:pic>
        <p:nvPicPr>
          <p:cNvPr id="2" name="Resim 1"/>
          <p:cNvPicPr>
            <a:picLocks noChangeAspect="1"/>
          </p:cNvPicPr>
          <p:nvPr/>
        </p:nvPicPr>
        <p:blipFill>
          <a:blip r:embed="rId3"/>
          <a:stretch>
            <a:fillRect/>
          </a:stretch>
        </p:blipFill>
        <p:spPr>
          <a:xfrm>
            <a:off x="858087" y="1719938"/>
            <a:ext cx="4126677" cy="3916489"/>
          </a:xfrm>
          <a:prstGeom prst="rect">
            <a:avLst/>
          </a:prstGeom>
        </p:spPr>
      </p:pic>
    </p:spTree>
    <p:extLst>
      <p:ext uri="{BB962C8B-B14F-4D97-AF65-F5344CB8AC3E}">
        <p14:creationId xmlns:p14="http://schemas.microsoft.com/office/powerpoint/2010/main" val="3980298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Unvan 1"/>
          <p:cNvSpPr>
            <a:spLocks noGrp="1"/>
          </p:cNvSpPr>
          <p:nvPr>
            <p:ph type="title"/>
          </p:nvPr>
        </p:nvSpPr>
        <p:spPr/>
        <p:txBody>
          <a:bodyPr/>
          <a:lstStyle/>
          <a:p>
            <a:pPr eaLnBrk="1" hangingPunct="1"/>
            <a:r>
              <a:rPr lang="tr-TR" altLang="tr-TR" u="sng">
                <a:solidFill>
                  <a:schemeClr val="tx1"/>
                </a:solidFill>
                <a:latin typeface="Arial" panose="020B0604020202020204" pitchFamily="34" charset="0"/>
                <a:cs typeface="Arial" panose="020B0604020202020204" pitchFamily="34" charset="0"/>
              </a:rPr>
              <a:t>Neden Gerekli?</a:t>
            </a:r>
          </a:p>
        </p:txBody>
      </p:sp>
      <p:sp>
        <p:nvSpPr>
          <p:cNvPr id="3" name="İçerik Yer Tutucusu 2"/>
          <p:cNvSpPr>
            <a:spLocks noGrp="1"/>
          </p:cNvSpPr>
          <p:nvPr>
            <p:ph idx="1"/>
          </p:nvPr>
        </p:nvSpPr>
        <p:spPr>
          <a:xfrm>
            <a:off x="5097780" y="1874838"/>
            <a:ext cx="6675120" cy="3992562"/>
          </a:xfrm>
        </p:spPr>
        <p:txBody>
          <a:bodyPr>
            <a:normAutofit lnSpcReduction="10000"/>
          </a:bodyPr>
          <a:lstStyle/>
          <a:p>
            <a:pPr algn="just">
              <a:defRPr/>
            </a:pPr>
            <a:r>
              <a:rPr lang="tr-TR" altLang="tr-TR" sz="2800" b="1" dirty="0">
                <a:ea typeface="Arial Unicode MS" panose="020B0604020202020204" pitchFamily="34" charset="-128"/>
                <a:cs typeface="Arial Unicode MS" panose="020B0604020202020204" pitchFamily="34" charset="-128"/>
              </a:rPr>
              <a:t>Bebekler</a:t>
            </a:r>
            <a:r>
              <a:rPr lang="tr-TR" altLang="tr-TR" sz="2800" dirty="0">
                <a:ea typeface="Arial Unicode MS" panose="020B0604020202020204" pitchFamily="34" charset="-128"/>
                <a:cs typeface="Arial Unicode MS" panose="020B0604020202020204" pitchFamily="34" charset="-128"/>
              </a:rPr>
              <a:t> henüz tüm duygu düzenleme işlemlerini temel bakım verenle kurdukları  bağlanma ilişkisi aracılığıyla gerçekleştirirken erken çocukluk döneminde çocukların zorlayıcı duygusal deneyimlerini </a:t>
            </a:r>
            <a:r>
              <a:rPr lang="tr-TR" altLang="tr-TR" sz="2800" b="1" dirty="0">
                <a:ea typeface="Arial Unicode MS" panose="020B0604020202020204" pitchFamily="34" charset="-128"/>
                <a:cs typeface="Arial Unicode MS" panose="020B0604020202020204" pitchFamily="34" charset="-128"/>
              </a:rPr>
              <a:t>anlamlandırabilecekleri</a:t>
            </a:r>
            <a:r>
              <a:rPr lang="tr-TR" altLang="tr-TR" sz="2800" dirty="0">
                <a:ea typeface="Arial Unicode MS" panose="020B0604020202020204" pitchFamily="34" charset="-128"/>
                <a:cs typeface="Arial Unicode MS" panose="020B0604020202020204" pitchFamily="34" charset="-128"/>
              </a:rPr>
              <a:t> somut bilgilere ihtiyaçları vardır. </a:t>
            </a:r>
          </a:p>
          <a:p>
            <a:pPr algn="just">
              <a:defRPr/>
            </a:pPr>
            <a:r>
              <a:rPr lang="tr-TR" altLang="tr-TR" sz="2800" dirty="0">
                <a:ea typeface="Arial Unicode MS" panose="020B0604020202020204" pitchFamily="34" charset="-128"/>
                <a:cs typeface="Arial Unicode MS" panose="020B0604020202020204" pitchFamily="34" charset="-128"/>
              </a:rPr>
              <a:t>Okul çağı ve ergenlikte ise bu somut bilgiler daha soyut ifade biçimlerine dönüşebilir</a:t>
            </a:r>
          </a:p>
        </p:txBody>
      </p:sp>
      <p:pic>
        <p:nvPicPr>
          <p:cNvPr id="2" name="Resim 1"/>
          <p:cNvPicPr>
            <a:picLocks noChangeAspect="1"/>
          </p:cNvPicPr>
          <p:nvPr/>
        </p:nvPicPr>
        <p:blipFill>
          <a:blip r:embed="rId3"/>
          <a:stretch>
            <a:fillRect/>
          </a:stretch>
        </p:blipFill>
        <p:spPr>
          <a:xfrm>
            <a:off x="858087" y="1719938"/>
            <a:ext cx="4126677" cy="3916489"/>
          </a:xfrm>
          <a:prstGeom prst="rect">
            <a:avLst/>
          </a:prstGeom>
        </p:spPr>
      </p:pic>
    </p:spTree>
    <p:extLst>
      <p:ext uri="{BB962C8B-B14F-4D97-AF65-F5344CB8AC3E}">
        <p14:creationId xmlns:p14="http://schemas.microsoft.com/office/powerpoint/2010/main" val="66590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Unvan 1"/>
          <p:cNvSpPr>
            <a:spLocks noGrp="1"/>
          </p:cNvSpPr>
          <p:nvPr>
            <p:ph type="title"/>
          </p:nvPr>
        </p:nvSpPr>
        <p:spPr/>
        <p:txBody>
          <a:bodyPr/>
          <a:lstStyle/>
          <a:p>
            <a:pPr eaLnBrk="1" hangingPunct="1">
              <a:defRPr/>
            </a:pPr>
            <a:r>
              <a:rPr lang="tr-TR" altLang="tr-TR" b="1">
                <a:latin typeface="+mn-lt"/>
                <a:ea typeface="Arial Unicode MS" panose="020B0604020202020204" pitchFamily="34" charset="-128"/>
                <a:cs typeface="Arial Unicode MS" panose="020B0604020202020204" pitchFamily="34" charset="-128"/>
              </a:rPr>
              <a:t>Örneklere Bakalım….</a:t>
            </a:r>
          </a:p>
        </p:txBody>
      </p:sp>
      <p:sp>
        <p:nvSpPr>
          <p:cNvPr id="3" name="İçerik Yer Tutucusu 2"/>
          <p:cNvSpPr>
            <a:spLocks noGrp="1"/>
          </p:cNvSpPr>
          <p:nvPr>
            <p:ph idx="1"/>
          </p:nvPr>
        </p:nvSpPr>
        <p:spPr>
          <a:xfrm>
            <a:off x="1096963" y="2090738"/>
            <a:ext cx="10058400" cy="3778250"/>
          </a:xfrm>
        </p:spPr>
        <p:txBody>
          <a:bodyPr rtlCol="0">
            <a:noAutofit/>
          </a:bodyPr>
          <a:lstStyle/>
          <a:p>
            <a:pPr marL="0" indent="0" eaLnBrk="1" fontAlgn="auto" hangingPunct="1">
              <a:buFont typeface="Arial" charset="0"/>
              <a:buNone/>
              <a:defRPr/>
            </a:pPr>
            <a:r>
              <a:rPr lang="tr-TR" sz="2000" b="1" dirty="0">
                <a:solidFill>
                  <a:schemeClr val="tx1">
                    <a:lumMod val="85000"/>
                    <a:lumOff val="15000"/>
                  </a:schemeClr>
                </a:solidFill>
                <a:ea typeface="Arial Unicode MS" panose="020B0604020202020204" pitchFamily="34" charset="-128"/>
                <a:cs typeface="Arial Unicode MS" panose="020B0604020202020204" pitchFamily="34" charset="-128"/>
              </a:rPr>
              <a:t>Duygu ifadesini cesaretlendirme, Cezalandırma, Büyütme, İhmal, Dikkatini Dağıtma?</a:t>
            </a:r>
          </a:p>
          <a:p>
            <a:pPr marL="0" indent="0" eaLnBrk="1" fontAlgn="auto" hangingPunct="1">
              <a:buFont typeface="Garamond" pitchFamily="18" charset="0"/>
              <a:buNone/>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Çocuğum üzüldüğünde ona bebek gibi davrandığını söylerim. </a:t>
            </a:r>
          </a:p>
          <a:p>
            <a:pPr marL="0" indent="0" eaLnBrk="1" fontAlgn="auto" hangingPunct="1">
              <a:buFont typeface="Garamond" pitchFamily="18" charset="0"/>
              <a:buNone/>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Çocuğum öfkelendiğinde öfkesini görmezden gelirim.    </a:t>
            </a:r>
          </a:p>
          <a:p>
            <a:pPr marL="0" indent="0" eaLnBrk="1" fontAlgn="auto" hangingPunct="1">
              <a:buFont typeface="Garamond" pitchFamily="18" charset="0"/>
              <a:buNone/>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Çocuğum korktuğunda, çocuğuma onu korkutan durum ile baş etmesi için yardımcı olurum. </a:t>
            </a:r>
          </a:p>
          <a:p>
            <a:pPr marL="0" indent="0" eaLnBrk="1" fontAlgn="auto" hangingPunct="1">
              <a:buFont typeface="Garamond" pitchFamily="18" charset="0"/>
              <a:buNone/>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Çocuğum üzgün olduğunda ona sevdiği bir şey alırım. </a:t>
            </a:r>
          </a:p>
          <a:p>
            <a:pPr marL="0" indent="0" eaLnBrk="1" fontAlgn="auto" hangingPunct="1">
              <a:buFont typeface="Garamond" pitchFamily="18" charset="0"/>
              <a:buNone/>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Çocuğum öfkelendiğinde, ben daha çok öfkelenirim</a:t>
            </a:r>
            <a:r>
              <a:rPr lang="tr-TR" sz="2000" dirty="0">
                <a:solidFill>
                  <a:schemeClr val="tx1">
                    <a:lumMod val="85000"/>
                    <a:lumOff val="15000"/>
                  </a:schemeClr>
                </a:solidFill>
                <a:ea typeface="Arial Unicode MS" panose="020B0604020202020204" pitchFamily="34" charset="-128"/>
                <a:cs typeface="Arial Unicode MS" panose="020B0604020202020204" pitchFamily="34" charset="-128"/>
              </a:rPr>
              <a:t>. </a:t>
            </a:r>
          </a:p>
          <a:p>
            <a:pPr marL="0" indent="0" eaLnBrk="1" fontAlgn="auto" hangingPunct="1">
              <a:buFont typeface="Garamond" pitchFamily="18" charset="0"/>
              <a:buNone/>
              <a:defRPr/>
            </a:pPr>
            <a:r>
              <a:rPr lang="tr-TR" sz="2000" dirty="0">
                <a:solidFill>
                  <a:schemeClr val="tx1">
                    <a:lumMod val="85000"/>
                    <a:lumOff val="15000"/>
                  </a:schemeClr>
                </a:solidFill>
                <a:ea typeface="Arial Unicode MS" panose="020B0604020202020204" pitchFamily="34" charset="-128"/>
                <a:cs typeface="Arial Unicode MS" panose="020B0604020202020204" pitchFamily="34" charset="-128"/>
              </a:rPr>
              <a:t>	</a:t>
            </a:r>
          </a:p>
          <a:p>
            <a:pPr eaLnBrk="1" fontAlgn="auto" hangingPunct="1">
              <a:buFont typeface="Arial"/>
              <a:buChar char="•"/>
              <a:defRPr/>
            </a:pPr>
            <a:endParaRPr lang="tr-TR" sz="2000" dirty="0">
              <a:solidFill>
                <a:schemeClr val="tx1">
                  <a:lumMod val="85000"/>
                  <a:lumOff val="15000"/>
                </a:schemeClr>
              </a:solidFill>
              <a:ea typeface="Arial Unicode MS" panose="020B0604020202020204" pitchFamily="34" charset="-128"/>
              <a:cs typeface="Arial Unicode MS" panose="020B0604020202020204" pitchFamily="34" charset="-128"/>
            </a:endParaRPr>
          </a:p>
        </p:txBody>
      </p:sp>
      <p:sp>
        <p:nvSpPr>
          <p:cNvPr id="4" name="Metin kutusu 3"/>
          <p:cNvSpPr txBox="1">
            <a:spLocks noChangeArrowheads="1"/>
          </p:cNvSpPr>
          <p:nvPr/>
        </p:nvSpPr>
        <p:spPr bwMode="auto">
          <a:xfrm>
            <a:off x="9898063" y="2645230"/>
            <a:ext cx="145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900"/>
              </a:spcBef>
              <a:buClr>
                <a:srgbClr val="262626"/>
              </a:buClr>
              <a:buFont typeface="Garamond" pitchFamily="18" charset="0"/>
              <a:buChar char="◦"/>
              <a:defRPr>
                <a:solidFill>
                  <a:schemeClr val="tx1"/>
                </a:solidFill>
                <a:latin typeface="Garamond" pitchFamily="18" charset="0"/>
              </a:defRPr>
            </a:lvl1pPr>
            <a:lvl2pPr marL="742950" indent="-285750" eaLnBrk="0" hangingPunct="0">
              <a:spcBef>
                <a:spcPts val="500"/>
              </a:spcBef>
              <a:buClr>
                <a:srgbClr val="262626"/>
              </a:buClr>
              <a:buFont typeface="Garamond" pitchFamily="18" charset="0"/>
              <a:buChar char="◦"/>
              <a:defRPr sz="1600">
                <a:solidFill>
                  <a:schemeClr val="tx1"/>
                </a:solidFill>
                <a:latin typeface="Garamond" pitchFamily="18" charset="0"/>
              </a:defRPr>
            </a:lvl2pPr>
            <a:lvl3pPr marL="1143000" indent="-228600" eaLnBrk="0" hangingPunct="0">
              <a:spcBef>
                <a:spcPts val="500"/>
              </a:spcBef>
              <a:buClr>
                <a:srgbClr val="262626"/>
              </a:buClr>
              <a:buFont typeface="Garamond" pitchFamily="18" charset="0"/>
              <a:buChar char="◦"/>
              <a:defRPr sz="1400">
                <a:solidFill>
                  <a:schemeClr val="tx1"/>
                </a:solidFill>
                <a:latin typeface="Garamond" pitchFamily="18" charset="0"/>
              </a:defRPr>
            </a:lvl3pPr>
            <a:lvl4pPr marL="1600200" indent="-228600" eaLnBrk="0" hangingPunct="0">
              <a:spcBef>
                <a:spcPts val="500"/>
              </a:spcBef>
              <a:buClr>
                <a:srgbClr val="262626"/>
              </a:buClr>
              <a:buFont typeface="Garamond" pitchFamily="18" charset="0"/>
              <a:buChar char="◦"/>
              <a:defRPr sz="1400">
                <a:solidFill>
                  <a:schemeClr val="tx1"/>
                </a:solidFill>
                <a:latin typeface="Garamond" pitchFamily="18" charset="0"/>
              </a:defRPr>
            </a:lvl4pPr>
            <a:lvl5pPr marL="2057400" indent="-228600" eaLnBrk="0" hangingPunct="0">
              <a:spcBef>
                <a:spcPts val="500"/>
              </a:spcBef>
              <a:buClr>
                <a:srgbClr val="262626"/>
              </a:buClr>
              <a:buFont typeface="Garamond" pitchFamily="18" charset="0"/>
              <a:buChar char="◦"/>
              <a:defRPr sz="1400">
                <a:solidFill>
                  <a:schemeClr val="tx1"/>
                </a:solidFill>
                <a:latin typeface="Garamond" pitchFamily="18" charset="0"/>
              </a:defRPr>
            </a:lvl5pPr>
            <a:lvl6pPr marL="25146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6pPr>
            <a:lvl7pPr marL="29718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7pPr>
            <a:lvl8pPr marL="34290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8pPr>
            <a:lvl9pPr marL="38862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9pPr>
          </a:lstStyle>
          <a:p>
            <a:pPr eaLnBrk="1" hangingPunct="1">
              <a:spcBef>
                <a:spcPct val="0"/>
              </a:spcBef>
              <a:buClrTx/>
              <a:buFontTx/>
              <a:buNone/>
            </a:pPr>
            <a:r>
              <a:rPr lang="tr-TR" altLang="tr-TR" dirty="0">
                <a:solidFill>
                  <a:srgbClr val="FF0000"/>
                </a:solidFill>
              </a:rPr>
              <a:t>Cezalandırma</a:t>
            </a:r>
          </a:p>
          <a:p>
            <a:pPr eaLnBrk="1" hangingPunct="1">
              <a:spcBef>
                <a:spcPct val="0"/>
              </a:spcBef>
              <a:buClrTx/>
              <a:buFontTx/>
              <a:buNone/>
            </a:pPr>
            <a:endParaRPr lang="tr-TR" altLang="tr-TR" dirty="0"/>
          </a:p>
        </p:txBody>
      </p:sp>
      <p:sp>
        <p:nvSpPr>
          <p:cNvPr id="5" name="Metin kutusu 4"/>
          <p:cNvSpPr txBox="1">
            <a:spLocks noChangeArrowheads="1"/>
          </p:cNvSpPr>
          <p:nvPr/>
        </p:nvSpPr>
        <p:spPr bwMode="auto">
          <a:xfrm>
            <a:off x="8906581" y="3287263"/>
            <a:ext cx="71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900"/>
              </a:spcBef>
              <a:buClr>
                <a:srgbClr val="262626"/>
              </a:buClr>
              <a:buFont typeface="Garamond" pitchFamily="18" charset="0"/>
              <a:buChar char="◦"/>
              <a:defRPr>
                <a:solidFill>
                  <a:schemeClr val="tx1"/>
                </a:solidFill>
                <a:latin typeface="Garamond" pitchFamily="18" charset="0"/>
              </a:defRPr>
            </a:lvl1pPr>
            <a:lvl2pPr marL="742950" indent="-285750" eaLnBrk="0" hangingPunct="0">
              <a:spcBef>
                <a:spcPts val="500"/>
              </a:spcBef>
              <a:buClr>
                <a:srgbClr val="262626"/>
              </a:buClr>
              <a:buFont typeface="Garamond" pitchFamily="18" charset="0"/>
              <a:buChar char="◦"/>
              <a:defRPr sz="1600">
                <a:solidFill>
                  <a:schemeClr val="tx1"/>
                </a:solidFill>
                <a:latin typeface="Garamond" pitchFamily="18" charset="0"/>
              </a:defRPr>
            </a:lvl2pPr>
            <a:lvl3pPr marL="1143000" indent="-228600" eaLnBrk="0" hangingPunct="0">
              <a:spcBef>
                <a:spcPts val="500"/>
              </a:spcBef>
              <a:buClr>
                <a:srgbClr val="262626"/>
              </a:buClr>
              <a:buFont typeface="Garamond" pitchFamily="18" charset="0"/>
              <a:buChar char="◦"/>
              <a:defRPr sz="1400">
                <a:solidFill>
                  <a:schemeClr val="tx1"/>
                </a:solidFill>
                <a:latin typeface="Garamond" pitchFamily="18" charset="0"/>
              </a:defRPr>
            </a:lvl3pPr>
            <a:lvl4pPr marL="1600200" indent="-228600" eaLnBrk="0" hangingPunct="0">
              <a:spcBef>
                <a:spcPts val="500"/>
              </a:spcBef>
              <a:buClr>
                <a:srgbClr val="262626"/>
              </a:buClr>
              <a:buFont typeface="Garamond" pitchFamily="18" charset="0"/>
              <a:buChar char="◦"/>
              <a:defRPr sz="1400">
                <a:solidFill>
                  <a:schemeClr val="tx1"/>
                </a:solidFill>
                <a:latin typeface="Garamond" pitchFamily="18" charset="0"/>
              </a:defRPr>
            </a:lvl4pPr>
            <a:lvl5pPr marL="2057400" indent="-228600" eaLnBrk="0" hangingPunct="0">
              <a:spcBef>
                <a:spcPts val="500"/>
              </a:spcBef>
              <a:buClr>
                <a:srgbClr val="262626"/>
              </a:buClr>
              <a:buFont typeface="Garamond" pitchFamily="18" charset="0"/>
              <a:buChar char="◦"/>
              <a:defRPr sz="1400">
                <a:solidFill>
                  <a:schemeClr val="tx1"/>
                </a:solidFill>
                <a:latin typeface="Garamond" pitchFamily="18" charset="0"/>
              </a:defRPr>
            </a:lvl5pPr>
            <a:lvl6pPr marL="25146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6pPr>
            <a:lvl7pPr marL="29718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7pPr>
            <a:lvl8pPr marL="34290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8pPr>
            <a:lvl9pPr marL="38862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9pPr>
          </a:lstStyle>
          <a:p>
            <a:pPr eaLnBrk="1" hangingPunct="1">
              <a:spcBef>
                <a:spcPct val="0"/>
              </a:spcBef>
              <a:buClrTx/>
              <a:buFontTx/>
              <a:buNone/>
            </a:pPr>
            <a:r>
              <a:rPr lang="tr-TR" altLang="tr-TR" dirty="0">
                <a:solidFill>
                  <a:srgbClr val="FF0000"/>
                </a:solidFill>
              </a:rPr>
              <a:t>İhmal</a:t>
            </a:r>
          </a:p>
          <a:p>
            <a:pPr eaLnBrk="1" hangingPunct="1">
              <a:spcBef>
                <a:spcPct val="0"/>
              </a:spcBef>
              <a:buClrTx/>
              <a:buFontTx/>
              <a:buNone/>
            </a:pPr>
            <a:endParaRPr lang="tr-TR" altLang="tr-TR" dirty="0"/>
          </a:p>
        </p:txBody>
      </p:sp>
      <p:sp>
        <p:nvSpPr>
          <p:cNvPr id="6" name="Metin kutusu 5"/>
          <p:cNvSpPr txBox="1">
            <a:spLocks noChangeArrowheads="1"/>
          </p:cNvSpPr>
          <p:nvPr/>
        </p:nvSpPr>
        <p:spPr bwMode="auto">
          <a:xfrm>
            <a:off x="10150475" y="3979863"/>
            <a:ext cx="1640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900"/>
              </a:spcBef>
              <a:buClr>
                <a:srgbClr val="262626"/>
              </a:buClr>
              <a:buFont typeface="Garamond" pitchFamily="18" charset="0"/>
              <a:buChar char="◦"/>
              <a:defRPr>
                <a:solidFill>
                  <a:schemeClr val="tx1"/>
                </a:solidFill>
                <a:latin typeface="Garamond" pitchFamily="18" charset="0"/>
              </a:defRPr>
            </a:lvl1pPr>
            <a:lvl2pPr marL="742950" indent="-285750" eaLnBrk="0" hangingPunct="0">
              <a:spcBef>
                <a:spcPts val="500"/>
              </a:spcBef>
              <a:buClr>
                <a:srgbClr val="262626"/>
              </a:buClr>
              <a:buFont typeface="Garamond" pitchFamily="18" charset="0"/>
              <a:buChar char="◦"/>
              <a:defRPr sz="1600">
                <a:solidFill>
                  <a:schemeClr val="tx1"/>
                </a:solidFill>
                <a:latin typeface="Garamond" pitchFamily="18" charset="0"/>
              </a:defRPr>
            </a:lvl2pPr>
            <a:lvl3pPr marL="1143000" indent="-228600" eaLnBrk="0" hangingPunct="0">
              <a:spcBef>
                <a:spcPts val="500"/>
              </a:spcBef>
              <a:buClr>
                <a:srgbClr val="262626"/>
              </a:buClr>
              <a:buFont typeface="Garamond" pitchFamily="18" charset="0"/>
              <a:buChar char="◦"/>
              <a:defRPr sz="1400">
                <a:solidFill>
                  <a:schemeClr val="tx1"/>
                </a:solidFill>
                <a:latin typeface="Garamond" pitchFamily="18" charset="0"/>
              </a:defRPr>
            </a:lvl3pPr>
            <a:lvl4pPr marL="1600200" indent="-228600" eaLnBrk="0" hangingPunct="0">
              <a:spcBef>
                <a:spcPts val="500"/>
              </a:spcBef>
              <a:buClr>
                <a:srgbClr val="262626"/>
              </a:buClr>
              <a:buFont typeface="Garamond" pitchFamily="18" charset="0"/>
              <a:buChar char="◦"/>
              <a:defRPr sz="1400">
                <a:solidFill>
                  <a:schemeClr val="tx1"/>
                </a:solidFill>
                <a:latin typeface="Garamond" pitchFamily="18" charset="0"/>
              </a:defRPr>
            </a:lvl4pPr>
            <a:lvl5pPr marL="2057400" indent="-228600" eaLnBrk="0" hangingPunct="0">
              <a:spcBef>
                <a:spcPts val="500"/>
              </a:spcBef>
              <a:buClr>
                <a:srgbClr val="262626"/>
              </a:buClr>
              <a:buFont typeface="Garamond" pitchFamily="18" charset="0"/>
              <a:buChar char="◦"/>
              <a:defRPr sz="1400">
                <a:solidFill>
                  <a:schemeClr val="tx1"/>
                </a:solidFill>
                <a:latin typeface="Garamond" pitchFamily="18" charset="0"/>
              </a:defRPr>
            </a:lvl5pPr>
            <a:lvl6pPr marL="25146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6pPr>
            <a:lvl7pPr marL="29718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7pPr>
            <a:lvl8pPr marL="34290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8pPr>
            <a:lvl9pPr marL="38862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9pPr>
          </a:lstStyle>
          <a:p>
            <a:pPr eaLnBrk="1" hangingPunct="1">
              <a:spcBef>
                <a:spcPct val="0"/>
              </a:spcBef>
              <a:buClrTx/>
              <a:buFontTx/>
              <a:buNone/>
            </a:pPr>
            <a:r>
              <a:rPr lang="tr-TR" altLang="tr-TR" dirty="0">
                <a:solidFill>
                  <a:srgbClr val="FF0000"/>
                </a:solidFill>
              </a:rPr>
              <a:t>Cesaretlendirme</a:t>
            </a:r>
          </a:p>
          <a:p>
            <a:pPr eaLnBrk="1" hangingPunct="1">
              <a:spcBef>
                <a:spcPct val="0"/>
              </a:spcBef>
              <a:buClrTx/>
              <a:buFontTx/>
              <a:buNone/>
            </a:pPr>
            <a:endParaRPr lang="tr-TR" altLang="tr-TR" dirty="0"/>
          </a:p>
        </p:txBody>
      </p:sp>
      <p:sp>
        <p:nvSpPr>
          <p:cNvPr id="7" name="Metin kutusu 6"/>
          <p:cNvSpPr txBox="1">
            <a:spLocks noChangeArrowheads="1"/>
          </p:cNvSpPr>
          <p:nvPr/>
        </p:nvSpPr>
        <p:spPr bwMode="auto">
          <a:xfrm>
            <a:off x="8990013" y="4681538"/>
            <a:ext cx="1816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900"/>
              </a:spcBef>
              <a:buClr>
                <a:srgbClr val="262626"/>
              </a:buClr>
              <a:buFont typeface="Garamond" pitchFamily="18" charset="0"/>
              <a:buChar char="◦"/>
              <a:defRPr>
                <a:solidFill>
                  <a:schemeClr val="tx1"/>
                </a:solidFill>
                <a:latin typeface="Garamond" pitchFamily="18" charset="0"/>
              </a:defRPr>
            </a:lvl1pPr>
            <a:lvl2pPr marL="742950" indent="-285750" eaLnBrk="0" hangingPunct="0">
              <a:spcBef>
                <a:spcPts val="500"/>
              </a:spcBef>
              <a:buClr>
                <a:srgbClr val="262626"/>
              </a:buClr>
              <a:buFont typeface="Garamond" pitchFamily="18" charset="0"/>
              <a:buChar char="◦"/>
              <a:defRPr sz="1600">
                <a:solidFill>
                  <a:schemeClr val="tx1"/>
                </a:solidFill>
                <a:latin typeface="Garamond" pitchFamily="18" charset="0"/>
              </a:defRPr>
            </a:lvl2pPr>
            <a:lvl3pPr marL="1143000" indent="-228600" eaLnBrk="0" hangingPunct="0">
              <a:spcBef>
                <a:spcPts val="500"/>
              </a:spcBef>
              <a:buClr>
                <a:srgbClr val="262626"/>
              </a:buClr>
              <a:buFont typeface="Garamond" pitchFamily="18" charset="0"/>
              <a:buChar char="◦"/>
              <a:defRPr sz="1400">
                <a:solidFill>
                  <a:schemeClr val="tx1"/>
                </a:solidFill>
                <a:latin typeface="Garamond" pitchFamily="18" charset="0"/>
              </a:defRPr>
            </a:lvl3pPr>
            <a:lvl4pPr marL="1600200" indent="-228600" eaLnBrk="0" hangingPunct="0">
              <a:spcBef>
                <a:spcPts val="500"/>
              </a:spcBef>
              <a:buClr>
                <a:srgbClr val="262626"/>
              </a:buClr>
              <a:buFont typeface="Garamond" pitchFamily="18" charset="0"/>
              <a:buChar char="◦"/>
              <a:defRPr sz="1400">
                <a:solidFill>
                  <a:schemeClr val="tx1"/>
                </a:solidFill>
                <a:latin typeface="Garamond" pitchFamily="18" charset="0"/>
              </a:defRPr>
            </a:lvl4pPr>
            <a:lvl5pPr marL="2057400" indent="-228600" eaLnBrk="0" hangingPunct="0">
              <a:spcBef>
                <a:spcPts val="500"/>
              </a:spcBef>
              <a:buClr>
                <a:srgbClr val="262626"/>
              </a:buClr>
              <a:buFont typeface="Garamond" pitchFamily="18" charset="0"/>
              <a:buChar char="◦"/>
              <a:defRPr sz="1400">
                <a:solidFill>
                  <a:schemeClr val="tx1"/>
                </a:solidFill>
                <a:latin typeface="Garamond" pitchFamily="18" charset="0"/>
              </a:defRPr>
            </a:lvl5pPr>
            <a:lvl6pPr marL="25146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6pPr>
            <a:lvl7pPr marL="29718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7pPr>
            <a:lvl8pPr marL="34290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8pPr>
            <a:lvl9pPr marL="38862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9pPr>
          </a:lstStyle>
          <a:p>
            <a:pPr eaLnBrk="1" hangingPunct="1">
              <a:spcBef>
                <a:spcPct val="0"/>
              </a:spcBef>
              <a:buClrTx/>
              <a:buFontTx/>
              <a:buNone/>
            </a:pPr>
            <a:r>
              <a:rPr lang="tr-TR" altLang="tr-TR" dirty="0">
                <a:solidFill>
                  <a:srgbClr val="FF0000"/>
                </a:solidFill>
              </a:rPr>
              <a:t>Dikkatini dağıtma</a:t>
            </a:r>
          </a:p>
          <a:p>
            <a:pPr eaLnBrk="1" hangingPunct="1">
              <a:spcBef>
                <a:spcPct val="0"/>
              </a:spcBef>
              <a:buClrTx/>
              <a:buFontTx/>
              <a:buNone/>
            </a:pPr>
            <a:endParaRPr lang="tr-TR" altLang="tr-TR" dirty="0"/>
          </a:p>
        </p:txBody>
      </p:sp>
      <p:sp>
        <p:nvSpPr>
          <p:cNvPr id="8" name="Metin kutusu 7"/>
          <p:cNvSpPr txBox="1">
            <a:spLocks noChangeArrowheads="1"/>
          </p:cNvSpPr>
          <p:nvPr/>
        </p:nvSpPr>
        <p:spPr bwMode="auto">
          <a:xfrm>
            <a:off x="8661400" y="5168107"/>
            <a:ext cx="25923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900"/>
              </a:spcBef>
              <a:buClr>
                <a:srgbClr val="262626"/>
              </a:buClr>
              <a:buFont typeface="Garamond" pitchFamily="18" charset="0"/>
              <a:buChar char="◦"/>
              <a:defRPr>
                <a:solidFill>
                  <a:schemeClr val="tx1"/>
                </a:solidFill>
                <a:latin typeface="Garamond" pitchFamily="18" charset="0"/>
              </a:defRPr>
            </a:lvl1pPr>
            <a:lvl2pPr marL="742950" indent="-285750" eaLnBrk="0" hangingPunct="0">
              <a:spcBef>
                <a:spcPts val="500"/>
              </a:spcBef>
              <a:buClr>
                <a:srgbClr val="262626"/>
              </a:buClr>
              <a:buFont typeface="Garamond" pitchFamily="18" charset="0"/>
              <a:buChar char="◦"/>
              <a:defRPr sz="1600">
                <a:solidFill>
                  <a:schemeClr val="tx1"/>
                </a:solidFill>
                <a:latin typeface="Garamond" pitchFamily="18" charset="0"/>
              </a:defRPr>
            </a:lvl2pPr>
            <a:lvl3pPr marL="1143000" indent="-228600" eaLnBrk="0" hangingPunct="0">
              <a:spcBef>
                <a:spcPts val="500"/>
              </a:spcBef>
              <a:buClr>
                <a:srgbClr val="262626"/>
              </a:buClr>
              <a:buFont typeface="Garamond" pitchFamily="18" charset="0"/>
              <a:buChar char="◦"/>
              <a:defRPr sz="1400">
                <a:solidFill>
                  <a:schemeClr val="tx1"/>
                </a:solidFill>
                <a:latin typeface="Garamond" pitchFamily="18" charset="0"/>
              </a:defRPr>
            </a:lvl3pPr>
            <a:lvl4pPr marL="1600200" indent="-228600" eaLnBrk="0" hangingPunct="0">
              <a:spcBef>
                <a:spcPts val="500"/>
              </a:spcBef>
              <a:buClr>
                <a:srgbClr val="262626"/>
              </a:buClr>
              <a:buFont typeface="Garamond" pitchFamily="18" charset="0"/>
              <a:buChar char="◦"/>
              <a:defRPr sz="1400">
                <a:solidFill>
                  <a:schemeClr val="tx1"/>
                </a:solidFill>
                <a:latin typeface="Garamond" pitchFamily="18" charset="0"/>
              </a:defRPr>
            </a:lvl4pPr>
            <a:lvl5pPr marL="2057400" indent="-228600" eaLnBrk="0" hangingPunct="0">
              <a:spcBef>
                <a:spcPts val="500"/>
              </a:spcBef>
              <a:buClr>
                <a:srgbClr val="262626"/>
              </a:buClr>
              <a:buFont typeface="Garamond" pitchFamily="18" charset="0"/>
              <a:buChar char="◦"/>
              <a:defRPr sz="1400">
                <a:solidFill>
                  <a:schemeClr val="tx1"/>
                </a:solidFill>
                <a:latin typeface="Garamond" pitchFamily="18" charset="0"/>
              </a:defRPr>
            </a:lvl5pPr>
            <a:lvl6pPr marL="25146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6pPr>
            <a:lvl7pPr marL="29718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7pPr>
            <a:lvl8pPr marL="34290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8pPr>
            <a:lvl9pPr marL="3886200" indent="-228600" eaLnBrk="0" fontAlgn="base" hangingPunct="0">
              <a:spcBef>
                <a:spcPts val="500"/>
              </a:spcBef>
              <a:spcAft>
                <a:spcPct val="0"/>
              </a:spcAft>
              <a:buClr>
                <a:srgbClr val="262626"/>
              </a:buClr>
              <a:buFont typeface="Garamond" pitchFamily="18" charset="0"/>
              <a:buChar char="◦"/>
              <a:defRPr sz="1400">
                <a:solidFill>
                  <a:schemeClr val="tx1"/>
                </a:solidFill>
                <a:latin typeface="Garamond" pitchFamily="18" charset="0"/>
              </a:defRPr>
            </a:lvl9pPr>
          </a:lstStyle>
          <a:p>
            <a:pPr eaLnBrk="1" hangingPunct="1">
              <a:spcBef>
                <a:spcPct val="0"/>
              </a:spcBef>
              <a:buClrTx/>
              <a:buFontTx/>
              <a:buNone/>
            </a:pPr>
            <a:r>
              <a:rPr lang="tr-TR" altLang="tr-TR" dirty="0">
                <a:solidFill>
                  <a:srgbClr val="FF0000"/>
                </a:solidFill>
              </a:rPr>
              <a:t>Büyütme/Ebeveynde Stres</a:t>
            </a:r>
          </a:p>
          <a:p>
            <a:pPr eaLnBrk="1" hangingPunct="1">
              <a:spcBef>
                <a:spcPct val="0"/>
              </a:spcBef>
              <a:buClrTx/>
              <a:buFontTx/>
              <a:buNone/>
            </a:pPr>
            <a:endParaRPr lang="tr-TR" altLang="tr-T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Resim 1"/>
          <p:cNvPicPr>
            <a:picLocks noChangeAspect="1"/>
          </p:cNvPicPr>
          <p:nvPr/>
        </p:nvPicPr>
        <p:blipFill>
          <a:blip r:embed="rId3">
            <a:extLst>
              <a:ext uri="{28A0092B-C50C-407E-A947-70E740481C1C}">
                <a14:useLocalDpi xmlns:a14="http://schemas.microsoft.com/office/drawing/2010/main" val="0"/>
              </a:ext>
            </a:extLst>
          </a:blip>
          <a:srcRect b="2594"/>
          <a:stretch>
            <a:fillRect/>
          </a:stretch>
        </p:blipFill>
        <p:spPr bwMode="auto">
          <a:xfrm>
            <a:off x="1565910" y="163513"/>
            <a:ext cx="10092690" cy="62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Unvan 1"/>
          <p:cNvSpPr>
            <a:spLocks noGrp="1"/>
          </p:cNvSpPr>
          <p:nvPr>
            <p:ph type="title"/>
          </p:nvPr>
        </p:nvSpPr>
        <p:spPr>
          <a:xfrm rot="16200000">
            <a:off x="-2075022" y="2774156"/>
            <a:ext cx="7281863" cy="1062037"/>
          </a:xfrm>
        </p:spPr>
        <p:txBody>
          <a:bodyPr/>
          <a:lstStyle/>
          <a:p>
            <a:pPr algn="ctr"/>
            <a:r>
              <a:rPr lang="tr-TR" altLang="tr-TR" dirty="0">
                <a:latin typeface="Arial" panose="020B0604020202020204" pitchFamily="34" charset="0"/>
                <a:cs typeface="Arial" panose="020B0604020202020204" pitchFamily="34" charset="0"/>
              </a:rPr>
              <a:t>BEYNİN EL MODELİ</a:t>
            </a:r>
          </a:p>
        </p:txBody>
      </p:sp>
    </p:spTree>
    <p:extLst>
      <p:ext uri="{BB962C8B-B14F-4D97-AF65-F5344CB8AC3E}">
        <p14:creationId xmlns:p14="http://schemas.microsoft.com/office/powerpoint/2010/main" val="37680972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Resim 1"/>
          <p:cNvPicPr>
            <a:picLocks noChangeAspect="1"/>
          </p:cNvPicPr>
          <p:nvPr/>
        </p:nvPicPr>
        <p:blipFill>
          <a:blip r:embed="rId2">
            <a:extLst>
              <a:ext uri="{28A0092B-C50C-407E-A947-70E740481C1C}">
                <a14:useLocalDpi xmlns:a14="http://schemas.microsoft.com/office/drawing/2010/main" val="0"/>
              </a:ext>
            </a:extLst>
          </a:blip>
          <a:srcRect r="1401"/>
          <a:stretch>
            <a:fillRect/>
          </a:stretch>
        </p:blipFill>
        <p:spPr bwMode="auto">
          <a:xfrm>
            <a:off x="441008" y="804228"/>
            <a:ext cx="11371262"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00337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Başlık 1"/>
          <p:cNvSpPr>
            <a:spLocks noGrp="1"/>
          </p:cNvSpPr>
          <p:nvPr>
            <p:ph type="title"/>
          </p:nvPr>
        </p:nvSpPr>
        <p:spPr/>
        <p:txBody>
          <a:bodyPr/>
          <a:lstStyle/>
          <a:p>
            <a:pPr eaLnBrk="1" hangingPunct="1"/>
            <a:r>
              <a:rPr lang="tr-TR" altLang="en-US" b="1" dirty="0"/>
              <a:t>Duygu </a:t>
            </a:r>
            <a:r>
              <a:rPr lang="tr-TR" altLang="en-US" b="1" dirty="0" err="1"/>
              <a:t>Koçluğu’nun</a:t>
            </a:r>
            <a:r>
              <a:rPr lang="tr-TR" altLang="en-US" b="1" dirty="0"/>
              <a:t> Adımları (</a:t>
            </a:r>
            <a:r>
              <a:rPr lang="tr-TR" altLang="en-US" b="1" dirty="0" err="1"/>
              <a:t>Havighurst</a:t>
            </a:r>
            <a:r>
              <a:rPr lang="tr-TR" altLang="en-US" b="1" dirty="0"/>
              <a:t> ve </a:t>
            </a:r>
            <a:r>
              <a:rPr lang="tr-TR" altLang="en-US" b="1" dirty="0" err="1"/>
              <a:t>Harley</a:t>
            </a:r>
            <a:r>
              <a:rPr lang="tr-TR" altLang="en-US" b="1" dirty="0"/>
              <a:t>, 2007</a:t>
            </a:r>
          </a:p>
        </p:txBody>
      </p:sp>
      <p:graphicFrame>
        <p:nvGraphicFramePr>
          <p:cNvPr id="4" name="İçerik Yer Tutucusu 3"/>
          <p:cNvGraphicFramePr>
            <a:graphicFrameLocks noGrp="1"/>
          </p:cNvGraphicFramePr>
          <p:nvPr>
            <p:ph idx="1"/>
          </p:nvPr>
        </p:nvGraphicFramePr>
        <p:xfrm>
          <a:off x="1371600" y="1805940"/>
          <a:ext cx="9966960" cy="4377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68FE02FA-9729-6D36-CA27-7AE57CBC9DCA}"/>
              </a:ext>
            </a:extLst>
          </p:cNvPr>
          <p:cNvSpPr>
            <a:spLocks noGrp="1"/>
          </p:cNvSpPr>
          <p:nvPr>
            <p:ph type="title"/>
          </p:nvPr>
        </p:nvSpPr>
        <p:spPr/>
        <p:txBody>
          <a:bodyPr/>
          <a:lstStyle/>
          <a:p>
            <a:r>
              <a:rPr lang="tr-TR" dirty="0"/>
              <a:t>Örnek</a:t>
            </a:r>
          </a:p>
        </p:txBody>
      </p:sp>
      <p:sp>
        <p:nvSpPr>
          <p:cNvPr id="5" name="Metin Yer Tutucusu 4">
            <a:extLst>
              <a:ext uri="{FF2B5EF4-FFF2-40B4-BE49-F238E27FC236}">
                <a16:creationId xmlns:a16="http://schemas.microsoft.com/office/drawing/2014/main" id="{0FF79677-F05D-042A-C617-07B3BCCE24B7}"/>
              </a:ext>
            </a:extLst>
          </p:cNvPr>
          <p:cNvSpPr>
            <a:spLocks noGrp="1"/>
          </p:cNvSpPr>
          <p:nvPr>
            <p:ph type="body" idx="1"/>
          </p:nvPr>
        </p:nvSpPr>
        <p:spPr/>
        <p:txBody>
          <a:bodyPr>
            <a:normAutofit lnSpcReduction="10000"/>
          </a:bodyPr>
          <a:lstStyle/>
          <a:p>
            <a:pPr algn="just"/>
            <a:r>
              <a:rPr lang="tr-TR" b="1" i="0" dirty="0">
                <a:solidFill>
                  <a:srgbClr val="333333"/>
                </a:solidFill>
                <a:effectLst/>
                <a:latin typeface="Calibri" panose="020F0502020204030204" pitchFamily="34" charset="0"/>
                <a:cs typeface="Calibri" panose="020F0502020204030204" pitchFamily="34" charset="0"/>
              </a:rPr>
              <a:t>Ebeveyn: </a:t>
            </a:r>
            <a:r>
              <a:rPr lang="tr-TR" b="0" i="0" dirty="0">
                <a:solidFill>
                  <a:srgbClr val="333333"/>
                </a:solidFill>
                <a:effectLst/>
                <a:latin typeface="Calibri" panose="020F0502020204030204" pitchFamily="34" charset="0"/>
                <a:cs typeface="Calibri" panose="020F0502020204030204" pitchFamily="34" charset="0"/>
              </a:rPr>
              <a:t>Haydi kızım, paltolarımızı giyelim. Gitme zamanımız geldi.</a:t>
            </a:r>
          </a:p>
          <a:p>
            <a:pPr algn="just"/>
            <a:r>
              <a:rPr lang="tr-TR" b="1" i="0" dirty="0">
                <a:solidFill>
                  <a:srgbClr val="333333"/>
                </a:solidFill>
                <a:effectLst/>
                <a:latin typeface="Calibri" panose="020F0502020204030204" pitchFamily="34" charset="0"/>
                <a:cs typeface="Calibri" panose="020F0502020204030204" pitchFamily="34" charset="0"/>
              </a:rPr>
              <a:t>Çocuk:</a:t>
            </a:r>
            <a:r>
              <a:rPr lang="tr-TR" b="0" i="0" dirty="0">
                <a:solidFill>
                  <a:srgbClr val="333333"/>
                </a:solidFill>
                <a:effectLst/>
                <a:latin typeface="Calibri" panose="020F0502020204030204" pitchFamily="34" charset="0"/>
                <a:cs typeface="Calibri" panose="020F0502020204030204" pitchFamily="34" charset="0"/>
              </a:rPr>
              <a:t> Hayır! Gitmeyeceğim!</a:t>
            </a:r>
          </a:p>
          <a:p>
            <a:pPr algn="just"/>
            <a:r>
              <a:rPr lang="tr-TR" b="1" i="0" dirty="0">
                <a:solidFill>
                  <a:srgbClr val="333333"/>
                </a:solidFill>
                <a:effectLst/>
                <a:latin typeface="Calibri" panose="020F0502020204030204" pitchFamily="34" charset="0"/>
                <a:cs typeface="Calibri" panose="020F0502020204030204" pitchFamily="34" charset="0"/>
              </a:rPr>
              <a:t>Ebeveyn:</a:t>
            </a:r>
            <a:r>
              <a:rPr lang="tr-TR" b="0" i="0" dirty="0">
                <a:solidFill>
                  <a:srgbClr val="333333"/>
                </a:solidFill>
                <a:effectLst/>
                <a:latin typeface="Calibri" panose="020F0502020204030204" pitchFamily="34" charset="0"/>
                <a:cs typeface="Calibri" panose="020F0502020204030204" pitchFamily="34" charset="0"/>
              </a:rPr>
              <a:t> Neden?</a:t>
            </a:r>
          </a:p>
          <a:p>
            <a:pPr algn="just"/>
            <a:r>
              <a:rPr lang="tr-TR" b="1" i="0" dirty="0">
                <a:solidFill>
                  <a:srgbClr val="333333"/>
                </a:solidFill>
                <a:effectLst/>
                <a:latin typeface="Calibri" panose="020F0502020204030204" pitchFamily="34" charset="0"/>
                <a:cs typeface="Calibri" panose="020F0502020204030204" pitchFamily="34" charset="0"/>
              </a:rPr>
              <a:t>Çocuk: </a:t>
            </a:r>
            <a:r>
              <a:rPr lang="tr-TR" b="0" i="0" dirty="0">
                <a:solidFill>
                  <a:srgbClr val="333333"/>
                </a:solidFill>
                <a:effectLst/>
                <a:latin typeface="Calibri" panose="020F0502020204030204" pitchFamily="34" charset="0"/>
                <a:cs typeface="Calibri" panose="020F0502020204030204" pitchFamily="34" charset="0"/>
              </a:rPr>
              <a:t>Seninle evde kalmak istiyorum!</a:t>
            </a:r>
          </a:p>
          <a:p>
            <a:pPr algn="just"/>
            <a:r>
              <a:rPr lang="tr-TR" b="1" i="0" dirty="0">
                <a:solidFill>
                  <a:srgbClr val="333333"/>
                </a:solidFill>
                <a:effectLst/>
                <a:latin typeface="Calibri" panose="020F0502020204030204" pitchFamily="34" charset="0"/>
                <a:cs typeface="Calibri" panose="020F0502020204030204" pitchFamily="34" charset="0"/>
              </a:rPr>
              <a:t>Ebeveyn:</a:t>
            </a:r>
            <a:r>
              <a:rPr lang="tr-TR" b="0" i="0" dirty="0">
                <a:solidFill>
                  <a:srgbClr val="333333"/>
                </a:solidFill>
                <a:effectLst/>
                <a:latin typeface="Calibri" panose="020F0502020204030204" pitchFamily="34" charset="0"/>
                <a:cs typeface="Calibri" panose="020F0502020204030204" pitchFamily="34" charset="0"/>
              </a:rPr>
              <a:t> Sanırım ne hissettiğini anlıyorum. Bazı günler ben de evden çıkmak yerine tüm gün seninle oyun oynamak, resim yapmak istiyorum. Sen de bugünü benimle geçirmeyi dilerdin. Ama ofistekilerle bir toplantım var, orada olacağıma dair onlara söz verdim.</a:t>
            </a:r>
          </a:p>
          <a:p>
            <a:pPr algn="just"/>
            <a:r>
              <a:rPr lang="tr-TR" b="1" i="0" dirty="0">
                <a:solidFill>
                  <a:srgbClr val="333333"/>
                </a:solidFill>
                <a:effectLst/>
                <a:latin typeface="Calibri" panose="020F0502020204030204" pitchFamily="34" charset="0"/>
                <a:cs typeface="Calibri" panose="020F0502020204030204" pitchFamily="34" charset="0"/>
              </a:rPr>
              <a:t>Çocuk:</a:t>
            </a:r>
            <a:r>
              <a:rPr lang="tr-TR" b="0" i="0" dirty="0">
                <a:solidFill>
                  <a:srgbClr val="333333"/>
                </a:solidFill>
                <a:effectLst/>
                <a:latin typeface="Calibri" panose="020F0502020204030204" pitchFamily="34" charset="0"/>
                <a:cs typeface="Calibri" panose="020F0502020204030204" pitchFamily="34" charset="0"/>
              </a:rPr>
              <a:t> (belki ağlayarak) Haksızlık bu! Gitmek istemiyorum!</a:t>
            </a:r>
          </a:p>
          <a:p>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61757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34"/>
        <p:cNvGrpSpPr/>
        <p:nvPr/>
      </p:nvGrpSpPr>
      <p:grpSpPr>
        <a:xfrm>
          <a:off x="0" y="0"/>
          <a:ext cx="0" cy="0"/>
          <a:chOff x="0" y="0"/>
          <a:chExt cx="0" cy="0"/>
        </a:xfrm>
      </p:grpSpPr>
      <p:sp>
        <p:nvSpPr>
          <p:cNvPr id="835" name="Google Shape;835;p10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836" name="Google Shape;836;p101"/>
          <p:cNvSpPr txBox="1">
            <a:spLocks noGrp="1"/>
          </p:cNvSpPr>
          <p:nvPr>
            <p:ph type="title"/>
          </p:nvPr>
        </p:nvSpPr>
        <p:spPr>
          <a:xfrm>
            <a:off x="838201" y="345810"/>
            <a:ext cx="51205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400"/>
              <a:buFont typeface="Times New Roman"/>
              <a:buNone/>
            </a:pPr>
            <a:r>
              <a:rPr lang="tr-TR" b="1" dirty="0">
                <a:solidFill>
                  <a:srgbClr val="323F4F"/>
                </a:solidFill>
                <a:latin typeface="Times New Roman"/>
                <a:ea typeface="Times New Roman"/>
                <a:cs typeface="Times New Roman"/>
                <a:sym typeface="Times New Roman"/>
              </a:rPr>
              <a:t>Sosyal-duygusal beceriler</a:t>
            </a:r>
            <a:endParaRPr dirty="0"/>
          </a:p>
        </p:txBody>
      </p:sp>
      <p:sp>
        <p:nvSpPr>
          <p:cNvPr id="837" name="Google Shape;837;p101"/>
          <p:cNvSpPr txBox="1">
            <a:spLocks noGrp="1"/>
          </p:cNvSpPr>
          <p:nvPr>
            <p:ph type="body" idx="1"/>
          </p:nvPr>
        </p:nvSpPr>
        <p:spPr>
          <a:xfrm>
            <a:off x="838201" y="1859623"/>
            <a:ext cx="5120560" cy="4317340"/>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just" rtl="0">
              <a:lnSpc>
                <a:spcPct val="90000"/>
              </a:lnSpc>
              <a:spcBef>
                <a:spcPts val="0"/>
              </a:spcBef>
              <a:spcAft>
                <a:spcPts val="0"/>
              </a:spcAft>
              <a:buClr>
                <a:srgbClr val="323F4F"/>
              </a:buClr>
              <a:buSzPts val="2600"/>
              <a:buChar char="•"/>
            </a:pPr>
            <a:r>
              <a:rPr lang="tr-TR" sz="2400" dirty="0">
                <a:effectLst/>
                <a:latin typeface="Calibri" panose="020F0502020204030204" pitchFamily="34" charset="0"/>
                <a:ea typeface="Calibri" panose="020F0502020204030204" pitchFamily="34" charset="0"/>
                <a:cs typeface="Times New Roman" panose="02020603050405020304" pitchFamily="18" charset="0"/>
              </a:rPr>
              <a:t>Sosyal duygusal beceriler ise; bireylerin yaşantısında sosyal hayata uyum sağlaması, duygularını anlayarak onları kontrol edebilmesi ve bu özelliklere dayalı olarak kendini ifade edebilmesi için gerekli özellikler olarak tanımlanmaktadır (Elias vd., 1997).</a:t>
            </a:r>
          </a:p>
          <a:p>
            <a:pPr marL="228600" lvl="0" indent="-228600" algn="just" rtl="0">
              <a:lnSpc>
                <a:spcPct val="90000"/>
              </a:lnSpc>
              <a:spcBef>
                <a:spcPts val="0"/>
              </a:spcBef>
              <a:spcAft>
                <a:spcPts val="0"/>
              </a:spcAft>
              <a:buClr>
                <a:srgbClr val="323F4F"/>
              </a:buClr>
              <a:buSzPts val="2600"/>
              <a:buChar char="•"/>
            </a:pPr>
            <a:endParaRPr lang="tr-TR" sz="2400" dirty="0">
              <a:effectLst/>
              <a:latin typeface="Calibri" panose="020F0502020204030204" pitchFamily="34" charset="0"/>
              <a:ea typeface="Calibri" panose="020F0502020204030204" pitchFamily="34" charset="0"/>
              <a:cs typeface="Times New Roman" panose="02020603050405020304" pitchFamily="18" charset="0"/>
            </a:endParaRPr>
          </a:p>
          <a:p>
            <a:pPr marL="228600" lvl="0" indent="-228600" algn="just" rtl="0">
              <a:lnSpc>
                <a:spcPct val="90000"/>
              </a:lnSpc>
              <a:spcBef>
                <a:spcPts val="0"/>
              </a:spcBef>
              <a:spcAft>
                <a:spcPts val="0"/>
              </a:spcAft>
              <a:buClr>
                <a:srgbClr val="323F4F"/>
              </a:buClr>
              <a:buSzPts val="2600"/>
              <a:buChar char="•"/>
            </a:pPr>
            <a:r>
              <a:rPr lang="tr-TR" sz="2400" dirty="0">
                <a:solidFill>
                  <a:schemeClr val="tx1"/>
                </a:solidFill>
              </a:rPr>
              <a:t>Eğitim alanında 2000’li yıllardan itibaren yaşanan dönüşüme bakıldığında; akademik becerilerin yanında sosyal duygusal becerilerin gelişimine de büyük önem verildiği ve sosyal duygusal becerilerin, çocukların genel gelişimini, zihinsel sağlığını ve akademik başarılarını büyük ölçüde etkilediği görülmektedir (</a:t>
            </a:r>
            <a:r>
              <a:rPr lang="tr-TR" sz="2400" dirty="0" err="1">
                <a:solidFill>
                  <a:schemeClr val="tx1"/>
                </a:solidFill>
              </a:rPr>
              <a:t>Cristovao</a:t>
            </a:r>
            <a:r>
              <a:rPr lang="tr-TR" sz="2400" dirty="0">
                <a:solidFill>
                  <a:schemeClr val="tx1"/>
                </a:solidFill>
              </a:rPr>
              <a:t>, </a:t>
            </a:r>
            <a:r>
              <a:rPr lang="tr-TR" sz="2400" dirty="0" err="1">
                <a:solidFill>
                  <a:schemeClr val="tx1"/>
                </a:solidFill>
              </a:rPr>
              <a:t>Candeias</a:t>
            </a:r>
            <a:r>
              <a:rPr lang="tr-TR" sz="2400" dirty="0">
                <a:solidFill>
                  <a:schemeClr val="tx1"/>
                </a:solidFill>
              </a:rPr>
              <a:t> ve </a:t>
            </a:r>
            <a:r>
              <a:rPr lang="tr-TR" sz="2400" dirty="0" err="1">
                <a:solidFill>
                  <a:schemeClr val="tx1"/>
                </a:solidFill>
              </a:rPr>
              <a:t>Verdasca</a:t>
            </a:r>
            <a:r>
              <a:rPr lang="tr-TR" sz="2400" dirty="0">
                <a:solidFill>
                  <a:schemeClr val="tx1"/>
                </a:solidFill>
              </a:rPr>
              <a:t>, 2020).</a:t>
            </a:r>
          </a:p>
        </p:txBody>
      </p:sp>
      <p:pic>
        <p:nvPicPr>
          <p:cNvPr id="839" name="Google Shape;839;p101" descr="children, kids, children&amp;#39;s illustration, emotions, characters, by Kate  Daubney, kids illustration | Children illustration, Childrens illustrations,  Character"/>
          <p:cNvPicPr preferRelativeResize="0"/>
          <p:nvPr/>
        </p:nvPicPr>
        <p:blipFill rotWithShape="1">
          <a:blip r:embed="rId3">
            <a:alphaModFix/>
          </a:blip>
          <a:srcRect l="15401" r="16552" b="-2"/>
          <a:stretch/>
        </p:blipFill>
        <p:spPr>
          <a:xfrm>
            <a:off x="7901259" y="2727729"/>
            <a:ext cx="4290741" cy="4130271"/>
          </a:xfrm>
          <a:custGeom>
            <a:avLst/>
            <a:gdLst/>
            <a:ahLst/>
            <a:cxnLst/>
            <a:rect l="l" t="t" r="r" b="b"/>
            <a:pathLst>
              <a:path w="4290741" h="4130271" extrusionOk="0">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ln>
            <a:noFill/>
          </a:ln>
        </p:spPr>
      </p:pic>
      <p:sp>
        <p:nvSpPr>
          <p:cNvPr id="840" name="Google Shape;840;p101"/>
          <p:cNvSpPr/>
          <p:nvPr/>
        </p:nvSpPr>
        <p:spPr>
          <a:xfrm rot="-6040930" flipH="1">
            <a:off x="6034138" y="-673140"/>
            <a:ext cx="4021193" cy="4021193"/>
          </a:xfrm>
          <a:prstGeom prst="arc">
            <a:avLst>
              <a:gd name="adj1" fmla="val 16200000"/>
              <a:gd name="adj2" fmla="val 20093138"/>
            </a:avLst>
          </a:prstGeom>
          <a:noFill/>
          <a:ln w="127000" cap="rnd" cmpd="sng">
            <a:solidFill>
              <a:schemeClr val="accent4"/>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841" name="Google Shape;841;p101" descr="Kids At The Playground Stock Illustration - Download Image Now - iStock"/>
          <p:cNvPicPr preferRelativeResize="0"/>
          <p:nvPr/>
        </p:nvPicPr>
        <p:blipFill rotWithShape="1">
          <a:blip r:embed="rId4">
            <a:alphaModFix/>
          </a:blip>
          <a:srcRect t="8345" r="-3" b="-2"/>
          <a:stretch/>
        </p:blipFill>
        <p:spPr>
          <a:xfrm>
            <a:off x="6261607" y="1"/>
            <a:ext cx="3519312" cy="3007909"/>
          </a:xfrm>
          <a:custGeom>
            <a:avLst/>
            <a:gdLst/>
            <a:ahLst/>
            <a:cxnLst/>
            <a:rect l="l" t="t" r="r" b="b"/>
            <a:pathLst>
              <a:path w="3519312" h="3007909" extrusionOk="0">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ln>
            <a:noFill/>
          </a:ln>
        </p:spPr>
      </p:pic>
    </p:spTree>
    <p:extLst>
      <p:ext uri="{BB962C8B-B14F-4D97-AF65-F5344CB8AC3E}">
        <p14:creationId xmlns:p14="http://schemas.microsoft.com/office/powerpoint/2010/main" val="34748950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700102F0-3C12-6CA5-8436-2F778AC5E66E}"/>
              </a:ext>
            </a:extLst>
          </p:cNvPr>
          <p:cNvSpPr>
            <a:spLocks noGrp="1"/>
          </p:cNvSpPr>
          <p:nvPr>
            <p:ph type="title"/>
          </p:nvPr>
        </p:nvSpPr>
        <p:spPr/>
        <p:txBody>
          <a:bodyPr/>
          <a:lstStyle/>
          <a:p>
            <a:r>
              <a:rPr lang="tr-TR" dirty="0"/>
              <a:t>Örnek</a:t>
            </a:r>
          </a:p>
        </p:txBody>
      </p:sp>
      <p:sp>
        <p:nvSpPr>
          <p:cNvPr id="5" name="Metin Yer Tutucusu 4">
            <a:extLst>
              <a:ext uri="{FF2B5EF4-FFF2-40B4-BE49-F238E27FC236}">
                <a16:creationId xmlns:a16="http://schemas.microsoft.com/office/drawing/2014/main" id="{147F82B8-4F0E-00AB-ECAA-F4364B3008C1}"/>
              </a:ext>
            </a:extLst>
          </p:cNvPr>
          <p:cNvSpPr>
            <a:spLocks noGrp="1"/>
          </p:cNvSpPr>
          <p:nvPr>
            <p:ph type="body" idx="1"/>
          </p:nvPr>
        </p:nvSpPr>
        <p:spPr/>
        <p:txBody>
          <a:bodyPr>
            <a:normAutofit fontScale="77500" lnSpcReduction="20000"/>
          </a:bodyPr>
          <a:lstStyle/>
          <a:p>
            <a:pPr algn="just"/>
            <a:r>
              <a:rPr lang="tr-TR" b="1" i="0" dirty="0">
                <a:solidFill>
                  <a:srgbClr val="333333"/>
                </a:solidFill>
                <a:effectLst/>
                <a:latin typeface="Calibri" panose="020F0502020204030204" pitchFamily="34" charset="0"/>
                <a:cs typeface="Calibri" panose="020F0502020204030204" pitchFamily="34" charset="0"/>
              </a:rPr>
              <a:t>Ebeveyn:</a:t>
            </a:r>
            <a:r>
              <a:rPr lang="tr-TR" b="0" i="0" dirty="0">
                <a:solidFill>
                  <a:srgbClr val="333333"/>
                </a:solidFill>
                <a:effectLst/>
                <a:latin typeface="Calibri" panose="020F0502020204030204" pitchFamily="34" charset="0"/>
                <a:cs typeface="Calibri" panose="020F0502020204030204" pitchFamily="34" charset="0"/>
              </a:rPr>
              <a:t> (sarılarak, bakışarak, mümkünse evladını kucağına alarak) Gel kızım. Bugün evde kalamayacağımız için üzgünüm. Bu durum seni hayal kırıklığına mı uğratıyor?</a:t>
            </a:r>
          </a:p>
          <a:p>
            <a:pPr algn="just"/>
            <a:r>
              <a:rPr lang="tr-TR" b="1" i="0" dirty="0">
                <a:solidFill>
                  <a:srgbClr val="333333"/>
                </a:solidFill>
                <a:effectLst/>
                <a:latin typeface="Calibri" panose="020F0502020204030204" pitchFamily="34" charset="0"/>
                <a:cs typeface="Calibri" panose="020F0502020204030204" pitchFamily="34" charset="0"/>
              </a:rPr>
              <a:t>Çocuk:</a:t>
            </a:r>
            <a:r>
              <a:rPr lang="tr-TR" b="0" i="0" dirty="0">
                <a:solidFill>
                  <a:srgbClr val="333333"/>
                </a:solidFill>
                <a:effectLst/>
                <a:latin typeface="Calibri" panose="020F0502020204030204" pitchFamily="34" charset="0"/>
                <a:cs typeface="Calibri" panose="020F0502020204030204" pitchFamily="34" charset="0"/>
              </a:rPr>
              <a:t> Evet.</a:t>
            </a:r>
          </a:p>
          <a:p>
            <a:pPr algn="just"/>
            <a:r>
              <a:rPr lang="tr-TR" b="1" i="0" dirty="0">
                <a:solidFill>
                  <a:srgbClr val="333333"/>
                </a:solidFill>
                <a:effectLst/>
                <a:latin typeface="Calibri" panose="020F0502020204030204" pitchFamily="34" charset="0"/>
                <a:cs typeface="Calibri" panose="020F0502020204030204" pitchFamily="34" charset="0"/>
              </a:rPr>
              <a:t>Ebeveyn: </a:t>
            </a:r>
            <a:r>
              <a:rPr lang="tr-TR" b="0" i="0" dirty="0">
                <a:solidFill>
                  <a:srgbClr val="333333"/>
                </a:solidFill>
                <a:effectLst/>
                <a:latin typeface="Calibri" panose="020F0502020204030204" pitchFamily="34" charset="0"/>
                <a:cs typeface="Calibri" panose="020F0502020204030204" pitchFamily="34" charset="0"/>
              </a:rPr>
              <a:t>Biraz da üzüyor galiba.</a:t>
            </a:r>
          </a:p>
          <a:p>
            <a:pPr algn="just"/>
            <a:r>
              <a:rPr lang="tr-TR" b="1" i="0" dirty="0">
                <a:solidFill>
                  <a:srgbClr val="333333"/>
                </a:solidFill>
                <a:effectLst/>
                <a:latin typeface="Calibri" panose="020F0502020204030204" pitchFamily="34" charset="0"/>
                <a:cs typeface="Calibri" panose="020F0502020204030204" pitchFamily="34" charset="0"/>
              </a:rPr>
              <a:t>Çocuk:</a:t>
            </a:r>
            <a:r>
              <a:rPr lang="tr-TR" b="0" i="0" dirty="0">
                <a:solidFill>
                  <a:srgbClr val="333333"/>
                </a:solidFill>
                <a:effectLst/>
                <a:latin typeface="Calibri" panose="020F0502020204030204" pitchFamily="34" charset="0"/>
                <a:cs typeface="Calibri" panose="020F0502020204030204" pitchFamily="34" charset="0"/>
              </a:rPr>
              <a:t> Evet.</a:t>
            </a:r>
          </a:p>
          <a:p>
            <a:pPr algn="just"/>
            <a:r>
              <a:rPr lang="tr-TR" b="1" i="0" dirty="0">
                <a:solidFill>
                  <a:srgbClr val="333333"/>
                </a:solidFill>
                <a:effectLst/>
                <a:latin typeface="Calibri" panose="020F0502020204030204" pitchFamily="34" charset="0"/>
                <a:cs typeface="Calibri" panose="020F0502020204030204" pitchFamily="34" charset="0"/>
              </a:rPr>
              <a:t>Ebeveyn: </a:t>
            </a:r>
            <a:r>
              <a:rPr lang="tr-TR" b="0" i="0" dirty="0">
                <a:solidFill>
                  <a:srgbClr val="333333"/>
                </a:solidFill>
                <a:effectLst/>
                <a:latin typeface="Calibri" panose="020F0502020204030204" pitchFamily="34" charset="0"/>
                <a:cs typeface="Calibri" panose="020F0502020204030204" pitchFamily="34" charset="0"/>
              </a:rPr>
              <a:t>(teması sürdürerek) Ben de üzgünüm. Bak ne yapalım. Yarını düşünelim. Yarın </a:t>
            </a:r>
            <a:r>
              <a:rPr lang="tr-TR" b="0" i="0" dirty="0" err="1">
                <a:solidFill>
                  <a:srgbClr val="333333"/>
                </a:solidFill>
                <a:effectLst/>
                <a:latin typeface="Calibri" panose="020F0502020204030204" pitchFamily="34" charset="0"/>
                <a:cs typeface="Calibri" panose="020F0502020204030204" pitchFamily="34" charset="0"/>
              </a:rPr>
              <a:t>haftasonu</a:t>
            </a:r>
            <a:r>
              <a:rPr lang="tr-TR" b="0" i="0" dirty="0">
                <a:solidFill>
                  <a:srgbClr val="333333"/>
                </a:solidFill>
                <a:effectLst/>
                <a:latin typeface="Calibri" panose="020F0502020204030204" pitchFamily="34" charset="0"/>
                <a:cs typeface="Calibri" panose="020F0502020204030204" pitchFamily="34" charset="0"/>
              </a:rPr>
              <a:t> ve ben işe gitmiyorum, sen de okula. Tüm günü birlikte geçirebiliriz. Yarın yapmak istediğin özel bir şey var mı?</a:t>
            </a:r>
          </a:p>
          <a:p>
            <a:pPr algn="just"/>
            <a:r>
              <a:rPr lang="tr-TR" b="1" i="0" dirty="0">
                <a:solidFill>
                  <a:srgbClr val="333333"/>
                </a:solidFill>
                <a:effectLst/>
                <a:latin typeface="Calibri" panose="020F0502020204030204" pitchFamily="34" charset="0"/>
                <a:cs typeface="Calibri" panose="020F0502020204030204" pitchFamily="34" charset="0"/>
              </a:rPr>
              <a:t>Çocuk:</a:t>
            </a:r>
            <a:r>
              <a:rPr lang="tr-TR" b="0" i="0" dirty="0">
                <a:solidFill>
                  <a:srgbClr val="333333"/>
                </a:solidFill>
                <a:effectLst/>
                <a:latin typeface="Calibri" panose="020F0502020204030204" pitchFamily="34" charset="0"/>
                <a:cs typeface="Calibri" panose="020F0502020204030204" pitchFamily="34" charset="0"/>
              </a:rPr>
              <a:t> Kek yapalım mı?</a:t>
            </a:r>
          </a:p>
          <a:p>
            <a:pPr algn="just"/>
            <a:r>
              <a:rPr lang="tr-TR" b="1" i="0" dirty="0">
                <a:solidFill>
                  <a:srgbClr val="333333"/>
                </a:solidFill>
                <a:effectLst/>
                <a:latin typeface="Calibri" panose="020F0502020204030204" pitchFamily="34" charset="0"/>
                <a:cs typeface="Calibri" panose="020F0502020204030204" pitchFamily="34" charset="0"/>
              </a:rPr>
              <a:t>Ebeveyn:</a:t>
            </a:r>
            <a:r>
              <a:rPr lang="tr-TR" b="0" i="0" dirty="0">
                <a:solidFill>
                  <a:srgbClr val="333333"/>
                </a:solidFill>
                <a:effectLst/>
                <a:latin typeface="Calibri" panose="020F0502020204030204" pitchFamily="34" charset="0"/>
                <a:cs typeface="Calibri" panose="020F0502020204030204" pitchFamily="34" charset="0"/>
              </a:rPr>
              <a:t> Şahane fikir! Başka?</a:t>
            </a:r>
          </a:p>
          <a:p>
            <a:pPr algn="just"/>
            <a:r>
              <a:rPr lang="tr-TR" b="1" i="0" dirty="0">
                <a:solidFill>
                  <a:srgbClr val="333333"/>
                </a:solidFill>
                <a:effectLst/>
                <a:latin typeface="Calibri" panose="020F0502020204030204" pitchFamily="34" charset="0"/>
                <a:cs typeface="Calibri" panose="020F0502020204030204" pitchFamily="34" charset="0"/>
              </a:rPr>
              <a:t>Çocuk:</a:t>
            </a:r>
            <a:r>
              <a:rPr lang="tr-TR" b="0" i="0" dirty="0">
                <a:solidFill>
                  <a:srgbClr val="333333"/>
                </a:solidFill>
                <a:effectLst/>
                <a:latin typeface="Calibri" panose="020F0502020204030204" pitchFamily="34" charset="0"/>
                <a:cs typeface="Calibri" panose="020F0502020204030204" pitchFamily="34" charset="0"/>
              </a:rPr>
              <a:t> Parka da gidebilir miyiz?</a:t>
            </a:r>
          </a:p>
          <a:p>
            <a:pPr algn="just"/>
            <a:r>
              <a:rPr lang="tr-TR" b="1" i="0" dirty="0">
                <a:solidFill>
                  <a:srgbClr val="333333"/>
                </a:solidFill>
                <a:effectLst/>
                <a:latin typeface="Calibri" panose="020F0502020204030204" pitchFamily="34" charset="0"/>
                <a:cs typeface="Calibri" panose="020F0502020204030204" pitchFamily="34" charset="0"/>
              </a:rPr>
              <a:t>Ebeveyn: </a:t>
            </a:r>
            <a:r>
              <a:rPr lang="tr-TR" b="0" i="0" dirty="0">
                <a:solidFill>
                  <a:srgbClr val="333333"/>
                </a:solidFill>
                <a:effectLst/>
                <a:latin typeface="Calibri" panose="020F0502020204030204" pitchFamily="34" charset="0"/>
                <a:cs typeface="Calibri" panose="020F0502020204030204" pitchFamily="34" charset="0"/>
              </a:rPr>
              <a:t>Bence tüm bunları yapabiliriz...</a:t>
            </a:r>
          </a:p>
          <a:p>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05836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Unvan 1"/>
          <p:cNvSpPr>
            <a:spLocks noGrp="1"/>
          </p:cNvSpPr>
          <p:nvPr>
            <p:ph type="title"/>
          </p:nvPr>
        </p:nvSpPr>
        <p:spPr/>
        <p:txBody>
          <a:bodyPr/>
          <a:lstStyle/>
          <a:p>
            <a:pPr eaLnBrk="1" hangingPunct="1">
              <a:defRPr/>
            </a:pPr>
            <a:r>
              <a:rPr lang="tr-TR" altLang="tr-TR" sz="4000" b="1" dirty="0">
                <a:latin typeface="+mn-lt"/>
                <a:ea typeface="Arial Unicode MS" panose="020B0604020202020204" pitchFamily="34" charset="-128"/>
                <a:cs typeface="Arial Unicode MS" panose="020B0604020202020204" pitchFamily="34" charset="-128"/>
              </a:rPr>
              <a:t>Yetişkin Hayatından Duygusal Deneyimler</a:t>
            </a:r>
          </a:p>
        </p:txBody>
      </p:sp>
      <p:graphicFrame>
        <p:nvGraphicFramePr>
          <p:cNvPr id="4" name="İçerik Yer Tutucusu 3"/>
          <p:cNvGraphicFramePr>
            <a:graphicFrameLocks noGrp="1"/>
          </p:cNvGraphicFramePr>
          <p:nvPr>
            <p:ph idx="1"/>
          </p:nvPr>
        </p:nvGraphicFramePr>
        <p:xfrm>
          <a:off x="1371600" y="1736333"/>
          <a:ext cx="10309510" cy="4623372"/>
        </p:xfrm>
        <a:graphic>
          <a:graphicData uri="http://schemas.openxmlformats.org/drawingml/2006/table">
            <a:tbl>
              <a:tblPr>
                <a:tableStyleId>{0505E3EF-67EA-436B-97B2-0124C06EBD24}</a:tableStyleId>
              </a:tblPr>
              <a:tblGrid>
                <a:gridCol w="3579619">
                  <a:extLst>
                    <a:ext uri="{9D8B030D-6E8A-4147-A177-3AD203B41FA5}">
                      <a16:colId xmlns:a16="http://schemas.microsoft.com/office/drawing/2014/main" val="20000"/>
                    </a:ext>
                  </a:extLst>
                </a:gridCol>
                <a:gridCol w="3365808">
                  <a:extLst>
                    <a:ext uri="{9D8B030D-6E8A-4147-A177-3AD203B41FA5}">
                      <a16:colId xmlns:a16="http://schemas.microsoft.com/office/drawing/2014/main" val="20001"/>
                    </a:ext>
                  </a:extLst>
                </a:gridCol>
                <a:gridCol w="3364083">
                  <a:extLst>
                    <a:ext uri="{9D8B030D-6E8A-4147-A177-3AD203B41FA5}">
                      <a16:colId xmlns:a16="http://schemas.microsoft.com/office/drawing/2014/main" val="20002"/>
                    </a:ext>
                  </a:extLst>
                </a:gridCol>
              </a:tblGrid>
              <a:tr h="849050">
                <a:tc>
                  <a:txBody>
                    <a:bodyPr/>
                    <a:lstStyle>
                      <a:lvl1pPr marL="117475">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117475" marR="0" lvl="0" indent="0" algn="l" defTabSz="914400" rtl="0" eaLnBrk="1" fontAlgn="base" latinLnBrk="0" hangingPunct="1">
                        <a:lnSpc>
                          <a:spcPct val="100000"/>
                        </a:lnSpc>
                        <a:spcBef>
                          <a:spcPts val="150"/>
                        </a:spcBef>
                        <a:spcAft>
                          <a:spcPct val="0"/>
                        </a:spcAft>
                        <a:buClrTx/>
                        <a:buSzTx/>
                        <a:buFontTx/>
                        <a:buNone/>
                        <a:tabLst/>
                      </a:pPr>
                      <a:r>
                        <a:rPr kumimoji="0" lang="tr-TR" altLang="tr-TR" sz="2200" b="1" u="none" strike="noStrike" cap="none" normalizeH="0" baseline="0" dirty="0">
                          <a:ln>
                            <a:noFill/>
                          </a:ln>
                          <a:effectLst/>
                        </a:rPr>
                        <a:t>Duygusal Tepki Doğuran Durum</a:t>
                      </a:r>
                      <a:endParaRPr kumimoji="0" lang="tr-TR" altLang="tr-TR" sz="2200" b="1" i="0" u="none" strike="noStrike" cap="none" normalizeH="0" baseline="0" dirty="0">
                        <a:ln>
                          <a:noFill/>
                        </a:ln>
                        <a:solidFill>
                          <a:srgbClr val="FFFFFF"/>
                        </a:solidFill>
                        <a:effectLst/>
                        <a:latin typeface="Times New Roman" pitchFamily="18" charset="0"/>
                        <a:cs typeface="Times New Roman" pitchFamily="18" charset="0"/>
                      </a:endParaRPr>
                    </a:p>
                  </a:txBody>
                  <a:tcPr marL="0" marR="0" marT="0" marB="0" horzOverflow="overflow"/>
                </a:tc>
                <a:tc>
                  <a:txBody>
                    <a:bodyPr/>
                    <a:lstStyle>
                      <a:lvl1pPr marL="841375" indent="-711200">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841375" marR="0" lvl="0" indent="-711200" algn="l" defTabSz="914400" rtl="0" eaLnBrk="1" fontAlgn="base" latinLnBrk="0" hangingPunct="1">
                        <a:lnSpc>
                          <a:spcPct val="103000"/>
                        </a:lnSpc>
                        <a:spcBef>
                          <a:spcPts val="150"/>
                        </a:spcBef>
                        <a:spcAft>
                          <a:spcPct val="0"/>
                        </a:spcAft>
                        <a:buClrTx/>
                        <a:buSzTx/>
                        <a:buFontTx/>
                        <a:buNone/>
                        <a:tabLst/>
                      </a:pPr>
                      <a:r>
                        <a:rPr kumimoji="0" lang="tr-TR" altLang="tr-TR" sz="2200" b="1" u="none" strike="noStrike" cap="none" normalizeH="0" baseline="0" dirty="0">
                          <a:ln>
                            <a:noFill/>
                          </a:ln>
                          <a:effectLst/>
                        </a:rPr>
                        <a:t>Benzer yetişkin yaşantısı</a:t>
                      </a:r>
                      <a:endParaRPr kumimoji="0" lang="tr-TR" altLang="tr-TR" sz="2200" b="1" i="0" u="none" strike="noStrike" cap="none" normalizeH="0" baseline="0" dirty="0">
                        <a:ln>
                          <a:noFill/>
                        </a:ln>
                        <a:solidFill>
                          <a:srgbClr val="FFFFFF"/>
                        </a:solidFill>
                        <a:effectLst/>
                        <a:latin typeface="Times New Roman" pitchFamily="18" charset="0"/>
                        <a:cs typeface="Times New Roman" pitchFamily="18" charset="0"/>
                      </a:endParaRPr>
                    </a:p>
                  </a:txBody>
                  <a:tcPr marL="0" marR="0" marT="0" marB="0" horzOverflow="overflow"/>
                </a:tc>
                <a:tc>
                  <a:txBody>
                    <a:bodyPr/>
                    <a:lstStyle>
                      <a:lvl1pPr marL="323850" indent="-119063">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323850" marR="0" lvl="0" indent="-119063" algn="l" defTabSz="914400" rtl="0" eaLnBrk="1" fontAlgn="base" latinLnBrk="0" hangingPunct="1">
                        <a:lnSpc>
                          <a:spcPct val="103000"/>
                        </a:lnSpc>
                        <a:spcBef>
                          <a:spcPts val="150"/>
                        </a:spcBef>
                        <a:spcAft>
                          <a:spcPct val="0"/>
                        </a:spcAft>
                        <a:buClrTx/>
                        <a:buSzTx/>
                        <a:buFontTx/>
                        <a:buNone/>
                        <a:tabLst/>
                      </a:pPr>
                      <a:r>
                        <a:rPr kumimoji="0" lang="tr-TR" altLang="tr-TR" sz="2200" b="1" u="none" strike="noStrike" cap="none" normalizeH="0" baseline="0" dirty="0">
                          <a:ln>
                            <a:noFill/>
                          </a:ln>
                          <a:effectLst/>
                        </a:rPr>
                        <a:t>Bu durumda siz nasıl hissederdiniz?</a:t>
                      </a:r>
                      <a:endParaRPr kumimoji="0" lang="tr-TR" altLang="tr-TR" sz="2200" b="1" i="0" u="none" strike="noStrike" cap="none" normalizeH="0" baseline="0" dirty="0">
                        <a:ln>
                          <a:noFill/>
                        </a:ln>
                        <a:solidFill>
                          <a:srgbClr val="FFFFFF"/>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0"/>
                  </a:ext>
                </a:extLst>
              </a:tr>
              <a:tr h="851518">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ts val="38"/>
                        </a:spcBef>
                        <a:spcAft>
                          <a:spcPct val="0"/>
                        </a:spcAft>
                        <a:buClrTx/>
                        <a:buSzTx/>
                        <a:buFontTx/>
                        <a:buNone/>
                        <a:tabLst/>
                      </a:pPr>
                      <a:r>
                        <a:rPr kumimoji="0" lang="tr-TR" altLang="tr-TR" sz="2000" b="0" u="none" strike="noStrike" cap="none" normalizeH="0" baseline="0" dirty="0">
                          <a:ln>
                            <a:noFill/>
                          </a:ln>
                          <a:effectLst/>
                        </a:rPr>
                        <a:t> </a:t>
                      </a:r>
                    </a:p>
                    <a:p>
                      <a:pPr marL="0" marR="0" lvl="0" indent="0" algn="l" defTabSz="914400" rtl="0" eaLnBrk="1" fontAlgn="base" latinLnBrk="0" hangingPunct="1">
                        <a:lnSpc>
                          <a:spcPct val="96000"/>
                        </a:lnSpc>
                        <a:spcBef>
                          <a:spcPct val="0"/>
                        </a:spcBef>
                        <a:spcAft>
                          <a:spcPct val="0"/>
                        </a:spcAft>
                        <a:buClrTx/>
                        <a:buSzTx/>
                        <a:buFontTx/>
                        <a:buNone/>
                        <a:tabLst/>
                      </a:pPr>
                      <a:r>
                        <a:rPr kumimoji="0" lang="tr-TR" altLang="tr-TR" sz="2000" b="0" u="none" strike="noStrike" cap="none" normalizeH="0" baseline="0" dirty="0">
                          <a:ln>
                            <a:noFill/>
                          </a:ln>
                          <a:effectLst/>
                        </a:rPr>
                        <a:t> İlkokulda ilk gün</a:t>
                      </a:r>
                      <a:endParaRPr kumimoji="0" lang="tr-TR" altLang="tr-TR" sz="2000" b="0"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a:ln>
                            <a:noFill/>
                          </a:ln>
                          <a:effectLst/>
                        </a:rPr>
                        <a:t> </a:t>
                      </a:r>
                      <a:endParaRPr kumimoji="0" lang="tr-TR" altLang="tr-TR" sz="2000" b="1" i="0" u="none" strike="noStrike" cap="none" normalizeH="0" baseline="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1"/>
                  </a:ext>
                </a:extLst>
              </a:tr>
              <a:tr h="1079189">
                <a:tc>
                  <a:txBody>
                    <a:bodyPr/>
                    <a:lstStyle>
                      <a:lvl1pPr marL="66675">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66675" marR="0" lvl="0" indent="0" algn="l" defTabSz="914400" rtl="0" eaLnBrk="1" fontAlgn="base" latinLnBrk="0" hangingPunct="1">
                        <a:lnSpc>
                          <a:spcPct val="96000"/>
                        </a:lnSpc>
                        <a:spcBef>
                          <a:spcPct val="0"/>
                        </a:spcBef>
                        <a:spcAft>
                          <a:spcPct val="0"/>
                        </a:spcAft>
                        <a:buClrTx/>
                        <a:buSzTx/>
                        <a:buFontTx/>
                        <a:buNone/>
                        <a:tabLst/>
                      </a:pPr>
                      <a:r>
                        <a:rPr kumimoji="0" lang="tr-TR" altLang="tr-TR" sz="2000" b="0" u="none" strike="noStrike" cap="none" normalizeH="0" baseline="0" dirty="0">
                          <a:ln>
                            <a:noFill/>
                          </a:ln>
                          <a:effectLst/>
                        </a:rPr>
                        <a:t>Çok sevdiği yeni oyuncağını başkasıyla paylaşması istendiğinde</a:t>
                      </a:r>
                      <a:endParaRPr kumimoji="0" lang="tr-TR" altLang="tr-TR" sz="2000" b="0"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a:ln>
                            <a:noFill/>
                          </a:ln>
                          <a:effectLst/>
                        </a:rPr>
                        <a:t> </a:t>
                      </a:r>
                      <a:endParaRPr kumimoji="0" lang="tr-TR" altLang="tr-TR" sz="2000" b="1" i="0" u="none" strike="noStrike" cap="none" normalizeH="0" baseline="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2"/>
                  </a:ext>
                </a:extLst>
              </a:tr>
              <a:tr h="1094178">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ts val="38"/>
                        </a:spcBef>
                        <a:spcAft>
                          <a:spcPct val="0"/>
                        </a:spcAft>
                        <a:buClrTx/>
                        <a:buSzTx/>
                        <a:buFontTx/>
                        <a:buNone/>
                        <a:tabLst/>
                      </a:pPr>
                      <a:r>
                        <a:rPr kumimoji="0" lang="tr-TR" altLang="tr-TR" sz="2000" b="0" u="none" strike="noStrike" cap="none" normalizeH="0" baseline="0" dirty="0">
                          <a:ln>
                            <a:noFill/>
                          </a:ln>
                          <a:effectLst/>
                        </a:rPr>
                        <a:t> </a:t>
                      </a:r>
                    </a:p>
                    <a:p>
                      <a:pPr marL="87313" marR="0" lvl="0" indent="-87313" algn="l" defTabSz="914400" rtl="0" eaLnBrk="1" fontAlgn="base" latinLnBrk="0" hangingPunct="1">
                        <a:lnSpc>
                          <a:spcPct val="96000"/>
                        </a:lnSpc>
                        <a:spcBef>
                          <a:spcPct val="0"/>
                        </a:spcBef>
                        <a:spcAft>
                          <a:spcPct val="0"/>
                        </a:spcAft>
                        <a:buClrTx/>
                        <a:buSzTx/>
                        <a:buFontTx/>
                        <a:buNone/>
                        <a:tabLst/>
                      </a:pPr>
                      <a:r>
                        <a:rPr kumimoji="0" lang="tr-TR" altLang="tr-TR" sz="2000" b="0" u="none" strike="noStrike" cap="none" normalizeH="0" baseline="0" dirty="0">
                          <a:ln>
                            <a:noFill/>
                          </a:ln>
                          <a:effectLst/>
                        </a:rPr>
                        <a:t> Sevmediği bir şeyi yemesi   istendiğinde</a:t>
                      </a:r>
                      <a:endParaRPr kumimoji="0" lang="tr-TR" altLang="tr-TR" sz="2000" b="0"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a:ln>
                            <a:noFill/>
                          </a:ln>
                          <a:effectLst/>
                        </a:rPr>
                        <a:t> </a:t>
                      </a:r>
                      <a:endParaRPr kumimoji="0" lang="tr-TR" altLang="tr-TR" sz="2000" b="1" i="0" u="none" strike="noStrike" cap="none" normalizeH="0" baseline="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a:ln>
                            <a:noFill/>
                          </a:ln>
                          <a:effectLst/>
                        </a:rPr>
                        <a:t> </a:t>
                      </a:r>
                      <a:endParaRPr kumimoji="0" lang="tr-TR" altLang="tr-TR" sz="2000" b="1" i="0" u="none" strike="noStrike" cap="none" normalizeH="0" baseline="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3"/>
                  </a:ext>
                </a:extLst>
              </a:tr>
              <a:tr h="749437">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ts val="38"/>
                        </a:spcBef>
                        <a:spcAft>
                          <a:spcPct val="0"/>
                        </a:spcAft>
                        <a:buClrTx/>
                        <a:buSzTx/>
                        <a:buFontTx/>
                        <a:buNone/>
                        <a:tabLst/>
                      </a:pPr>
                      <a:r>
                        <a:rPr kumimoji="0" lang="tr-TR" altLang="tr-TR" sz="2000" b="0" u="none" strike="noStrike" cap="none" normalizeH="0" baseline="0" dirty="0">
                          <a:ln>
                            <a:noFill/>
                          </a:ln>
                          <a:effectLst/>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0" u="none" strike="noStrike" cap="none" normalizeH="0" baseline="0" dirty="0">
                          <a:ln>
                            <a:noFill/>
                          </a:ln>
                          <a:effectLst/>
                        </a:rPr>
                        <a:t>  Küçük kardeşin doğumu</a:t>
                      </a:r>
                      <a:endParaRPr kumimoji="0" lang="tr-TR" altLang="tr-TR" sz="2000" b="0"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b="1"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4"/>
                  </a:ext>
                </a:extLst>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Unvan 1"/>
          <p:cNvSpPr>
            <a:spLocks noGrp="1"/>
          </p:cNvSpPr>
          <p:nvPr>
            <p:ph type="title"/>
          </p:nvPr>
        </p:nvSpPr>
        <p:spPr/>
        <p:txBody>
          <a:bodyPr/>
          <a:lstStyle/>
          <a:p>
            <a:pPr eaLnBrk="1" hangingPunct="1">
              <a:defRPr/>
            </a:pPr>
            <a:r>
              <a:rPr lang="tr-TR" altLang="tr-TR" sz="4000" b="1">
                <a:latin typeface="+mn-lt"/>
                <a:ea typeface="Arial Unicode MS" panose="020B0604020202020204" pitchFamily="34" charset="-128"/>
                <a:cs typeface="Arial Unicode MS" panose="020B0604020202020204" pitchFamily="34" charset="-128"/>
              </a:rPr>
              <a:t>Yetişkin Hayatından Duygusal Deneyimler</a:t>
            </a:r>
          </a:p>
        </p:txBody>
      </p:sp>
      <p:graphicFrame>
        <p:nvGraphicFramePr>
          <p:cNvPr id="5" name="İçerik Yer Tutucusu 3"/>
          <p:cNvGraphicFramePr>
            <a:graphicFrameLocks/>
          </p:cNvGraphicFramePr>
          <p:nvPr/>
        </p:nvGraphicFramePr>
        <p:xfrm>
          <a:off x="1163637" y="1915318"/>
          <a:ext cx="10548902" cy="4393014"/>
        </p:xfrm>
        <a:graphic>
          <a:graphicData uri="http://schemas.openxmlformats.org/drawingml/2006/table">
            <a:tbl>
              <a:tblPr>
                <a:tableStyleId>{0505E3EF-67EA-436B-97B2-0124C06EBD24}</a:tableStyleId>
              </a:tblPr>
              <a:tblGrid>
                <a:gridCol w="3662739">
                  <a:extLst>
                    <a:ext uri="{9D8B030D-6E8A-4147-A177-3AD203B41FA5}">
                      <a16:colId xmlns:a16="http://schemas.microsoft.com/office/drawing/2014/main" val="20000"/>
                    </a:ext>
                  </a:extLst>
                </a:gridCol>
                <a:gridCol w="3443964">
                  <a:extLst>
                    <a:ext uri="{9D8B030D-6E8A-4147-A177-3AD203B41FA5}">
                      <a16:colId xmlns:a16="http://schemas.microsoft.com/office/drawing/2014/main" val="20001"/>
                    </a:ext>
                  </a:extLst>
                </a:gridCol>
                <a:gridCol w="3442199">
                  <a:extLst>
                    <a:ext uri="{9D8B030D-6E8A-4147-A177-3AD203B41FA5}">
                      <a16:colId xmlns:a16="http://schemas.microsoft.com/office/drawing/2014/main" val="20002"/>
                    </a:ext>
                  </a:extLst>
                </a:gridCol>
              </a:tblGrid>
              <a:tr h="740763">
                <a:tc>
                  <a:txBody>
                    <a:bodyPr/>
                    <a:lstStyle>
                      <a:lvl1pPr marL="117475">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117475" marR="0" lvl="0" indent="0" algn="l" defTabSz="914400" rtl="0" eaLnBrk="1" fontAlgn="base" latinLnBrk="0" hangingPunct="1">
                        <a:lnSpc>
                          <a:spcPct val="100000"/>
                        </a:lnSpc>
                        <a:spcBef>
                          <a:spcPts val="150"/>
                        </a:spcBef>
                        <a:spcAft>
                          <a:spcPct val="0"/>
                        </a:spcAft>
                        <a:buClrTx/>
                        <a:buSzTx/>
                        <a:buFontTx/>
                        <a:buNone/>
                        <a:tabLst/>
                      </a:pPr>
                      <a:r>
                        <a:rPr kumimoji="0" lang="tr-TR" altLang="tr-TR" sz="2000" b="1" u="none" strike="noStrike" cap="none" normalizeH="0" baseline="0" dirty="0">
                          <a:ln>
                            <a:noFill/>
                          </a:ln>
                          <a:effectLst/>
                        </a:rPr>
                        <a:t>Duygusal Tepki Uyaran Durum</a:t>
                      </a:r>
                      <a:endParaRPr kumimoji="0" lang="tr-TR" altLang="tr-TR" sz="2000" b="1" i="0" u="none" strike="noStrike" cap="none" normalizeH="0" baseline="0" dirty="0">
                        <a:ln>
                          <a:noFill/>
                        </a:ln>
                        <a:solidFill>
                          <a:srgbClr val="FFFFFF"/>
                        </a:solidFill>
                        <a:effectLst/>
                        <a:latin typeface="Times New Roman" pitchFamily="18" charset="0"/>
                        <a:cs typeface="Times New Roman" pitchFamily="18" charset="0"/>
                      </a:endParaRPr>
                    </a:p>
                  </a:txBody>
                  <a:tcPr marL="0" marR="0" marT="0" marB="0" horzOverflow="overflow"/>
                </a:tc>
                <a:tc>
                  <a:txBody>
                    <a:bodyPr/>
                    <a:lstStyle>
                      <a:lvl1pPr marL="841375" indent="-711200">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841375" marR="0" lvl="0" indent="-711200" algn="l" defTabSz="914400" rtl="0" eaLnBrk="1" fontAlgn="base" latinLnBrk="0" hangingPunct="1">
                        <a:lnSpc>
                          <a:spcPct val="103000"/>
                        </a:lnSpc>
                        <a:spcBef>
                          <a:spcPts val="150"/>
                        </a:spcBef>
                        <a:spcAft>
                          <a:spcPct val="0"/>
                        </a:spcAft>
                        <a:buClrTx/>
                        <a:buSzTx/>
                        <a:buFontTx/>
                        <a:buNone/>
                        <a:tabLst/>
                      </a:pPr>
                      <a:r>
                        <a:rPr kumimoji="0" lang="tr-TR" altLang="tr-TR" sz="2000" b="1" u="none" strike="noStrike" cap="none" normalizeH="0" baseline="0" dirty="0">
                          <a:ln>
                            <a:noFill/>
                          </a:ln>
                          <a:effectLst/>
                        </a:rPr>
                        <a:t>Benzer yetişkin yaşantısı</a:t>
                      </a:r>
                      <a:endParaRPr kumimoji="0" lang="tr-TR" altLang="tr-TR" sz="2000" b="1" i="0" u="none" strike="noStrike" cap="none" normalizeH="0" baseline="0" dirty="0">
                        <a:ln>
                          <a:noFill/>
                        </a:ln>
                        <a:solidFill>
                          <a:srgbClr val="FFFFFF"/>
                        </a:solidFill>
                        <a:effectLst/>
                        <a:latin typeface="Times New Roman" pitchFamily="18" charset="0"/>
                        <a:cs typeface="Times New Roman" pitchFamily="18" charset="0"/>
                      </a:endParaRPr>
                    </a:p>
                  </a:txBody>
                  <a:tcPr marL="0" marR="0" marT="0" marB="0" horzOverflow="overflow"/>
                </a:tc>
                <a:tc>
                  <a:txBody>
                    <a:bodyPr/>
                    <a:lstStyle>
                      <a:lvl1pPr marL="323850" indent="-119063">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323850" marR="0" lvl="0" indent="-119063" algn="l" defTabSz="914400" rtl="0" eaLnBrk="1" fontAlgn="base" latinLnBrk="0" hangingPunct="1">
                        <a:lnSpc>
                          <a:spcPct val="103000"/>
                        </a:lnSpc>
                        <a:spcBef>
                          <a:spcPts val="150"/>
                        </a:spcBef>
                        <a:spcAft>
                          <a:spcPct val="0"/>
                        </a:spcAft>
                        <a:buClrTx/>
                        <a:buSzTx/>
                        <a:buFontTx/>
                        <a:buNone/>
                        <a:tabLst/>
                      </a:pPr>
                      <a:r>
                        <a:rPr kumimoji="0" lang="tr-TR" altLang="tr-TR" sz="2000" b="1" u="none" strike="noStrike" cap="none" normalizeH="0" baseline="0" dirty="0">
                          <a:ln>
                            <a:noFill/>
                          </a:ln>
                          <a:effectLst/>
                        </a:rPr>
                        <a:t>Bu durumda siz nasıl hissederdiniz?</a:t>
                      </a:r>
                      <a:endParaRPr kumimoji="0" lang="tr-TR" altLang="tr-TR" sz="2000" b="1" i="0" u="none" strike="noStrike" cap="none" normalizeH="0" baseline="0" dirty="0">
                        <a:ln>
                          <a:noFill/>
                        </a:ln>
                        <a:solidFill>
                          <a:srgbClr val="FFFFFF"/>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0"/>
                  </a:ext>
                </a:extLst>
              </a:tr>
              <a:tr h="1050046">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ts val="38"/>
                        </a:spcBef>
                        <a:spcAft>
                          <a:spcPct val="0"/>
                        </a:spcAft>
                        <a:buClrTx/>
                        <a:buSzTx/>
                        <a:buFontTx/>
                        <a:buNone/>
                        <a:tabLst/>
                      </a:pPr>
                      <a:r>
                        <a:rPr kumimoji="0" lang="tr-TR" altLang="tr-TR" sz="2000" b="1" u="none" strike="noStrike" cap="none" normalizeH="0" baseline="0" dirty="0">
                          <a:ln>
                            <a:noFill/>
                          </a:ln>
                          <a:effectLst/>
                        </a:rPr>
                        <a:t> </a:t>
                      </a:r>
                    </a:p>
                    <a:p>
                      <a:pPr marL="0" marR="0" lvl="0" indent="0" algn="l" defTabSz="914400" rtl="0" eaLnBrk="1" fontAlgn="base" latinLnBrk="0" hangingPunct="1">
                        <a:lnSpc>
                          <a:spcPct val="96000"/>
                        </a:lnSpc>
                        <a:spcBef>
                          <a:spcPct val="0"/>
                        </a:spcBef>
                        <a:spcAft>
                          <a:spcPct val="0"/>
                        </a:spcAft>
                        <a:buClrTx/>
                        <a:buSzTx/>
                        <a:buFontTx/>
                        <a:buNone/>
                        <a:tabLst/>
                      </a:pPr>
                      <a:r>
                        <a:rPr kumimoji="0" lang="tr-TR" altLang="tr-TR" sz="2000" b="1" u="none" strike="noStrike" cap="none" normalizeH="0" baseline="0" dirty="0">
                          <a:ln>
                            <a:noFill/>
                          </a:ln>
                          <a:effectLst/>
                        </a:rPr>
                        <a:t>Arkadaşları tarafından oyun    grubundan dışlanma</a:t>
                      </a: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1"/>
                  </a:ext>
                </a:extLst>
              </a:tr>
              <a:tr h="1552159">
                <a:tc>
                  <a:txBody>
                    <a:bodyPr/>
                    <a:lstStyle>
                      <a:lvl1pPr marL="66675">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66675" marR="0" lvl="0" indent="0" algn="l" defTabSz="914400" rtl="0" eaLnBrk="1" fontAlgn="base" latinLnBrk="0" hangingPunct="1">
                        <a:lnSpc>
                          <a:spcPct val="96000"/>
                        </a:lnSpc>
                        <a:spcBef>
                          <a:spcPct val="0"/>
                        </a:spcBef>
                        <a:spcAft>
                          <a:spcPct val="0"/>
                        </a:spcAft>
                        <a:buClrTx/>
                        <a:buSzTx/>
                        <a:buFontTx/>
                        <a:buNone/>
                        <a:tabLst/>
                      </a:pPr>
                      <a:r>
                        <a:rPr kumimoji="0" lang="tr-TR" altLang="tr-TR" sz="2000" b="1" u="none" strike="noStrike" cap="none" normalizeH="0" baseline="0" dirty="0">
                          <a:ln>
                            <a:noFill/>
                          </a:ln>
                          <a:effectLst/>
                        </a:rPr>
                        <a:t>Arkadaşından öç almak için, arkadaşının yaptığı bir resmi karalarken size yakalanması ve bu konuda ceza alması/ sorun yaşaması</a:t>
                      </a: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2"/>
                  </a:ext>
                </a:extLst>
              </a:tr>
              <a:tr h="1050046">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ts val="38"/>
                        </a:spcBef>
                        <a:spcAft>
                          <a:spcPct val="0"/>
                        </a:spcAft>
                        <a:buClrTx/>
                        <a:buSzTx/>
                        <a:buFontTx/>
                        <a:buNone/>
                        <a:tabLst/>
                      </a:pPr>
                      <a:r>
                        <a:rPr kumimoji="0" lang="tr-TR" altLang="tr-TR" sz="2000" b="1" u="none" strike="noStrike" cap="none" normalizeH="0" baseline="0" dirty="0">
                          <a:ln>
                            <a:noFill/>
                          </a:ln>
                          <a:effectLst/>
                        </a:rPr>
                        <a:t> </a:t>
                      </a:r>
                    </a:p>
                    <a:p>
                      <a:pPr marL="0" marR="0" lvl="0" indent="0" algn="l" defTabSz="914400" rtl="0" eaLnBrk="1" fontAlgn="base" latinLnBrk="0" hangingPunct="1">
                        <a:lnSpc>
                          <a:spcPct val="96000"/>
                        </a:lnSpc>
                        <a:spcBef>
                          <a:spcPct val="0"/>
                        </a:spcBef>
                        <a:spcAft>
                          <a:spcPct val="0"/>
                        </a:spcAft>
                        <a:buClrTx/>
                        <a:buSzTx/>
                        <a:buFontTx/>
                        <a:buNone/>
                        <a:tabLst/>
                      </a:pPr>
                      <a:r>
                        <a:rPr kumimoji="0" lang="tr-TR" altLang="tr-TR" sz="2000" b="1" u="none" strike="noStrike" cap="none" normalizeH="0" baseline="0" dirty="0">
                          <a:ln>
                            <a:noFill/>
                          </a:ln>
                          <a:effectLst/>
                        </a:rPr>
                        <a:t>Karanlıkta canavarların gelebileceğini düşünmesi</a:t>
                      </a: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tc>
                  <a:txBody>
                    <a:bodyPr/>
                    <a:lstStyle>
                      <a:lvl1pPr>
                        <a:spcBef>
                          <a:spcPct val="20000"/>
                        </a:spcBef>
                        <a:spcAft>
                          <a:spcPts val="600"/>
                        </a:spcAft>
                        <a:buClr>
                          <a:schemeClr val="accent1"/>
                        </a:buClr>
                        <a:buSzPct val="115000"/>
                        <a:buFont typeface="Arial" charset="0"/>
                        <a:defRPr sz="2000">
                          <a:solidFill>
                            <a:srgbClr val="262626"/>
                          </a:solidFill>
                          <a:latin typeface="Garamond" pitchFamily="18" charset="0"/>
                        </a:defRPr>
                      </a:lvl1pPr>
                      <a:lvl2pPr marL="742950" indent="-285750">
                        <a:spcBef>
                          <a:spcPct val="20000"/>
                        </a:spcBef>
                        <a:spcAft>
                          <a:spcPts val="600"/>
                        </a:spcAft>
                        <a:buClr>
                          <a:schemeClr val="accent1"/>
                        </a:buClr>
                        <a:buSzPct val="115000"/>
                        <a:buFont typeface="Arial" charset="0"/>
                        <a:defRPr>
                          <a:solidFill>
                            <a:srgbClr val="262626"/>
                          </a:solidFill>
                          <a:latin typeface="Garamond" pitchFamily="18" charset="0"/>
                        </a:defRPr>
                      </a:lvl2pPr>
                      <a:lvl3pPr marL="1143000" indent="-228600">
                        <a:spcBef>
                          <a:spcPct val="20000"/>
                        </a:spcBef>
                        <a:spcAft>
                          <a:spcPts val="600"/>
                        </a:spcAft>
                        <a:buClr>
                          <a:schemeClr val="accent1"/>
                        </a:buClr>
                        <a:buSzPct val="115000"/>
                        <a:buFont typeface="Arial" charset="0"/>
                        <a:defRPr sz="1600">
                          <a:solidFill>
                            <a:srgbClr val="262626"/>
                          </a:solidFill>
                          <a:latin typeface="Garamond" pitchFamily="18" charset="0"/>
                        </a:defRPr>
                      </a:lvl3pPr>
                      <a:lvl4pPr marL="1600200" indent="-228600">
                        <a:spcBef>
                          <a:spcPct val="20000"/>
                        </a:spcBef>
                        <a:spcAft>
                          <a:spcPts val="600"/>
                        </a:spcAft>
                        <a:buClr>
                          <a:schemeClr val="accent1"/>
                        </a:buClr>
                        <a:buSzPct val="115000"/>
                        <a:buFont typeface="Arial" charset="0"/>
                        <a:defRPr sz="1400">
                          <a:solidFill>
                            <a:srgbClr val="262626"/>
                          </a:solidFill>
                          <a:latin typeface="Garamond" pitchFamily="18" charset="0"/>
                        </a:defRPr>
                      </a:lvl4pPr>
                      <a:lvl5pPr marL="2057400" indent="-228600">
                        <a:spcBef>
                          <a:spcPct val="20000"/>
                        </a:spcBef>
                        <a:spcAft>
                          <a:spcPts val="600"/>
                        </a:spcAft>
                        <a:buClr>
                          <a:schemeClr val="accent1"/>
                        </a:buClr>
                        <a:buSzPct val="115000"/>
                        <a:buFont typeface="Arial" charset="0"/>
                        <a:defRPr sz="1200">
                          <a:solidFill>
                            <a:srgbClr val="262626"/>
                          </a:solidFill>
                          <a:latin typeface="Garamond" pitchFamily="18" charset="0"/>
                        </a:defRPr>
                      </a:lvl5pPr>
                      <a:lvl6pPr marL="25146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6pPr>
                      <a:lvl7pPr marL="29718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7pPr>
                      <a:lvl8pPr marL="34290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8pPr>
                      <a:lvl9pPr marL="3886200" indent="-228600" fontAlgn="base">
                        <a:spcBef>
                          <a:spcPct val="20000"/>
                        </a:spcBef>
                        <a:spcAft>
                          <a:spcPts val="600"/>
                        </a:spcAft>
                        <a:buClr>
                          <a:schemeClr val="accent1"/>
                        </a:buClr>
                        <a:buSzPct val="115000"/>
                        <a:buFont typeface="Arial" charset="0"/>
                        <a:defRPr sz="1200">
                          <a:solidFill>
                            <a:srgbClr val="262626"/>
                          </a:solidFill>
                          <a:latin typeface="Garamond"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2000" u="none" strike="noStrike" cap="none" normalizeH="0" baseline="0" dirty="0">
                          <a:ln>
                            <a:noFill/>
                          </a:ln>
                          <a:effectLst/>
                        </a:rPr>
                        <a:t> </a:t>
                      </a:r>
                      <a:endParaRPr kumimoji="0" lang="tr-TR" altLang="tr-TR" sz="2000" b="1" i="0" u="none" strike="noStrike" cap="none" normalizeH="0" baseline="0" dirty="0">
                        <a:ln>
                          <a:noFill/>
                        </a:ln>
                        <a:solidFill>
                          <a:srgbClr val="000000"/>
                        </a:solidFill>
                        <a:effectLst/>
                        <a:latin typeface="Times New Roman" pitchFamily="18" charset="0"/>
                        <a:cs typeface="Times New Roman" pitchFamily="18" charset="0"/>
                      </a:endParaRPr>
                    </a:p>
                  </a:txBody>
                  <a:tcPr marL="0" marR="0" marT="0" marB="0" horzOverflow="overflow"/>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161097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ounseling Tools | The School Counselor Kind - ClipArt Best | Body outline,  Person outline, Body template">
            <a:extLst>
              <a:ext uri="{FF2B5EF4-FFF2-40B4-BE49-F238E27FC236}">
                <a16:creationId xmlns:a16="http://schemas.microsoft.com/office/drawing/2014/main" id="{6E8A10FA-65C5-41A5-B972-F336183E5D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783" y="1264586"/>
            <a:ext cx="4119433" cy="53313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 3">
            <a:extLst>
              <a:ext uri="{FF2B5EF4-FFF2-40B4-BE49-F238E27FC236}">
                <a16:creationId xmlns:a16="http://schemas.microsoft.com/office/drawing/2014/main" id="{F1BBDB84-9813-4DD1-8641-D9494FF25C89}"/>
              </a:ext>
            </a:extLst>
          </p:cNvPr>
          <p:cNvGrpSpPr/>
          <p:nvPr/>
        </p:nvGrpSpPr>
        <p:grpSpPr>
          <a:xfrm>
            <a:off x="4259787" y="1654988"/>
            <a:ext cx="2258078" cy="4305289"/>
            <a:chOff x="4636146" y="1664285"/>
            <a:chExt cx="2258078" cy="4305289"/>
          </a:xfrm>
        </p:grpSpPr>
        <p:pic>
          <p:nvPicPr>
            <p:cNvPr id="8196" name="Picture 4" descr="Emotions clipart Beautiful Emotions clipart name Pencil and in color  emotions clipart name » Clipart Station">
              <a:extLst>
                <a:ext uri="{FF2B5EF4-FFF2-40B4-BE49-F238E27FC236}">
                  <a16:creationId xmlns:a16="http://schemas.microsoft.com/office/drawing/2014/main" id="{353BC2F6-CFD4-4C39-A913-5A16865AEB5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62117" y="2703253"/>
              <a:ext cx="1280957" cy="9542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Emotions clipart Beautiful Emotions clipart name Pencil and in color  emotions clipart name » Clipart Station">
              <a:extLst>
                <a:ext uri="{FF2B5EF4-FFF2-40B4-BE49-F238E27FC236}">
                  <a16:creationId xmlns:a16="http://schemas.microsoft.com/office/drawing/2014/main" id="{7B9E1B21-24D6-47A0-823D-43658FC7641C}"/>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9671" y="1664285"/>
              <a:ext cx="881483" cy="6566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motions clipart Beautiful Emotions clipart name Pencil and in color  emotions clipart name » Clipart Station">
              <a:extLst>
                <a:ext uri="{FF2B5EF4-FFF2-40B4-BE49-F238E27FC236}">
                  <a16:creationId xmlns:a16="http://schemas.microsoft.com/office/drawing/2014/main" id="{3CC71CA6-C05A-4DCE-9F59-1DC7F0854205}"/>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2859" y="3650392"/>
              <a:ext cx="1190215" cy="886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motions clipart Beautiful Emotions clipart name Pencil and in color  emotions clipart name » Clipart Station">
              <a:extLst>
                <a:ext uri="{FF2B5EF4-FFF2-40B4-BE49-F238E27FC236}">
                  <a16:creationId xmlns:a16="http://schemas.microsoft.com/office/drawing/2014/main" id="{E44EF8B8-2C8A-4AE2-8925-8E71D744E77F}"/>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rot="907394">
              <a:off x="4831627" y="4710489"/>
              <a:ext cx="595108" cy="12590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Emotions clipart Beautiful Emotions clipart name Pencil and in color  emotions clipart name » Clipart Station">
              <a:extLst>
                <a:ext uri="{FF2B5EF4-FFF2-40B4-BE49-F238E27FC236}">
                  <a16:creationId xmlns:a16="http://schemas.microsoft.com/office/drawing/2014/main" id="{114234BB-78D8-4B50-871E-6E4DAE23631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50000"/>
            <a:stretch/>
          </p:blipFill>
          <p:spPr bwMode="auto">
            <a:xfrm rot="20166732">
              <a:off x="6130368" y="4671216"/>
              <a:ext cx="595108" cy="12590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motions clipart Beautiful Emotions clipart name Pencil and in color  emotions clipart name » Clipart Station">
              <a:extLst>
                <a:ext uri="{FF2B5EF4-FFF2-40B4-BE49-F238E27FC236}">
                  <a16:creationId xmlns:a16="http://schemas.microsoft.com/office/drawing/2014/main" id="{DE7F93A5-C949-488C-A6E5-FDCF2502013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64796"/>
            <a:stretch/>
          </p:blipFill>
          <p:spPr bwMode="auto">
            <a:xfrm rot="20260898">
              <a:off x="6373822" y="2878304"/>
              <a:ext cx="520402" cy="1116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Emotions clipart Beautiful Emotions clipart name Pencil and in color  emotions clipart name » Clipart Station">
              <a:extLst>
                <a:ext uri="{FF2B5EF4-FFF2-40B4-BE49-F238E27FC236}">
                  <a16:creationId xmlns:a16="http://schemas.microsoft.com/office/drawing/2014/main" id="{7263EF6C-D384-4D2C-8889-A7AEC59C62F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64796"/>
            <a:stretch/>
          </p:blipFill>
          <p:spPr bwMode="auto">
            <a:xfrm rot="1263294">
              <a:off x="4636146" y="2901443"/>
              <a:ext cx="520402" cy="11161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BEYAZ KUŞLU YILBAŞI KAR KÜRESİ 6 CM 1187589001 - Mud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6591" y="2755006"/>
            <a:ext cx="4119432" cy="3680084"/>
          </a:xfrm>
          <a:prstGeom prst="rect">
            <a:avLst/>
          </a:prstGeom>
          <a:noFill/>
          <a:extLst>
            <a:ext uri="{909E8E84-426E-40DD-AFC4-6F175D3DCCD1}">
              <a14:hiddenFill xmlns:a14="http://schemas.microsoft.com/office/drawing/2010/main">
                <a:solidFill>
                  <a:srgbClr val="FFFFFF"/>
                </a:solidFill>
              </a14:hiddenFill>
            </a:ext>
          </a:extLst>
        </p:spPr>
      </p:pic>
      <p:sp>
        <p:nvSpPr>
          <p:cNvPr id="13" name="Başlık 1">
            <a:extLst>
              <a:ext uri="{FF2B5EF4-FFF2-40B4-BE49-F238E27FC236}">
                <a16:creationId xmlns:a16="http://schemas.microsoft.com/office/drawing/2014/main" id="{236E519C-246E-431B-AF32-7E5619C7D7FF}"/>
              </a:ext>
            </a:extLst>
          </p:cNvPr>
          <p:cNvSpPr>
            <a:spLocks noGrp="1"/>
          </p:cNvSpPr>
          <p:nvPr>
            <p:ph type="title"/>
          </p:nvPr>
        </p:nvSpPr>
        <p:spPr>
          <a:xfrm>
            <a:off x="875943" y="422910"/>
            <a:ext cx="11567619" cy="1609344"/>
          </a:xfrm>
        </p:spPr>
        <p:txBody>
          <a:bodyPr>
            <a:normAutofit/>
          </a:bodyPr>
          <a:lstStyle/>
          <a:p>
            <a:r>
              <a:rPr lang="tr-TR" sz="4800" b="1" dirty="0">
                <a:solidFill>
                  <a:schemeClr val="tx1"/>
                </a:solidFill>
                <a:latin typeface="Calibri" panose="020F0502020204030204" pitchFamily="34" charset="0"/>
                <a:cs typeface="Calibri" panose="020F0502020204030204" pitchFamily="34" charset="0"/>
              </a:rPr>
              <a:t>Duyguları somut hale getirmek</a:t>
            </a:r>
          </a:p>
        </p:txBody>
      </p:sp>
      <p:pic>
        <p:nvPicPr>
          <p:cNvPr id="14" name="Picture 2" descr="Counseling Tools | The School Counselor Kind - ClipArt Best | Body outline,  Person outline, Body template">
            <a:extLst>
              <a:ext uri="{FF2B5EF4-FFF2-40B4-BE49-F238E27FC236}">
                <a16:creationId xmlns:a16="http://schemas.microsoft.com/office/drawing/2014/main" id="{5790E3F7-1A9D-432D-9180-D53CE1A910F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62441" y="2311654"/>
            <a:ext cx="2382266" cy="308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557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Başlık 1"/>
          <p:cNvSpPr>
            <a:spLocks noGrp="1"/>
          </p:cNvSpPr>
          <p:nvPr>
            <p:ph type="title"/>
          </p:nvPr>
        </p:nvSpPr>
        <p:spPr>
          <a:xfrm>
            <a:off x="784743" y="685800"/>
            <a:ext cx="5793475" cy="1485900"/>
          </a:xfrm>
        </p:spPr>
        <p:txBody>
          <a:bodyPr>
            <a:normAutofit/>
          </a:bodyPr>
          <a:lstStyle/>
          <a:p>
            <a:pPr eaLnBrk="1" hangingPunct="1"/>
            <a:r>
              <a:rPr lang="tr-TR" altLang="tr-TR" sz="3400" b="1">
                <a:latin typeface="Arial" panose="020B0604020202020204" pitchFamily="34" charset="0"/>
                <a:cs typeface="Arial" panose="020B0604020202020204" pitchFamily="34" charset="0"/>
              </a:rPr>
              <a:t>Yetişkinlerin Duygu Sosyalleştirme Kaynakları</a:t>
            </a:r>
          </a:p>
        </p:txBody>
      </p:sp>
      <p:sp>
        <p:nvSpPr>
          <p:cNvPr id="9219" name="İçerik Yer Tutucusu 2"/>
          <p:cNvSpPr>
            <a:spLocks noGrp="1"/>
          </p:cNvSpPr>
          <p:nvPr>
            <p:ph idx="1"/>
          </p:nvPr>
        </p:nvSpPr>
        <p:spPr>
          <a:xfrm>
            <a:off x="784743" y="2286000"/>
            <a:ext cx="6335248" cy="3581400"/>
          </a:xfrm>
        </p:spPr>
        <p:txBody>
          <a:bodyPr rtlCol="0">
            <a:normAutofit/>
          </a:bodyPr>
          <a:lstStyle/>
          <a:p>
            <a:pPr eaLnBrk="1" fontAlgn="auto" hangingPunct="1">
              <a:defRPr/>
            </a:pPr>
            <a:r>
              <a:rPr lang="tr-TR" altLang="tr-TR" sz="1900" dirty="0">
                <a:latin typeface="Arial" panose="020B0604020202020204" pitchFamily="34" charset="0"/>
                <a:cs typeface="Arial" panose="020B0604020202020204" pitchFamily="34" charset="0"/>
              </a:rPr>
              <a:t>Biz yetişkinler için de dil her zaman duyguyu ifade etmeye yetmeyebilir. </a:t>
            </a:r>
          </a:p>
          <a:p>
            <a:pPr eaLnBrk="1" fontAlgn="auto" hangingPunct="1">
              <a:defRPr/>
            </a:pPr>
            <a:r>
              <a:rPr lang="tr-TR" altLang="tr-TR" sz="1900" dirty="0">
                <a:latin typeface="Arial" panose="020B0604020202020204" pitchFamily="34" charset="0"/>
                <a:cs typeface="Arial" panose="020B0604020202020204" pitchFamily="34" charset="0"/>
              </a:rPr>
              <a:t>Bu noktada şairler, edebiyatçılar, yönetmenler devreye girer, biz yetişkinlerin, duygularını </a:t>
            </a:r>
            <a:r>
              <a:rPr lang="tr-TR" altLang="tr-TR" sz="1900" dirty="0" err="1">
                <a:latin typeface="Arial" panose="020B0604020202020204" pitchFamily="34" charset="0"/>
                <a:cs typeface="Arial" panose="020B0604020202020204" pitchFamily="34" charset="0"/>
              </a:rPr>
              <a:t>sosyalize</a:t>
            </a:r>
            <a:r>
              <a:rPr lang="tr-TR" altLang="tr-TR" sz="1900" dirty="0">
                <a:latin typeface="Arial" panose="020B0604020202020204" pitchFamily="34" charset="0"/>
                <a:cs typeface="Arial" panose="020B0604020202020204" pitchFamily="34" charset="0"/>
              </a:rPr>
              <a:t> etmesine fırsat sağlar…</a:t>
            </a:r>
          </a:p>
          <a:p>
            <a:pPr eaLnBrk="1" fontAlgn="auto" hangingPunct="1">
              <a:buFont typeface="Arial"/>
              <a:buChar char="•"/>
              <a:defRPr/>
            </a:pPr>
            <a:endParaRPr lang="tr-TR" altLang="tr-TR" sz="1900" dirty="0">
              <a:latin typeface="Arial" panose="020B0604020202020204" pitchFamily="34" charset="0"/>
              <a:cs typeface="Arial" panose="020B0604020202020204" pitchFamily="34" charset="0"/>
            </a:endParaRPr>
          </a:p>
          <a:p>
            <a:pPr marL="0" indent="0" eaLnBrk="1" fontAlgn="auto" hangingPunct="1">
              <a:spcBef>
                <a:spcPct val="0"/>
              </a:spcBef>
              <a:buFont typeface="Arial"/>
              <a:buNone/>
              <a:defRPr/>
            </a:pPr>
            <a:r>
              <a:rPr lang="tr-TR" altLang="tr-TR" sz="1900" i="1" dirty="0">
                <a:latin typeface="Arial" panose="020B0604020202020204" pitchFamily="34" charset="0"/>
                <a:cs typeface="Arial" panose="020B0604020202020204" pitchFamily="34" charset="0"/>
              </a:rPr>
              <a:t>«Uzanıp kendimi yanaklarımdan öptüm» </a:t>
            </a:r>
            <a:r>
              <a:rPr lang="tr-TR" altLang="tr-TR" sz="1900" dirty="0">
                <a:latin typeface="Arial" panose="020B0604020202020204" pitchFamily="34" charset="0"/>
                <a:cs typeface="Arial" panose="020B0604020202020204" pitchFamily="34" charset="0"/>
              </a:rPr>
              <a:t>T. Uyar </a:t>
            </a:r>
          </a:p>
          <a:p>
            <a:pPr marL="0" indent="0" eaLnBrk="1" fontAlgn="auto" hangingPunct="1">
              <a:spcBef>
                <a:spcPct val="0"/>
              </a:spcBef>
              <a:buFont typeface="Arial"/>
              <a:buNone/>
              <a:defRPr/>
            </a:pPr>
            <a:r>
              <a:rPr lang="tr-TR" altLang="tr-TR" sz="1900" i="1" dirty="0">
                <a:latin typeface="Arial" panose="020B0604020202020204" pitchFamily="34" charset="0"/>
                <a:cs typeface="Arial" panose="020B0604020202020204" pitchFamily="34" charset="0"/>
              </a:rPr>
              <a:t>«Hayat kısa, kuşlar uçuyor» </a:t>
            </a:r>
            <a:r>
              <a:rPr lang="tr-TR" altLang="tr-TR" sz="1900" dirty="0">
                <a:latin typeface="Arial" panose="020B0604020202020204" pitchFamily="34" charset="0"/>
                <a:cs typeface="Arial" panose="020B0604020202020204" pitchFamily="34" charset="0"/>
              </a:rPr>
              <a:t>C. </a:t>
            </a:r>
            <a:r>
              <a:rPr lang="tr-TR" altLang="tr-TR" sz="1900" dirty="0" err="1">
                <a:latin typeface="Arial" panose="020B0604020202020204" pitchFamily="34" charset="0"/>
                <a:cs typeface="Arial" panose="020B0604020202020204" pitchFamily="34" charset="0"/>
              </a:rPr>
              <a:t>Süreya</a:t>
            </a:r>
            <a:r>
              <a:rPr lang="tr-TR" altLang="tr-TR" sz="1900" dirty="0">
                <a:latin typeface="Arial" panose="020B0604020202020204" pitchFamily="34" charset="0"/>
                <a:cs typeface="Arial" panose="020B0604020202020204" pitchFamily="34" charset="0"/>
              </a:rPr>
              <a:t> </a:t>
            </a:r>
          </a:p>
          <a:p>
            <a:pPr marL="0" indent="0" eaLnBrk="1" fontAlgn="auto" hangingPunct="1">
              <a:spcBef>
                <a:spcPct val="0"/>
              </a:spcBef>
              <a:buFont typeface="Arial"/>
              <a:buNone/>
              <a:defRPr/>
            </a:pPr>
            <a:r>
              <a:rPr lang="tr-TR" altLang="tr-TR" sz="1900" i="1" dirty="0">
                <a:latin typeface="Arial" panose="020B0604020202020204" pitchFamily="34" charset="0"/>
                <a:cs typeface="Arial" panose="020B0604020202020204" pitchFamily="34" charset="0"/>
              </a:rPr>
              <a:t>«Kuş ölümlüdür, sen uçmayı hatırla» </a:t>
            </a:r>
            <a:r>
              <a:rPr lang="tr-TR" altLang="tr-TR" sz="1900" i="1" dirty="0" err="1">
                <a:latin typeface="Arial" panose="020B0604020202020204" pitchFamily="34" charset="0"/>
                <a:cs typeface="Arial" panose="020B0604020202020204" pitchFamily="34" charset="0"/>
              </a:rPr>
              <a:t>Füruğ</a:t>
            </a:r>
            <a:r>
              <a:rPr lang="tr-TR" altLang="tr-TR" sz="1900" i="1" dirty="0">
                <a:latin typeface="Arial" panose="020B0604020202020204" pitchFamily="34" charset="0"/>
                <a:cs typeface="Arial" panose="020B0604020202020204" pitchFamily="34" charset="0"/>
              </a:rPr>
              <a:t> </a:t>
            </a:r>
            <a:r>
              <a:rPr lang="tr-TR" altLang="tr-TR" sz="1900" i="1" dirty="0" err="1">
                <a:latin typeface="Arial" panose="020B0604020202020204" pitchFamily="34" charset="0"/>
                <a:cs typeface="Arial" panose="020B0604020202020204" pitchFamily="34" charset="0"/>
              </a:rPr>
              <a:t>Ferruhzad</a:t>
            </a:r>
            <a:endParaRPr lang="tr-TR" altLang="tr-TR" sz="1900" i="1" dirty="0">
              <a:latin typeface="Arial" panose="020B0604020202020204" pitchFamily="34" charset="0"/>
              <a:cs typeface="Arial" panose="020B0604020202020204" pitchFamily="34" charset="0"/>
            </a:endParaRPr>
          </a:p>
          <a:p>
            <a:pPr marL="0" indent="0" eaLnBrk="1" fontAlgn="auto" hangingPunct="1">
              <a:spcBef>
                <a:spcPct val="0"/>
              </a:spcBef>
              <a:buFont typeface="Arial"/>
              <a:buNone/>
              <a:defRPr/>
            </a:pPr>
            <a:r>
              <a:rPr lang="tr-TR" altLang="tr-TR" sz="1900" i="1" dirty="0">
                <a:latin typeface="Arial" panose="020B0604020202020204" pitchFamily="34" charset="0"/>
                <a:cs typeface="Arial" panose="020B0604020202020204" pitchFamily="34" charset="0"/>
              </a:rPr>
              <a:t>«Satılık bebek pabuçları, hiç giyilmedi» </a:t>
            </a:r>
            <a:r>
              <a:rPr lang="tr-TR" altLang="tr-TR" sz="1900" dirty="0">
                <a:latin typeface="Arial" panose="020B0604020202020204" pitchFamily="34" charset="0"/>
                <a:cs typeface="Arial" panose="020B0604020202020204" pitchFamily="34" charset="0"/>
              </a:rPr>
              <a:t>Hemingway </a:t>
            </a:r>
          </a:p>
          <a:p>
            <a:pPr eaLnBrk="1" fontAlgn="auto" hangingPunct="1">
              <a:buFont typeface="Arial"/>
              <a:buChar char="•"/>
              <a:defRPr/>
            </a:pPr>
            <a:endParaRPr lang="tr-TR" altLang="tr-TR" sz="1900" dirty="0">
              <a:latin typeface="Arial" panose="020B0604020202020204" pitchFamily="34" charset="0"/>
              <a:cs typeface="Arial" panose="020B0604020202020204" pitchFamily="34" charset="0"/>
            </a:endParaRPr>
          </a:p>
          <a:p>
            <a:pPr eaLnBrk="1" fontAlgn="auto" hangingPunct="1">
              <a:buFont typeface="Arial"/>
              <a:buChar char="•"/>
              <a:defRPr/>
            </a:pPr>
            <a:endParaRPr lang="tr-TR" altLang="tr-TR" sz="1900" dirty="0">
              <a:latin typeface="Arial" panose="020B0604020202020204" pitchFamily="34" charset="0"/>
              <a:cs typeface="Arial" panose="020B0604020202020204" pitchFamily="34" charset="0"/>
            </a:endParaRPr>
          </a:p>
        </p:txBody>
      </p:sp>
      <p:pic>
        <p:nvPicPr>
          <p:cNvPr id="39940" name="Picture 39939" descr="Çubuk Şekil aileleri eller tutan">
            <a:extLst>
              <a:ext uri="{FF2B5EF4-FFF2-40B4-BE49-F238E27FC236}">
                <a16:creationId xmlns:a16="http://schemas.microsoft.com/office/drawing/2014/main" id="{9C8AEBC5-0B2B-4AD6-A37E-FB94AD48D4AB}"/>
              </a:ext>
            </a:extLst>
          </p:cNvPr>
          <p:cNvPicPr>
            <a:picLocks noChangeAspect="1"/>
          </p:cNvPicPr>
          <p:nvPr/>
        </p:nvPicPr>
        <p:blipFill>
          <a:blip r:embed="rId2" cstate="print">
            <a:extLst>
              <a:ext uri="{28A0092B-C50C-407E-A947-70E740481C1C}">
                <a14:useLocalDpi xmlns:a14="http://schemas.microsoft.com/office/drawing/2010/main" val="0"/>
              </a:ext>
            </a:extLst>
          </a:blip>
          <a:srcRect l="27722" r="27722"/>
          <a:stretch/>
        </p:blipFill>
        <p:spPr>
          <a:xfrm>
            <a:off x="7612260" y="30832"/>
            <a:ext cx="4579739" cy="6857990"/>
          </a:xfrm>
          <a:prstGeom prst="rect">
            <a:avLst/>
          </a:prstGeom>
        </p:spPr>
      </p:pic>
    </p:spTree>
    <p:extLst>
      <p:ext uri="{BB962C8B-B14F-4D97-AF65-F5344CB8AC3E}">
        <p14:creationId xmlns:p14="http://schemas.microsoft.com/office/powerpoint/2010/main" val="2338262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Başlık 1"/>
          <p:cNvSpPr>
            <a:spLocks noGrp="1"/>
          </p:cNvSpPr>
          <p:nvPr>
            <p:ph type="title"/>
          </p:nvPr>
        </p:nvSpPr>
        <p:spPr>
          <a:xfrm>
            <a:off x="995739" y="331470"/>
            <a:ext cx="9601200" cy="1485900"/>
          </a:xfrm>
        </p:spPr>
        <p:txBody>
          <a:bodyPr/>
          <a:lstStyle/>
          <a:p>
            <a:r>
              <a:rPr lang="tr-TR" altLang="en-US" b="1" dirty="0"/>
              <a:t>DUYGU KOÇLUĞU</a:t>
            </a:r>
          </a:p>
        </p:txBody>
      </p:sp>
      <p:sp>
        <p:nvSpPr>
          <p:cNvPr id="3" name="İçerik Yer Tutucusu 2"/>
          <p:cNvSpPr>
            <a:spLocks noGrp="1"/>
          </p:cNvSpPr>
          <p:nvPr>
            <p:ph idx="1"/>
          </p:nvPr>
        </p:nvSpPr>
        <p:spPr>
          <a:xfrm>
            <a:off x="1165860" y="1817370"/>
            <a:ext cx="10058400" cy="4238625"/>
          </a:xfrm>
        </p:spPr>
        <p:txBody>
          <a:bodyPr>
            <a:normAutofit fontScale="92500" lnSpcReduction="10000"/>
          </a:bodyPr>
          <a:lstStyle/>
          <a:p>
            <a:pPr eaLnBrk="1" fontAlgn="auto" hangingPunct="1">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çocuğa </a:t>
            </a: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güvenli bir duygusal çevre </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yaratma, </a:t>
            </a:r>
          </a:p>
          <a:p>
            <a:pPr eaLnBrk="1" fontAlgn="auto" hangingPunct="1">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çocuğun </a:t>
            </a: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duygularını anlamasına </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yardımcı olma, </a:t>
            </a:r>
          </a:p>
          <a:p>
            <a:pPr eaLnBrk="1" fontAlgn="auto" hangingPunct="1">
              <a:defRPr/>
            </a:pP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uygun duygusal tepkiler konusunda çocuğa model olma,</a:t>
            </a:r>
          </a:p>
          <a:p>
            <a:pPr eaLnBrk="1" fontAlgn="auto" hangingPunct="1">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çocuğun kendi </a:t>
            </a: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duygu düzenleme çabalarını </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takdir etme, </a:t>
            </a:r>
          </a:p>
          <a:p>
            <a:pPr eaLnBrk="1" fontAlgn="auto" hangingPunct="1">
              <a:defRPr/>
            </a:pP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duygularının onaylanmasını </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sağlama,</a:t>
            </a:r>
          </a:p>
          <a:p>
            <a:pPr eaLnBrk="1" fontAlgn="auto" hangingPunct="1">
              <a:defRPr/>
            </a:pP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diğerlerinin duygusal ipuçları</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na duyarlılığını artırma,</a:t>
            </a:r>
          </a:p>
          <a:p>
            <a:pPr eaLnBrk="1" fontAlgn="auto" hangingPunct="1">
              <a:defRPr/>
            </a:pP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duygusal yetkinlik </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kazanma,</a:t>
            </a:r>
          </a:p>
          <a:p>
            <a:pPr eaLnBrk="1" fontAlgn="auto" hangingPunct="1">
              <a:defRPr/>
            </a:pPr>
            <a:r>
              <a:rPr lang="tr-TR" sz="2800" u="sng" dirty="0">
                <a:solidFill>
                  <a:schemeClr val="tx1">
                    <a:lumMod val="85000"/>
                    <a:lumOff val="15000"/>
                  </a:schemeClr>
                </a:solidFill>
                <a:ea typeface="Arial Unicode MS" panose="020B0604020202020204" pitchFamily="34" charset="-128"/>
                <a:cs typeface="Arial Unicode MS" panose="020B0604020202020204" pitchFamily="34" charset="-128"/>
              </a:rPr>
              <a:t>davranış sorunlarını önleme/azaltma  </a:t>
            </a:r>
          </a:p>
          <a:p>
            <a:pPr eaLnBrk="1" fontAlgn="auto" hangingPunct="1">
              <a:defRPr/>
            </a:pP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Sosyal </a:t>
            </a:r>
            <a:r>
              <a:rPr lang="tr-TR" dirty="0">
                <a:solidFill>
                  <a:schemeClr val="tx1">
                    <a:lumMod val="85000"/>
                    <a:lumOff val="15000"/>
                  </a:schemeClr>
                </a:solidFill>
                <a:ea typeface="Arial Unicode MS" panose="020B0604020202020204" pitchFamily="34" charset="-128"/>
                <a:cs typeface="Arial Unicode MS" panose="020B0604020202020204" pitchFamily="34" charset="-128"/>
              </a:rPr>
              <a:t>duygusal </a:t>
            </a:r>
            <a:r>
              <a:rPr lang="tr-TR" u="sng" dirty="0">
                <a:solidFill>
                  <a:schemeClr val="tx1">
                    <a:lumMod val="85000"/>
                    <a:lumOff val="15000"/>
                  </a:schemeClr>
                </a:solidFill>
                <a:ea typeface="Arial Unicode MS" panose="020B0604020202020204" pitchFamily="34" charset="-128"/>
                <a:cs typeface="Arial Unicode MS" panose="020B0604020202020204" pitchFamily="34" charset="-128"/>
              </a:rPr>
              <a:t>yetkinlik sağlama</a:t>
            </a:r>
            <a:r>
              <a:rPr lang="tr-TR" dirty="0">
                <a:solidFill>
                  <a:schemeClr val="tx1">
                    <a:lumMod val="85000"/>
                    <a:lumOff val="15000"/>
                  </a:schemeClr>
                </a:solidFill>
                <a:ea typeface="Arial Unicode MS" panose="020B0604020202020204" pitchFamily="34" charset="-128"/>
                <a:cs typeface="Arial Unicode MS" panose="020B0604020202020204" pitchFamily="34" charset="-128"/>
              </a:rPr>
              <a:t> </a:t>
            </a:r>
            <a:r>
              <a:rPr lang="tr-TR" sz="2800" dirty="0">
                <a:solidFill>
                  <a:schemeClr val="tx1">
                    <a:lumMod val="85000"/>
                    <a:lumOff val="15000"/>
                  </a:schemeClr>
                </a:solidFill>
                <a:ea typeface="Arial Unicode MS" panose="020B0604020202020204" pitchFamily="34" charset="-128"/>
                <a:cs typeface="Arial Unicode MS" panose="020B0604020202020204" pitchFamily="34" charset="-128"/>
              </a:rPr>
              <a:t>konularında yardımcı olur.</a:t>
            </a:r>
          </a:p>
          <a:p>
            <a:pPr marL="0" indent="0" eaLnBrk="1" fontAlgn="auto" hangingPunct="1">
              <a:buFont typeface="Arial" charset="0"/>
              <a:buNone/>
              <a:defRPr/>
            </a:pPr>
            <a:endParaRPr lang="tr-TR" dirty="0">
              <a:solidFill>
                <a:schemeClr val="tx1">
                  <a:lumMod val="85000"/>
                  <a:lumOff val="15000"/>
                </a:schemeClr>
              </a:solidFill>
              <a:ea typeface="Arial Unicode MS" panose="020B0604020202020204" pitchFamily="34" charset="-128"/>
              <a:cs typeface="Arial Unicode MS" panose="020B0604020202020204" pitchFamily="34" charset="-128"/>
            </a:endParaRPr>
          </a:p>
          <a:p>
            <a:pPr eaLnBrk="1" fontAlgn="auto" hangingPunct="1">
              <a:buFont typeface="Arial" panose="020B0604020202020204" pitchFamily="34" charset="0"/>
              <a:buChar char="•"/>
              <a:defRPr/>
            </a:pPr>
            <a:endParaRPr lang="tr-TR" dirty="0">
              <a:solidFill>
                <a:schemeClr val="tx1">
                  <a:lumMod val="85000"/>
                  <a:lumOff val="15000"/>
                </a:schemeClr>
              </a:solidFill>
              <a:ea typeface="Arial Unicode MS" panose="020B0604020202020204" pitchFamily="34" charset="-128"/>
              <a:cs typeface="Arial Unicode MS" panose="020B0604020202020204" pitchFamily="34" charset="-128"/>
            </a:endParaRPr>
          </a:p>
          <a:p>
            <a:pPr>
              <a:defRPr/>
            </a:pPr>
            <a:endParaRPr 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Unvan 1"/>
          <p:cNvSpPr>
            <a:spLocks noGrp="1"/>
          </p:cNvSpPr>
          <p:nvPr>
            <p:ph type="title"/>
          </p:nvPr>
        </p:nvSpPr>
        <p:spPr/>
        <p:txBody>
          <a:bodyPr/>
          <a:lstStyle/>
          <a:p>
            <a:pPr eaLnBrk="1" hangingPunct="1"/>
            <a:r>
              <a:rPr lang="tr-TR" altLang="tr-TR" b="1"/>
              <a:t>NE ZAMAN DUYGU KOÇLUĞU?</a:t>
            </a:r>
          </a:p>
        </p:txBody>
      </p:sp>
      <p:sp>
        <p:nvSpPr>
          <p:cNvPr id="3" name="İçerik Yer Tutucusu 2"/>
          <p:cNvSpPr>
            <a:spLocks noGrp="1"/>
          </p:cNvSpPr>
          <p:nvPr>
            <p:ph idx="1"/>
          </p:nvPr>
        </p:nvSpPr>
        <p:spPr>
          <a:xfrm>
            <a:off x="787400" y="1690688"/>
            <a:ext cx="10566400" cy="4440238"/>
          </a:xfrm>
        </p:spPr>
        <p:txBody>
          <a:bodyPr>
            <a:normAutofit/>
          </a:bodyPr>
          <a:lstStyle/>
          <a:p>
            <a:pPr algn="just" eaLnBrk="1" hangingPunct="1">
              <a:defRPr/>
            </a:pPr>
            <a:r>
              <a:rPr lang="tr-TR" sz="2400" dirty="0"/>
              <a:t>Daha çok duygu koçluğu yapmak, daha etkili olacağı anlamına gelmez. </a:t>
            </a:r>
            <a:r>
              <a:rPr lang="tr-TR" sz="2400" dirty="0" err="1"/>
              <a:t>Gottman</a:t>
            </a:r>
            <a:r>
              <a:rPr lang="tr-TR" sz="2400" dirty="0"/>
              <a:t> (1997), zamanımızın %30’unu duygu koçluğu ile geçirmenin etkili olduğunu ileri sürmektedir.</a:t>
            </a:r>
          </a:p>
          <a:p>
            <a:pPr marL="0" indent="0" algn="just" eaLnBrk="1" hangingPunct="1">
              <a:buFont typeface="Franklin Gothic Book" pitchFamily="34" charset="0"/>
              <a:buNone/>
              <a:defRPr/>
            </a:pPr>
            <a:r>
              <a:rPr lang="tr-TR" sz="2400" dirty="0">
                <a:solidFill>
                  <a:srgbClr val="FF0000"/>
                </a:solidFill>
              </a:rPr>
              <a:t>- Örneğin, akşam yemeği, uyku saati, okul çıkışı, aile paylaşım zamanları</a:t>
            </a:r>
          </a:p>
          <a:p>
            <a:pPr algn="just" eaLnBrk="1" hangingPunct="1">
              <a:defRPr/>
            </a:pPr>
            <a:r>
              <a:rPr lang="tr-TR" sz="2400" dirty="0"/>
              <a:t>Yetişkin olarak siz sakin ve duygusal açıdan stabil bir modda iseniz, o an çocuğa ve duygusuna odaklanabilecek düzeyde uygulayabilirsiniz.</a:t>
            </a:r>
            <a:endParaRPr lang="tr-TR" sz="2400" i="1" dirty="0"/>
          </a:p>
          <a:p>
            <a:pPr algn="just" eaLnBrk="1" hangingPunct="1">
              <a:defRPr/>
            </a:pPr>
            <a:r>
              <a:rPr lang="tr-TR" sz="2400" dirty="0"/>
              <a:t>Duygu koçluğu zaman gerektirir. Probleme etkili bir biçimde eğilmek, çocuğun duygusal deneyimi ile ilgilenmek için yeterli zamanınız olduğundan emin olun.</a:t>
            </a:r>
          </a:p>
          <a:p>
            <a:pPr algn="just" eaLnBrk="1" hangingPunct="1">
              <a:defRPr/>
            </a:pPr>
            <a:r>
              <a:rPr lang="tr-TR" sz="2400" dirty="0"/>
              <a:t>Duygular henüz düşük yoğunlukta iken daha çok işe yarar; çocuk bir duygunun ilk sinyallerini göstermeye başladığı an duygu koçluğuna başlarsanız, çocuğun daha kısa sürede sakinleştiğini görürsünüz.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Unvan 1"/>
          <p:cNvSpPr>
            <a:spLocks noGrp="1"/>
          </p:cNvSpPr>
          <p:nvPr>
            <p:ph type="title" idx="4294967295"/>
          </p:nvPr>
        </p:nvSpPr>
        <p:spPr>
          <a:xfrm>
            <a:off x="1276350" y="349250"/>
            <a:ext cx="9601200" cy="1485900"/>
          </a:xfrm>
        </p:spPr>
        <p:txBody>
          <a:bodyPr/>
          <a:lstStyle/>
          <a:p>
            <a:pPr eaLnBrk="1" hangingPunct="1"/>
            <a:r>
              <a:rPr lang="tr-TR" altLang="tr-TR" dirty="0"/>
              <a:t>NE ZAMAN DUYGU KOÇLUĞU?</a:t>
            </a:r>
          </a:p>
        </p:txBody>
      </p:sp>
      <p:pic>
        <p:nvPicPr>
          <p:cNvPr id="38915" name="Resim 1"/>
          <p:cNvPicPr>
            <a:picLocks noGrp="1" noChangeAspect="1"/>
          </p:cNvPicPr>
          <p:nvPr>
            <p:ph idx="4294967295"/>
          </p:nvPr>
        </p:nvPicPr>
        <p:blipFill>
          <a:blip r:embed="rId3">
            <a:extLst>
              <a:ext uri="{28A0092B-C50C-407E-A947-70E740481C1C}">
                <a14:useLocalDpi xmlns:a14="http://schemas.microsoft.com/office/drawing/2010/main" val="0"/>
              </a:ext>
            </a:extLst>
          </a:blip>
          <a:srcRect r="1401"/>
          <a:stretch>
            <a:fillRect/>
          </a:stretch>
        </p:blipFill>
        <p:spPr>
          <a:xfrm>
            <a:off x="609600" y="1579785"/>
            <a:ext cx="10820400" cy="5138737"/>
          </a:xfrm>
        </p:spPr>
      </p:pic>
      <p:cxnSp>
        <p:nvCxnSpPr>
          <p:cNvPr id="21" name="Düz Bağlayıcı 20"/>
          <p:cNvCxnSpPr/>
          <p:nvPr/>
        </p:nvCxnSpPr>
        <p:spPr>
          <a:xfrm>
            <a:off x="2781300" y="2705100"/>
            <a:ext cx="2082800" cy="12700"/>
          </a:xfrm>
          <a:prstGeom prst="line">
            <a:avLst/>
          </a:prstGeom>
          <a:ln w="762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2" name="Düz Bağlayıcı 21"/>
          <p:cNvCxnSpPr/>
          <p:nvPr/>
        </p:nvCxnSpPr>
        <p:spPr>
          <a:xfrm>
            <a:off x="9499600" y="3149600"/>
            <a:ext cx="2082800" cy="12700"/>
          </a:xfrm>
          <a:prstGeom prst="line">
            <a:avLst/>
          </a:prstGeom>
          <a:ln w="762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3" name="Düz Bağlayıcı 22"/>
          <p:cNvCxnSpPr/>
          <p:nvPr/>
        </p:nvCxnSpPr>
        <p:spPr>
          <a:xfrm>
            <a:off x="5130800" y="5753100"/>
            <a:ext cx="2082800" cy="12700"/>
          </a:xfrm>
          <a:prstGeom prst="line">
            <a:avLst/>
          </a:prstGeom>
          <a:ln w="76200">
            <a:solidFill>
              <a:srgbClr val="FF0000"/>
            </a:solidFill>
          </a:ln>
        </p:spPr>
        <p:style>
          <a:lnRef idx="2">
            <a:schemeClr val="accent6"/>
          </a:lnRef>
          <a:fillRef idx="0">
            <a:schemeClr val="accent6"/>
          </a:fillRef>
          <a:effectRef idx="1">
            <a:schemeClr val="accent6"/>
          </a:effectRef>
          <a:fontRef idx="minor">
            <a:schemeClr val="tx1"/>
          </a:fontRef>
        </p:style>
      </p:cxnSp>
      <p:cxnSp>
        <p:nvCxnSpPr>
          <p:cNvPr id="25" name="Düz Bağlayıcı 24"/>
          <p:cNvCxnSpPr/>
          <p:nvPr/>
        </p:nvCxnSpPr>
        <p:spPr>
          <a:xfrm>
            <a:off x="5130800" y="1587500"/>
            <a:ext cx="2082800" cy="2438400"/>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26" name="Düz Bağlayıcı 25"/>
          <p:cNvCxnSpPr/>
          <p:nvPr/>
        </p:nvCxnSpPr>
        <p:spPr>
          <a:xfrm flipH="1">
            <a:off x="5130800" y="1544638"/>
            <a:ext cx="1892300" cy="2386012"/>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7F7B67C0-FD87-49F4-B239-BAB0EF66DCCE}"/>
              </a:ext>
            </a:extLst>
          </p:cNvPr>
          <p:cNvSpPr txBox="1"/>
          <p:nvPr/>
        </p:nvSpPr>
        <p:spPr>
          <a:xfrm>
            <a:off x="837918" y="5630096"/>
            <a:ext cx="10720685" cy="936769"/>
          </a:xfrm>
          <a:prstGeom prst="rect">
            <a:avLst/>
          </a:prstGeom>
        </p:spPr>
        <p:txBody>
          <a:bodyPr vert="horz" lIns="91440" tIns="45720" rIns="91440" bIns="45720" rtlCol="0" anchor="b">
            <a:normAutofit/>
          </a:bodyPr>
          <a:lstStyle/>
          <a:p>
            <a:pPr algn="ctr">
              <a:lnSpc>
                <a:spcPct val="89000"/>
              </a:lnSpc>
              <a:spcAft>
                <a:spcPts val="600"/>
              </a:spcAft>
            </a:pPr>
            <a:r>
              <a:rPr lang="en-US" sz="4800" b="1" cap="all" dirty="0">
                <a:solidFill>
                  <a:srgbClr val="FF0000"/>
                </a:solidFill>
                <a:latin typeface="+mj-lt"/>
                <a:ea typeface="+mj-ea"/>
                <a:cs typeface="+mj-cs"/>
              </a:rPr>
              <a:t>ÖNCE KENDİNE ŞEFKAT VE SEVGİ </a:t>
            </a:r>
          </a:p>
        </p:txBody>
      </p:sp>
      <p:pic>
        <p:nvPicPr>
          <p:cNvPr id="16390" name="Picture 6" descr="Futurist Ufuk Tarhan">
            <a:extLst>
              <a:ext uri="{FF2B5EF4-FFF2-40B4-BE49-F238E27FC236}">
                <a16:creationId xmlns:a16="http://schemas.microsoft.com/office/drawing/2014/main" id="{5F1F5F5B-4409-4866-83BA-FFBAE06BAB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041"/>
          <a:stretch/>
        </p:blipFill>
        <p:spPr bwMode="auto">
          <a:xfrm>
            <a:off x="3326993" y="607377"/>
            <a:ext cx="4881342" cy="474909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252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Başlık 1"/>
          <p:cNvSpPr>
            <a:spLocks noGrp="1"/>
          </p:cNvSpPr>
          <p:nvPr>
            <p:ph type="title"/>
          </p:nvPr>
        </p:nvSpPr>
        <p:spPr/>
        <p:txBody>
          <a:bodyPr/>
          <a:lstStyle/>
          <a:p>
            <a:pPr eaLnBrk="1" hangingPunct="1"/>
            <a:r>
              <a:rPr lang="tr-TR" altLang="tr-TR" b="1"/>
              <a:t>Bu nedenle;</a:t>
            </a:r>
          </a:p>
        </p:txBody>
      </p:sp>
      <p:sp>
        <p:nvSpPr>
          <p:cNvPr id="40963" name="İçerik Yer Tutucusu 3"/>
          <p:cNvSpPr>
            <a:spLocks noGrp="1"/>
          </p:cNvSpPr>
          <p:nvPr>
            <p:ph idx="1"/>
          </p:nvPr>
        </p:nvSpPr>
        <p:spPr>
          <a:xfrm>
            <a:off x="812800" y="1800225"/>
            <a:ext cx="10228263" cy="4338638"/>
          </a:xfrm>
        </p:spPr>
        <p:txBody>
          <a:bodyPr/>
          <a:lstStyle/>
          <a:p>
            <a:pPr algn="just" eaLnBrk="1" hangingPunct="1"/>
            <a:r>
              <a:rPr lang="tr-TR" altLang="tr-TR" sz="2000"/>
              <a:t>Yetişkinin kendi </a:t>
            </a:r>
            <a:r>
              <a:rPr lang="tr-TR" altLang="tr-TR" sz="2000" b="1"/>
              <a:t>duygularına ilişkin duygularının </a:t>
            </a:r>
            <a:r>
              <a:rPr lang="tr-TR" altLang="tr-TR" sz="2000"/>
              <a:t>farkında olması çok önemlidir.</a:t>
            </a:r>
          </a:p>
          <a:p>
            <a:pPr algn="just" eaLnBrk="1" hangingPunct="1"/>
            <a:r>
              <a:rPr lang="tr-TR" altLang="tr-TR" sz="2000"/>
              <a:t>Yetişkinin kendisi için </a:t>
            </a:r>
            <a:r>
              <a:rPr lang="tr-TR" altLang="tr-TR" sz="2000" b="1"/>
              <a:t>duygusal özbakım </a:t>
            </a:r>
            <a:r>
              <a:rPr lang="tr-TR" altLang="tr-TR" sz="2000"/>
              <a:t>fırsatları yaratması çok önemlidir.</a:t>
            </a:r>
          </a:p>
          <a:p>
            <a:pPr algn="just" eaLnBrk="1" hangingPunct="1"/>
            <a:r>
              <a:rPr lang="tr-TR" altLang="tr-TR" sz="2000"/>
              <a:t>Yetişkinin </a:t>
            </a:r>
            <a:r>
              <a:rPr lang="tr-TR" altLang="tr-TR" sz="2000" b="1"/>
              <a:t>çocuğunun duygularına ilişkin inançları </a:t>
            </a:r>
            <a:r>
              <a:rPr lang="tr-TR" altLang="tr-TR" sz="2000"/>
              <a:t>ona nasıl rehberlik edeceğini belirler.</a:t>
            </a:r>
          </a:p>
          <a:p>
            <a:pPr algn="just" eaLnBrk="1" hangingPunct="1"/>
            <a:r>
              <a:rPr lang="tr-TR" altLang="tr-TR" sz="2000"/>
              <a:t>Yetişkinin duyguları dikkate alma, duygular hakkında konuşma biçimiyle çocuğa </a:t>
            </a:r>
            <a:r>
              <a:rPr lang="tr-TR" altLang="tr-TR" sz="2000" b="1"/>
              <a:t>model olması </a:t>
            </a:r>
            <a:r>
              <a:rPr lang="tr-TR" altLang="tr-TR" sz="2000"/>
              <a:t>çok önemlidir.</a:t>
            </a:r>
          </a:p>
          <a:p>
            <a:pPr algn="just" eaLnBrk="1" hangingPunct="1"/>
            <a:r>
              <a:rPr lang="tr-TR" altLang="tr-TR" sz="2000"/>
              <a:t>Tüm grubun katılacağı </a:t>
            </a:r>
            <a:r>
              <a:rPr lang="tr-TR" altLang="tr-TR" sz="2000" b="1"/>
              <a:t>Duyguları Konuşma Zamanları</a:t>
            </a:r>
            <a:r>
              <a:rPr lang="tr-TR" altLang="tr-TR" sz="2000"/>
              <a:t> planlamak önemlidir.</a:t>
            </a:r>
          </a:p>
          <a:p>
            <a:pPr algn="just" eaLnBrk="1" hangingPunct="1"/>
            <a:r>
              <a:rPr lang="tr-TR" altLang="tr-TR" sz="2000"/>
              <a:t>Bir </a:t>
            </a:r>
            <a:r>
              <a:rPr lang="tr-TR" altLang="tr-TR" sz="2000" b="1"/>
              <a:t>duygu sözlüğü</a:t>
            </a:r>
            <a:r>
              <a:rPr lang="tr-TR" altLang="tr-TR" sz="2000"/>
              <a:t> ya da duygusal </a:t>
            </a:r>
            <a:r>
              <a:rPr lang="tr-TR" altLang="tr-TR" sz="2000" b="1"/>
              <a:t>yüz ifadelerinin </a:t>
            </a:r>
            <a:r>
              <a:rPr lang="tr-TR" altLang="tr-TR" sz="2000"/>
              <a:t>görünür bir yerde asılı olması işi kolaylaştırır.</a:t>
            </a:r>
          </a:p>
          <a:p>
            <a:pPr algn="just" eaLnBrk="1" hangingPunct="1"/>
            <a:r>
              <a:rPr lang="tr-TR" altLang="tr-TR" sz="2000"/>
              <a:t>Gevşeme egzersizleri, bilinçli farkındalık çalışmaları, otomatik tepkileri fark etmeye çalışmak, örnek olayları analiz etmek </a:t>
            </a:r>
            <a:r>
              <a:rPr lang="tr-TR" altLang="tr-TR" sz="2000" b="1"/>
              <a:t>pratik yapmanızı </a:t>
            </a:r>
            <a:r>
              <a:rPr lang="tr-TR" altLang="tr-TR" sz="2000"/>
              <a:t>kolaylaştırır.</a:t>
            </a:r>
          </a:p>
          <a:p>
            <a:pPr algn="just" eaLnBrk="1" hangingPunct="1"/>
            <a:r>
              <a:rPr lang="tr-TR" altLang="tr-TR" sz="2000" b="1"/>
              <a:t>Resimli çocuk kitaplarından </a:t>
            </a:r>
            <a:r>
              <a:rPr lang="tr-TR" altLang="tr-TR" sz="2000"/>
              <a:t>yararlanabilirsiniz; hem siz, hem çocuğunuz!</a:t>
            </a:r>
          </a:p>
          <a:p>
            <a:pPr algn="just" eaLnBrk="1" hangingPunct="1"/>
            <a:endParaRPr lang="tr-TR" altLang="tr-TR" sz="2000"/>
          </a:p>
          <a:p>
            <a:pPr algn="just" eaLnBrk="1" hangingPunct="1"/>
            <a:endParaRPr lang="tr-TR" altLang="tr-TR" sz="2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5"/>
        <p:cNvGrpSpPr/>
        <p:nvPr/>
      </p:nvGrpSpPr>
      <p:grpSpPr>
        <a:xfrm>
          <a:off x="0" y="0"/>
          <a:ext cx="0" cy="0"/>
          <a:chOff x="0" y="0"/>
          <a:chExt cx="0" cy="0"/>
        </a:xfrm>
      </p:grpSpPr>
      <p:sp>
        <p:nvSpPr>
          <p:cNvPr id="846" name="Google Shape;846;p10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47" name="Google Shape;847;p102" descr="Coping Strategies for Kids"/>
          <p:cNvPicPr preferRelativeResize="0"/>
          <p:nvPr/>
        </p:nvPicPr>
        <p:blipFill rotWithShape="1">
          <a:blip r:embed="rId3">
            <a:alphaModFix/>
          </a:blip>
          <a:srcRect l="1943" t="10769" r="11060"/>
          <a:stretch/>
        </p:blipFill>
        <p:spPr>
          <a:xfrm>
            <a:off x="3180804" y="220337"/>
            <a:ext cx="9172153" cy="6531459"/>
          </a:xfrm>
          <a:custGeom>
            <a:avLst/>
            <a:gdLst/>
            <a:ahLst/>
            <a:cxnLst/>
            <a:rect l="l" t="t" r="r" b="b"/>
            <a:pathLst>
              <a:path w="8949307" h="6858000" extrusionOk="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ln>
            <a:noFill/>
          </a:ln>
        </p:spPr>
      </p:pic>
      <p:sp>
        <p:nvSpPr>
          <p:cNvPr id="848" name="Google Shape;848;p102"/>
          <p:cNvSpPr/>
          <p:nvPr/>
        </p:nvSpPr>
        <p:spPr>
          <a:xfrm>
            <a:off x="-1" y="0"/>
            <a:ext cx="4455673" cy="6858000"/>
          </a:xfrm>
          <a:custGeom>
            <a:avLst/>
            <a:gdLst/>
            <a:ahLst/>
            <a:cxnLst/>
            <a:rect l="l" t="t" r="r" b="b"/>
            <a:pathLst>
              <a:path w="4455673" h="6858000" extrusionOk="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solidFill>
            <a:schemeClr val="lt1"/>
          </a:solidFill>
          <a:ln w="9525" cap="flat" cmpd="sng">
            <a:solidFill>
              <a:srgbClr val="D5D5D5"/>
            </a:solidFill>
            <a:prstDash val="solid"/>
            <a:miter lim="800000"/>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49" name="Google Shape;849;p102"/>
          <p:cNvSpPr/>
          <p:nvPr/>
        </p:nvSpPr>
        <p:spPr>
          <a:xfrm>
            <a:off x="0" y="-220337"/>
            <a:ext cx="471521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Calibri"/>
              <a:ea typeface="Calibri"/>
              <a:cs typeface="Calibri"/>
              <a:sym typeface="Calibri"/>
            </a:endParaRPr>
          </a:p>
        </p:txBody>
      </p:sp>
      <p:sp>
        <p:nvSpPr>
          <p:cNvPr id="850" name="Google Shape;850;p102"/>
          <p:cNvSpPr txBox="1">
            <a:spLocks noGrp="1"/>
          </p:cNvSpPr>
          <p:nvPr>
            <p:ph type="title"/>
          </p:nvPr>
        </p:nvSpPr>
        <p:spPr>
          <a:xfrm>
            <a:off x="358058" y="1029844"/>
            <a:ext cx="3438144" cy="112572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23F4F"/>
              </a:buClr>
              <a:buSzPts val="2800"/>
              <a:buFont typeface="Times New Roman"/>
              <a:buNone/>
            </a:pPr>
            <a:r>
              <a:rPr lang="tr-TR" sz="2800" b="1" dirty="0">
                <a:solidFill>
                  <a:srgbClr val="323F4F"/>
                </a:solidFill>
                <a:latin typeface="Times New Roman"/>
                <a:ea typeface="Times New Roman"/>
                <a:cs typeface="Times New Roman"/>
                <a:sym typeface="Times New Roman"/>
              </a:rPr>
              <a:t>Sosyal Duygusal Beceriler</a:t>
            </a:r>
            <a:endParaRPr dirty="0"/>
          </a:p>
        </p:txBody>
      </p:sp>
      <p:sp>
        <p:nvSpPr>
          <p:cNvPr id="851" name="Google Shape;851;p102"/>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852" name="Google Shape;852;p102"/>
          <p:cNvSpPr/>
          <p:nvPr/>
        </p:nvSpPr>
        <p:spPr>
          <a:xfrm>
            <a:off x="408350" y="2217234"/>
            <a:ext cx="3337560" cy="182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1" dirty="0">
              <a:solidFill>
                <a:schemeClr val="tx1"/>
              </a:solidFill>
              <a:latin typeface="Calibri"/>
              <a:ea typeface="Calibri"/>
              <a:cs typeface="Calibri"/>
              <a:sym typeface="Calibri"/>
            </a:endParaRPr>
          </a:p>
        </p:txBody>
      </p:sp>
      <p:sp>
        <p:nvSpPr>
          <p:cNvPr id="853" name="Google Shape;853;p102"/>
          <p:cNvSpPr txBox="1">
            <a:spLocks noGrp="1"/>
          </p:cNvSpPr>
          <p:nvPr>
            <p:ph type="body" idx="1"/>
          </p:nvPr>
        </p:nvSpPr>
        <p:spPr>
          <a:xfrm>
            <a:off x="141063" y="2352039"/>
            <a:ext cx="3872133" cy="3207258"/>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323F4F"/>
              </a:buClr>
              <a:buSzPts val="1600"/>
              <a:buChar char="•"/>
            </a:pPr>
            <a:r>
              <a:rPr lang="tr-TR" sz="2000" dirty="0">
                <a:solidFill>
                  <a:srgbClr val="323F4F"/>
                </a:solidFill>
              </a:rPr>
              <a:t>Sosyal duygusal beceriler, bireyin sağlıklı bir gelişim sağlaması için, duygusal zeka, duygu yönetimi/kontrolü, farkındalık, empati, sosyal ilişkileri düzenleme, merak, azim, sabır gibi becerileri içermektedir. </a:t>
            </a:r>
            <a:endParaRPr sz="2000" dirty="0"/>
          </a:p>
          <a:p>
            <a:pPr marL="228600" lvl="0" indent="-228600" algn="just" rtl="0">
              <a:lnSpc>
                <a:spcPct val="90000"/>
              </a:lnSpc>
              <a:spcBef>
                <a:spcPts val="1000"/>
              </a:spcBef>
              <a:spcAft>
                <a:spcPts val="0"/>
              </a:spcAft>
              <a:buClr>
                <a:srgbClr val="323F4F"/>
              </a:buClr>
              <a:buSzPts val="1600"/>
              <a:buChar char="•"/>
            </a:pPr>
            <a:r>
              <a:rPr lang="tr-TR" sz="2000" dirty="0">
                <a:solidFill>
                  <a:srgbClr val="323F4F"/>
                </a:solidFill>
              </a:rPr>
              <a:t>Empati geliştirmek, sorumluluk duygusu ile kararlar vermek, olumlu ilişkiler kurmak,  doğru ve yanlış davranışları ayırt etmek ve zorlayıcı durumlarla etkin biçimde başa çıkabilmeyi kapsar.</a:t>
            </a:r>
            <a:endParaRPr sz="20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Google Shape;885;p88"/>
          <p:cNvSpPr>
            <a:spLocks noChangeArrowheads="1"/>
          </p:cNvSpPr>
          <p:nvPr/>
        </p:nvSpPr>
        <p:spPr bwMode="auto">
          <a:xfrm>
            <a:off x="0" y="0"/>
            <a:ext cx="12188825"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tr-TR" altLang="tr-TR" sz="180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endParaRPr>
          </a:p>
        </p:txBody>
      </p:sp>
      <p:pic>
        <p:nvPicPr>
          <p:cNvPr id="20483" name="Google Shape;886;p88" descr="How to Foster a Positive School Climate in a Virtual World | EdSurge News"/>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8907" r="20593"/>
          <a:stretch>
            <a:fillRect/>
          </a:stretch>
        </p:blipFill>
        <p:spPr bwMode="auto">
          <a:xfrm>
            <a:off x="0" y="0"/>
            <a:ext cx="9669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7" name="Google Shape;887;p88"/>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lIns="91425" tIns="45700" rIns="91425" bIns="45700" anchor="ctr"/>
          <a:lstStyle/>
          <a:p>
            <a:pPr algn="ctr" fontAlgn="auto">
              <a:spcBef>
                <a:spcPts val="0"/>
              </a:spcBef>
              <a:spcAft>
                <a:spcPts val="0"/>
              </a:spcAft>
              <a:buClr>
                <a:srgbClr val="000000"/>
              </a:buClr>
              <a:buFont typeface="Arial"/>
              <a:buNone/>
              <a:defRPr/>
            </a:pPr>
            <a:endParaRPr sz="1800" kern="0">
              <a:solidFill>
                <a:schemeClr val="lt1"/>
              </a:solidFill>
              <a:latin typeface="Times New Roman"/>
              <a:ea typeface="Times New Roman"/>
              <a:cs typeface="Times New Roman"/>
              <a:sym typeface="Times New Roman"/>
            </a:endParaRPr>
          </a:p>
        </p:txBody>
      </p:sp>
      <p:sp>
        <p:nvSpPr>
          <p:cNvPr id="20487" name="Google Shape;888;p88"/>
          <p:cNvSpPr txBox="1">
            <a:spLocks noGrp="1"/>
          </p:cNvSpPr>
          <p:nvPr>
            <p:ph type="title"/>
          </p:nvPr>
        </p:nvSpPr>
        <p:spPr>
          <a:xfrm>
            <a:off x="6768589" y="425450"/>
            <a:ext cx="4947161" cy="1839913"/>
          </a:xfrm>
        </p:spPr>
        <p:txBody>
          <a:bodyPr>
            <a:normAutofit fontScale="90000"/>
          </a:bodyPr>
          <a:lstStyle/>
          <a:p>
            <a:pPr eaLnBrk="1" hangingPunct="1">
              <a:spcBef>
                <a:spcPct val="0"/>
              </a:spcBef>
              <a:spcAft>
                <a:spcPct val="0"/>
              </a:spcAft>
              <a:buClr>
                <a:srgbClr val="000000"/>
              </a:buClr>
              <a:buSzPts val="4000"/>
              <a:buFont typeface="Times New Roman" panose="02020603050405020304" pitchFamily="18" charset="0"/>
              <a:buNone/>
            </a:pPr>
            <a:r>
              <a:rPr lang="tr-TR" altLang="tr-TR" sz="4000" b="1" dirty="0">
                <a:latin typeface="Times New Roman" panose="02020603050405020304" pitchFamily="18" charset="0"/>
                <a:cs typeface="Times New Roman" panose="02020603050405020304" pitchFamily="18" charset="0"/>
                <a:sym typeface="Times New Roman" panose="02020603050405020304" pitchFamily="18" charset="0"/>
              </a:rPr>
              <a:t>Sosyal Duygusal Beceri Gelişimine Bütün Okul Yaklaşımı</a:t>
            </a:r>
            <a:endParaRPr lang="tr-TR" altLang="tr-TR" sz="4400" dirty="0">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20488" name="Google Shape;889;p88"/>
          <p:cNvSpPr txBox="1">
            <a:spLocks noGrp="1"/>
          </p:cNvSpPr>
          <p:nvPr>
            <p:ph type="body" idx="1"/>
          </p:nvPr>
        </p:nvSpPr>
        <p:spPr>
          <a:xfrm>
            <a:off x="6275071" y="2265363"/>
            <a:ext cx="5675630" cy="4451350"/>
          </a:xfrm>
        </p:spPr>
        <p:txBody>
          <a:bodyPr>
            <a:normAutofit/>
          </a:bodyPr>
          <a:lstStyle/>
          <a:p>
            <a:pPr marL="228600" indent="-228600" algn="just" eaLnBrk="1" hangingPunct="1">
              <a:spcBef>
                <a:spcPct val="0"/>
              </a:spcBef>
              <a:spcAft>
                <a:spcPct val="0"/>
              </a:spcAft>
              <a:buClr>
                <a:srgbClr val="000000"/>
              </a:buClr>
              <a:buSzPts val="2600"/>
            </a:pPr>
            <a:r>
              <a:rPr lang="tr-TR" altLang="tr-TR" sz="2600" dirty="0">
                <a:cs typeface="Times New Roman" panose="02020603050405020304" pitchFamily="18" charset="0"/>
                <a:sym typeface="Times New Roman" panose="02020603050405020304" pitchFamily="18" charset="0"/>
              </a:rPr>
              <a:t>Çocukların sosyal duygusal iyi </a:t>
            </a:r>
            <a:r>
              <a:rPr lang="tr-TR" altLang="tr-TR" sz="2600" dirty="0" err="1">
                <a:cs typeface="Times New Roman" panose="02020603050405020304" pitchFamily="18" charset="0"/>
                <a:sym typeface="Times New Roman" panose="02020603050405020304" pitchFamily="18" charset="0"/>
              </a:rPr>
              <a:t>oluşluğunu</a:t>
            </a:r>
            <a:r>
              <a:rPr lang="tr-TR" altLang="tr-TR" sz="2600" dirty="0">
                <a:cs typeface="Times New Roman" panose="02020603050405020304" pitchFamily="18" charset="0"/>
                <a:sym typeface="Times New Roman" panose="02020603050405020304" pitchFamily="18" charset="0"/>
              </a:rPr>
              <a:t> sağlama ve sürdürmeye yönelik bütün okul yaklaşımı; </a:t>
            </a:r>
            <a:r>
              <a:rPr lang="tr-TR" altLang="tr-TR" sz="2600" b="1" dirty="0">
                <a:cs typeface="Times New Roman" panose="02020603050405020304" pitchFamily="18" charset="0"/>
                <a:sym typeface="Times New Roman" panose="02020603050405020304" pitchFamily="18" charset="0"/>
              </a:rPr>
              <a:t>okul yöneticilerinin, öğretmenlerin</a:t>
            </a:r>
            <a:r>
              <a:rPr lang="tr-TR" altLang="tr-TR" sz="2600" dirty="0">
                <a:cs typeface="Times New Roman" panose="02020603050405020304" pitchFamily="18" charset="0"/>
                <a:sym typeface="Times New Roman" panose="02020603050405020304" pitchFamily="18" charset="0"/>
              </a:rPr>
              <a:t> </a:t>
            </a:r>
            <a:r>
              <a:rPr lang="tr-TR" altLang="tr-TR" sz="2600" b="1" dirty="0">
                <a:cs typeface="Times New Roman" panose="02020603050405020304" pitchFamily="18" charset="0"/>
                <a:sym typeface="Times New Roman" panose="02020603050405020304" pitchFamily="18" charset="0"/>
              </a:rPr>
              <a:t>ve diğer personelin, ebeveynlerin, bakıcıların, öğrencilerin </a:t>
            </a:r>
            <a:r>
              <a:rPr lang="tr-TR" altLang="tr-TR" sz="2600" dirty="0">
                <a:cs typeface="Times New Roman" panose="02020603050405020304" pitchFamily="18" charset="0"/>
                <a:sym typeface="Times New Roman" panose="02020603050405020304" pitchFamily="18" charset="0"/>
              </a:rPr>
              <a:t>ve daha geniş </a:t>
            </a:r>
            <a:r>
              <a:rPr lang="tr-TR" altLang="tr-TR" sz="2600" b="1" dirty="0">
                <a:cs typeface="Times New Roman" panose="02020603050405020304" pitchFamily="18" charset="0"/>
                <a:sym typeface="Times New Roman" panose="02020603050405020304" pitchFamily="18" charset="0"/>
              </a:rPr>
              <a:t>toplumun </a:t>
            </a:r>
            <a:r>
              <a:rPr lang="tr-TR" altLang="tr-TR" sz="2600" dirty="0">
                <a:cs typeface="Times New Roman" panose="02020603050405020304" pitchFamily="18" charset="0"/>
                <a:sym typeface="Times New Roman" panose="02020603050405020304" pitchFamily="18" charset="0"/>
              </a:rPr>
              <a:t>okul kültürüne abone olması ve olumlu okul iklimini desteklemek için </a:t>
            </a:r>
            <a:r>
              <a:rPr lang="tr-TR" altLang="tr-TR" sz="2600" b="1" dirty="0">
                <a:cs typeface="Times New Roman" panose="02020603050405020304" pitchFamily="18" charset="0"/>
                <a:sym typeface="Times New Roman" panose="02020603050405020304" pitchFamily="18" charset="0"/>
              </a:rPr>
              <a:t>birlikte çalışması </a:t>
            </a:r>
            <a:r>
              <a:rPr lang="tr-TR" altLang="tr-TR" sz="2600" dirty="0">
                <a:cs typeface="Times New Roman" panose="02020603050405020304" pitchFamily="18" charset="0"/>
                <a:sym typeface="Times New Roman" panose="02020603050405020304" pitchFamily="18" charset="0"/>
              </a:rPr>
              <a:t>anlamına gelir. </a:t>
            </a:r>
            <a:endParaRPr lang="tr-TR" altLang="tr-TR" sz="2800" dirty="0">
              <a:cs typeface="Times New Roman" panose="02020603050405020304" pitchFamily="18" charset="0"/>
              <a:sym typeface="Times New Roman" panose="02020603050405020304" pitchFamily="18" charset="0"/>
            </a:endParaRPr>
          </a:p>
          <a:p>
            <a:pPr marL="228600" indent="-228600" eaLnBrk="1" hangingPunct="1">
              <a:spcAft>
                <a:spcPct val="0"/>
              </a:spcAft>
              <a:buClr>
                <a:srgbClr val="000000"/>
              </a:buClr>
              <a:buSzPts val="2600"/>
              <a:buFont typeface="Arial" panose="020B0604020202020204" pitchFamily="34" charset="0"/>
              <a:buNone/>
            </a:pPr>
            <a:endParaRPr lang="tr-TR" altLang="tr-TR" sz="2600" dirty="0">
              <a:latin typeface="Times New Roman" panose="02020603050405020304" pitchFamily="18" charset="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36792574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0F461DE-C5B1-D64E-86E4-4879CCFB19A8}"/>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703BF4C7-7AFF-0EC8-D92C-B6D16E4DACA2}"/>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CBAD4660-DBEB-FD2F-A4F1-8EB5307C8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272" y="58418"/>
            <a:ext cx="6733032" cy="6742340"/>
          </a:xfrm>
          <a:prstGeom prst="rect">
            <a:avLst/>
          </a:prstGeom>
        </p:spPr>
      </p:pic>
    </p:spTree>
    <p:extLst>
      <p:ext uri="{BB962C8B-B14F-4D97-AF65-F5344CB8AC3E}">
        <p14:creationId xmlns:p14="http://schemas.microsoft.com/office/powerpoint/2010/main" val="10181077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2B2B84FB-47C2-DB74-3DA1-2ADE8FAF1634}"/>
              </a:ext>
            </a:extLst>
          </p:cNvPr>
          <p:cNvSpPr>
            <a:spLocks noGrp="1"/>
          </p:cNvSpPr>
          <p:nvPr>
            <p:ph type="title"/>
          </p:nvPr>
        </p:nvSpPr>
        <p:spPr/>
        <p:txBody>
          <a:bodyPr/>
          <a:lstStyle/>
          <a:p>
            <a:r>
              <a:rPr lang="tr-TR" dirty="0"/>
              <a:t>SAFE</a:t>
            </a:r>
          </a:p>
        </p:txBody>
      </p:sp>
      <p:sp>
        <p:nvSpPr>
          <p:cNvPr id="5" name="Metin Yer Tutucusu 4">
            <a:extLst>
              <a:ext uri="{FF2B5EF4-FFF2-40B4-BE49-F238E27FC236}">
                <a16:creationId xmlns:a16="http://schemas.microsoft.com/office/drawing/2014/main" id="{A831D8C6-C463-F100-F52E-AA0D50ABB454}"/>
              </a:ext>
            </a:extLst>
          </p:cNvPr>
          <p:cNvSpPr>
            <a:spLocks noGrp="1"/>
          </p:cNvSpPr>
          <p:nvPr>
            <p:ph type="body" idx="1"/>
          </p:nvPr>
        </p:nvSpPr>
        <p:spPr/>
        <p:txBody>
          <a:bodyPr>
            <a:normAutofit lnSpcReduction="10000"/>
          </a:bodyPr>
          <a:lstStyle/>
          <a:p>
            <a:pPr algn="just"/>
            <a:r>
              <a:rPr lang="tr-TR" sz="2600" dirty="0" err="1">
                <a:effectLst/>
                <a:latin typeface="Calibri" panose="020F0502020204030204" pitchFamily="34" charset="0"/>
                <a:ea typeface="Calibri" panose="020F0502020204030204" pitchFamily="34" charset="0"/>
                <a:cs typeface="Calibri" panose="020F0502020204030204" pitchFamily="34" charset="0"/>
              </a:rPr>
              <a:t>Durlak</a:t>
            </a:r>
            <a:r>
              <a:rPr lang="tr-TR" sz="2600" dirty="0">
                <a:effectLst/>
                <a:latin typeface="Calibri" panose="020F0502020204030204" pitchFamily="34" charset="0"/>
                <a:ea typeface="Calibri" panose="020F0502020204030204" pitchFamily="34" charset="0"/>
                <a:cs typeface="Calibri" panose="020F0502020204030204" pitchFamily="34" charset="0"/>
              </a:rPr>
              <a:t> ve diğerleri (2011) tarafından başarılı bir sosyal duygusal öğrenme programlarını ortak özelliklerini belirlemeye yönelik bir meta-analiz çalışmasında bu durum “</a:t>
            </a:r>
            <a:r>
              <a:rPr lang="tr-TR" sz="2600" b="1" dirty="0">
                <a:effectLst/>
                <a:latin typeface="Calibri" panose="020F0502020204030204" pitchFamily="34" charset="0"/>
                <a:ea typeface="Calibri" panose="020F0502020204030204" pitchFamily="34" charset="0"/>
                <a:cs typeface="Calibri" panose="020F0502020204030204" pitchFamily="34" charset="0"/>
              </a:rPr>
              <a:t>SAFE</a:t>
            </a:r>
            <a:r>
              <a:rPr lang="tr-TR" sz="2600" dirty="0">
                <a:effectLst/>
                <a:latin typeface="Calibri" panose="020F0502020204030204" pitchFamily="34" charset="0"/>
                <a:ea typeface="Calibri" panose="020F0502020204030204" pitchFamily="34" charset="0"/>
                <a:cs typeface="Calibri" panose="020F0502020204030204" pitchFamily="34" charset="0"/>
              </a:rPr>
              <a:t>” kısaltması ile kodlanmıştır. Bu bağlamda </a:t>
            </a:r>
            <a:r>
              <a:rPr lang="tr-TR" sz="2600" b="1" dirty="0">
                <a:effectLst/>
                <a:latin typeface="Calibri" panose="020F0502020204030204" pitchFamily="34" charset="0"/>
                <a:ea typeface="Calibri" panose="020F0502020204030204" pitchFamily="34" charset="0"/>
                <a:cs typeface="Calibri" panose="020F0502020204030204" pitchFamily="34" charset="0"/>
              </a:rPr>
              <a:t>S</a:t>
            </a:r>
            <a:r>
              <a:rPr lang="tr-TR" sz="2600" dirty="0">
                <a:effectLst/>
                <a:latin typeface="Calibri" panose="020F0502020204030204" pitchFamily="34" charset="0"/>
                <a:ea typeface="Calibri" panose="020F0502020204030204" pitchFamily="34" charset="0"/>
                <a:cs typeface="Calibri" panose="020F0502020204030204" pitchFamily="34" charset="0"/>
              </a:rPr>
              <a:t>, programın birbirinin üzerine inşa edilen bir etkinlik dizisine sahip olmasını; </a:t>
            </a:r>
            <a:r>
              <a:rPr lang="tr-TR" sz="2600" b="1" dirty="0">
                <a:effectLst/>
                <a:latin typeface="Calibri" panose="020F0502020204030204" pitchFamily="34" charset="0"/>
                <a:ea typeface="Calibri" panose="020F0502020204030204" pitchFamily="34" charset="0"/>
                <a:cs typeface="Calibri" panose="020F0502020204030204" pitchFamily="34" charset="0"/>
              </a:rPr>
              <a:t>A</a:t>
            </a:r>
            <a:r>
              <a:rPr lang="tr-TR" sz="2600" dirty="0">
                <a:effectLst/>
                <a:latin typeface="Calibri" panose="020F0502020204030204" pitchFamily="34" charset="0"/>
                <a:ea typeface="Calibri" panose="020F0502020204030204" pitchFamily="34" charset="0"/>
                <a:cs typeface="Calibri" panose="020F0502020204030204" pitchFamily="34" charset="0"/>
              </a:rPr>
              <a:t>, öğrencilerin sosyal duygusal öğrenme becerilerini geliştirmek için aktif öğrenme stratejilerini kullanmalarını; </a:t>
            </a:r>
            <a:r>
              <a:rPr lang="tr-TR" sz="2600" b="1" dirty="0">
                <a:effectLst/>
                <a:latin typeface="Calibri" panose="020F0502020204030204" pitchFamily="34" charset="0"/>
                <a:ea typeface="Calibri" panose="020F0502020204030204" pitchFamily="34" charset="0"/>
                <a:cs typeface="Calibri" panose="020F0502020204030204" pitchFamily="34" charset="0"/>
              </a:rPr>
              <a:t>F</a:t>
            </a:r>
            <a:r>
              <a:rPr lang="tr-TR" sz="2600" dirty="0">
                <a:effectLst/>
                <a:latin typeface="Calibri" panose="020F0502020204030204" pitchFamily="34" charset="0"/>
                <a:ea typeface="Calibri" panose="020F0502020204030204" pitchFamily="34" charset="0"/>
                <a:cs typeface="Calibri" panose="020F0502020204030204" pitchFamily="34" charset="0"/>
              </a:rPr>
              <a:t>, bir veya daha fazla sosyal ve duygusal beceri geliştirmek için harcanan odaklanmış zamanı; </a:t>
            </a:r>
            <a:r>
              <a:rPr lang="tr-TR" sz="2600" b="1" dirty="0">
                <a:effectLst/>
                <a:latin typeface="Calibri" panose="020F0502020204030204" pitchFamily="34" charset="0"/>
                <a:ea typeface="Calibri" panose="020F0502020204030204" pitchFamily="34" charset="0"/>
                <a:cs typeface="Calibri" panose="020F0502020204030204" pitchFamily="34" charset="0"/>
              </a:rPr>
              <a:t>E</a:t>
            </a:r>
            <a:r>
              <a:rPr lang="tr-TR" sz="2600" dirty="0">
                <a:effectLst/>
                <a:latin typeface="Calibri" panose="020F0502020204030204" pitchFamily="34" charset="0"/>
                <a:ea typeface="Calibri" panose="020F0502020204030204" pitchFamily="34" charset="0"/>
                <a:cs typeface="Calibri" panose="020F0502020204030204" pitchFamily="34" charset="0"/>
              </a:rPr>
              <a:t> ise genel anlamda olumlu gelişmeyi hedeflemekten ziyade, belirli sosyal duygusal öğrenme becerilerini hedeflemesini içermektedir. Bu özellikler, kanıta dayalı sosyal duygusal öğrenme becerileri programlarının ortak özellikleri olarak ifade edilmektedir (Taylor, </a:t>
            </a:r>
            <a:r>
              <a:rPr lang="tr-TR" sz="2600" dirty="0" err="1">
                <a:effectLst/>
                <a:latin typeface="Calibri" panose="020F0502020204030204" pitchFamily="34" charset="0"/>
                <a:ea typeface="Calibri" panose="020F0502020204030204" pitchFamily="34" charset="0"/>
                <a:cs typeface="Calibri" panose="020F0502020204030204" pitchFamily="34" charset="0"/>
              </a:rPr>
              <a:t>Oberle</a:t>
            </a:r>
            <a:r>
              <a:rPr lang="tr-TR" sz="2600" dirty="0">
                <a:effectLst/>
                <a:latin typeface="Calibri" panose="020F0502020204030204" pitchFamily="34" charset="0"/>
                <a:ea typeface="Calibri" panose="020F0502020204030204" pitchFamily="34" charset="0"/>
                <a:cs typeface="Calibri" panose="020F0502020204030204" pitchFamily="34" charset="0"/>
              </a:rPr>
              <a:t>, </a:t>
            </a:r>
            <a:r>
              <a:rPr lang="tr-TR" sz="2600" dirty="0" err="1">
                <a:effectLst/>
                <a:latin typeface="Calibri" panose="020F0502020204030204" pitchFamily="34" charset="0"/>
                <a:ea typeface="Calibri" panose="020F0502020204030204" pitchFamily="34" charset="0"/>
                <a:cs typeface="Calibri" panose="020F0502020204030204" pitchFamily="34" charset="0"/>
              </a:rPr>
              <a:t>Durlak</a:t>
            </a:r>
            <a:r>
              <a:rPr lang="tr-TR" sz="2600" dirty="0">
                <a:effectLst/>
                <a:latin typeface="Calibri" panose="020F0502020204030204" pitchFamily="34" charset="0"/>
                <a:ea typeface="Calibri" panose="020F0502020204030204" pitchFamily="34" charset="0"/>
                <a:cs typeface="Calibri" panose="020F0502020204030204" pitchFamily="34" charset="0"/>
              </a:rPr>
              <a:t> ve </a:t>
            </a:r>
            <a:r>
              <a:rPr lang="tr-TR" sz="2600" dirty="0" err="1">
                <a:effectLst/>
                <a:latin typeface="Calibri" panose="020F0502020204030204" pitchFamily="34" charset="0"/>
                <a:ea typeface="Calibri" panose="020F0502020204030204" pitchFamily="34" charset="0"/>
                <a:cs typeface="Calibri" panose="020F0502020204030204" pitchFamily="34" charset="0"/>
              </a:rPr>
              <a:t>Weissberg</a:t>
            </a:r>
            <a:r>
              <a:rPr lang="tr-TR" sz="2600" dirty="0">
                <a:effectLst/>
                <a:latin typeface="Calibri" panose="020F0502020204030204" pitchFamily="34" charset="0"/>
                <a:ea typeface="Calibri" panose="020F0502020204030204" pitchFamily="34" charset="0"/>
                <a:cs typeface="Calibri" panose="020F0502020204030204" pitchFamily="34" charset="0"/>
              </a:rPr>
              <a:t>, 2017).</a:t>
            </a:r>
          </a:p>
          <a:p>
            <a:endParaRPr lang="tr-TR" dirty="0"/>
          </a:p>
        </p:txBody>
      </p:sp>
    </p:spTree>
    <p:extLst>
      <p:ext uri="{BB962C8B-B14F-4D97-AF65-F5344CB8AC3E}">
        <p14:creationId xmlns:p14="http://schemas.microsoft.com/office/powerpoint/2010/main" val="19866374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59A4FCA9-17F2-8A19-CA2F-E5C0FBFE4F02}"/>
              </a:ext>
            </a:extLst>
          </p:cNvPr>
          <p:cNvPicPr>
            <a:picLocks noChangeAspect="1"/>
          </p:cNvPicPr>
          <p:nvPr/>
        </p:nvPicPr>
        <p:blipFill>
          <a:blip r:embed="rId2"/>
          <a:stretch>
            <a:fillRect/>
          </a:stretch>
        </p:blipFill>
        <p:spPr>
          <a:xfrm>
            <a:off x="7423774" y="681037"/>
            <a:ext cx="4768226" cy="1623854"/>
          </a:xfrm>
          <a:prstGeom prst="rect">
            <a:avLst/>
          </a:prstGeom>
        </p:spPr>
      </p:pic>
      <p:sp>
        <p:nvSpPr>
          <p:cNvPr id="4" name="Başlık 3">
            <a:extLst>
              <a:ext uri="{FF2B5EF4-FFF2-40B4-BE49-F238E27FC236}">
                <a16:creationId xmlns:a16="http://schemas.microsoft.com/office/drawing/2014/main" id="{863D55F1-EC92-DA84-356F-6C99B0337840}"/>
              </a:ext>
            </a:extLst>
          </p:cNvPr>
          <p:cNvSpPr>
            <a:spLocks noGrp="1"/>
          </p:cNvSpPr>
          <p:nvPr>
            <p:ph type="title"/>
          </p:nvPr>
        </p:nvSpPr>
        <p:spPr/>
        <p:txBody>
          <a:bodyPr>
            <a:noAutofit/>
          </a:bodyPr>
          <a:lstStyle/>
          <a:p>
            <a:pPr>
              <a:lnSpc>
                <a:spcPct val="150000"/>
              </a:lnSpc>
            </a:pPr>
            <a:r>
              <a:rPr lang="tr-TR" sz="3600" b="1" dirty="0">
                <a:effectLst/>
                <a:latin typeface="Times New Roman" panose="02020603050405020304" pitchFamily="18" charset="0"/>
                <a:ea typeface="Calibri" panose="020F0502020204030204" pitchFamily="34" charset="0"/>
                <a:cs typeface="Times New Roman" panose="02020603050405020304" pitchFamily="18" charset="0"/>
              </a:rPr>
              <a:t>Okul Topluluğunun Bakımı (</a:t>
            </a:r>
            <a:r>
              <a:rPr lang="tr-TR" sz="3600" b="1" dirty="0" err="1">
                <a:effectLst/>
                <a:latin typeface="Times New Roman" panose="02020603050405020304" pitchFamily="18" charset="0"/>
                <a:ea typeface="Calibri" panose="020F0502020204030204" pitchFamily="34" charset="0"/>
                <a:cs typeface="Times New Roman" panose="02020603050405020304" pitchFamily="18" charset="0"/>
              </a:rPr>
              <a:t>Caring</a:t>
            </a:r>
            <a:r>
              <a:rPr lang="tr-TR" sz="3600" b="1" dirty="0">
                <a:effectLst/>
                <a:latin typeface="Times New Roman" panose="02020603050405020304" pitchFamily="18" charset="0"/>
                <a:ea typeface="Calibri" panose="020F0502020204030204" pitchFamily="34" charset="0"/>
                <a:cs typeface="Times New Roman" panose="02020603050405020304" pitchFamily="18" charset="0"/>
              </a:rPr>
              <a:t> School </a:t>
            </a:r>
            <a:r>
              <a:rPr lang="tr-TR" sz="3600" b="1" dirty="0" err="1">
                <a:effectLst/>
                <a:latin typeface="Times New Roman" panose="02020603050405020304" pitchFamily="18" charset="0"/>
                <a:ea typeface="Calibri" panose="020F0502020204030204" pitchFamily="34" charset="0"/>
                <a:cs typeface="Times New Roman" panose="02020603050405020304" pitchFamily="18" charset="0"/>
              </a:rPr>
              <a:t>Community</a:t>
            </a:r>
            <a:r>
              <a:rPr lang="tr-TR"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tr-TR" sz="3600" dirty="0"/>
          </a:p>
        </p:txBody>
      </p:sp>
      <p:sp>
        <p:nvSpPr>
          <p:cNvPr id="5" name="Metin Yer Tutucusu 4">
            <a:extLst>
              <a:ext uri="{FF2B5EF4-FFF2-40B4-BE49-F238E27FC236}">
                <a16:creationId xmlns:a16="http://schemas.microsoft.com/office/drawing/2014/main" id="{AF52E60C-5A75-ED89-E686-9DEBAB3B5EFF}"/>
              </a:ext>
            </a:extLst>
          </p:cNvPr>
          <p:cNvSpPr>
            <a:spLocks noGrp="1"/>
          </p:cNvSpPr>
          <p:nvPr>
            <p:ph type="body" idx="1"/>
          </p:nvPr>
        </p:nvSpPr>
        <p:spPr/>
        <p:txBody>
          <a:bodyPr>
            <a:normAutofit fontScale="77500" lnSpcReduction="20000"/>
          </a:bodyPr>
          <a:lstStyle/>
          <a:p>
            <a:pPr indent="0" algn="just">
              <a:lnSpc>
                <a:spcPct val="150000"/>
              </a:lnSpc>
              <a:buNone/>
            </a:pP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Okul çapında topluluk oluşturan, öğrencilerin sosyal becerilerini ve sosyal duygusal öğrenme becerilerini geliştiren ve disiplin konusunda dönüştürücü bir duruş sağlayan kapsamlı, araştırmaya dayalı bir sosyal ve duygusal öğrenme programıdır. Program anaokulundan 6. Sınıfa kadar olan okul çağındaki çocuklar için tasarlanmış kanıta dayalı bir SEL programıdır. Tüm bir eğitim öğretim yılı boyunca uygulanan programın </a:t>
            </a:r>
            <a:r>
              <a:rPr lang="tr-TR" sz="2800" b="1" dirty="0">
                <a:effectLst/>
                <a:latin typeface="Times New Roman" panose="02020603050405020304" pitchFamily="18" charset="0"/>
                <a:ea typeface="Calibri" panose="020F0502020204030204" pitchFamily="34" charset="0"/>
                <a:cs typeface="Times New Roman" panose="02020603050405020304" pitchFamily="18" charset="0"/>
              </a:rPr>
              <a:t>bireysel, aile, okul ve akran olmak üzere dört temel bileşeni bulunmaktadır</a:t>
            </a: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 Bu programa katılan çocuklarda akademik performans artışı, olumlu sosyal davranışlarda artış, davranış problemlerinde azalma ve duygusal sıkıntıda azalma görülmektedir (CASEL, 2013). </a:t>
            </a:r>
          </a:p>
          <a:p>
            <a:endParaRPr lang="tr-TR" dirty="0"/>
          </a:p>
        </p:txBody>
      </p:sp>
    </p:spTree>
    <p:extLst>
      <p:ext uri="{BB962C8B-B14F-4D97-AF65-F5344CB8AC3E}">
        <p14:creationId xmlns:p14="http://schemas.microsoft.com/office/powerpoint/2010/main" val="19537737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63D55F1-EC92-DA84-356F-6C99B0337840}"/>
              </a:ext>
            </a:extLst>
          </p:cNvPr>
          <p:cNvSpPr>
            <a:spLocks noGrp="1"/>
          </p:cNvSpPr>
          <p:nvPr>
            <p:ph type="title"/>
          </p:nvPr>
        </p:nvSpPr>
        <p:spPr/>
        <p:txBody>
          <a:bodyPr>
            <a:normAutofit/>
          </a:bodyPr>
          <a:lstStyle/>
          <a:p>
            <a:pPr marL="457200" marR="0" lvl="0" indent="-342900" defTabSz="914400" rtl="0" eaLnBrk="1" fontAlgn="auto" latinLnBrk="0" hangingPunct="1">
              <a:lnSpc>
                <a:spcPct val="150000"/>
              </a:lnSpc>
              <a:spcBef>
                <a:spcPts val="1000"/>
              </a:spcBef>
              <a:spcAft>
                <a:spcPts val="0"/>
              </a:spcAft>
              <a:tabLst/>
              <a:defRPr/>
            </a:pPr>
            <a:r>
              <a:rPr kumimoji="0" lang="tr-TR"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4R Programı (</a:t>
            </a:r>
            <a:r>
              <a:rPr kumimoji="0" lang="tr-TR" sz="3200" b="1" i="0" u="none" strike="noStrike" kern="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The</a:t>
            </a:r>
            <a:r>
              <a:rPr kumimoji="0" lang="tr-TR" sz="32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Calibri"/>
              </a:rPr>
              <a:t> 4Rs Program)</a:t>
            </a:r>
            <a:endParaRPr lang="tr-TR" sz="6000" dirty="0"/>
          </a:p>
        </p:txBody>
      </p:sp>
      <p:sp>
        <p:nvSpPr>
          <p:cNvPr id="5" name="Metin Yer Tutucusu 4">
            <a:extLst>
              <a:ext uri="{FF2B5EF4-FFF2-40B4-BE49-F238E27FC236}">
                <a16:creationId xmlns:a16="http://schemas.microsoft.com/office/drawing/2014/main" id="{AF52E60C-5A75-ED89-E686-9DEBAB3B5EFF}"/>
              </a:ext>
            </a:extLst>
          </p:cNvPr>
          <p:cNvSpPr>
            <a:spLocks noGrp="1"/>
          </p:cNvSpPr>
          <p:nvPr>
            <p:ph type="body" idx="1"/>
          </p:nvPr>
        </p:nvSpPr>
        <p:spPr/>
        <p:txBody>
          <a:bodyPr>
            <a:normAutofit fontScale="70000" lnSpcReduction="20000"/>
          </a:bodyPr>
          <a:lstStyle/>
          <a:p>
            <a:pPr indent="0" algn="just">
              <a:lnSpc>
                <a:spcPct val="150000"/>
              </a:lnSpc>
              <a:buNone/>
            </a:pP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4Rs programı, empati, topluluk oluşturma, çatışma çözme ve iş birliği gibi kritik becerilerin geliştirilmesine yardımcı olmak için anaokulundan 8. sınıfa kadar devam eden okul çağındaki çocuklar için tasarlanmış kanıta dayalı bir SEL programıdır. Bu kapsamda her sınıfın bir eğitim öğretim yılı boyunca kendisine ait sosyal duygusal </a:t>
            </a:r>
            <a:r>
              <a:rPr lang="tr-TR" sz="2800" dirty="0" err="1">
                <a:effectLst/>
                <a:latin typeface="Times New Roman" panose="02020603050405020304" pitchFamily="18" charset="0"/>
                <a:ea typeface="Calibri" panose="020F0502020204030204" pitchFamily="34" charset="0"/>
                <a:cs typeface="Times New Roman" panose="02020603050405020304" pitchFamily="18" charset="0"/>
              </a:rPr>
              <a:t>öprenme</a:t>
            </a:r>
            <a:r>
              <a:rPr lang="tr-TR" sz="2800" dirty="0">
                <a:effectLst/>
                <a:latin typeface="Times New Roman" panose="02020603050405020304" pitchFamily="18" charset="0"/>
                <a:ea typeface="Calibri" panose="020F0502020204030204" pitchFamily="34" charset="0"/>
                <a:cs typeface="Times New Roman" panose="02020603050405020304" pitchFamily="18" charset="0"/>
              </a:rPr>
              <a:t> programı bulunmaktadır. Programın bireysel ve aile olmak üzere iki bileşeni bulunmaktadır. Bireysel bileşen sınıf içerisindeki ders etkinliklerini içerirken; aile bileşeni sınıfta öğretilen öğrenme materyalini pekiştirmeyi içermektedir. Bu programa katılan çocuklar, davranış riski taşıyan öğrenciler için iyileştirilmiş akademik performans, artan olumlu sosyal davranış, azalan davranış sorunları ve düşük duygusal sıkıntı göstermiştir (CASEL, 2013). </a:t>
            </a:r>
          </a:p>
          <a:p>
            <a:endParaRPr lang="tr-TR" dirty="0"/>
          </a:p>
        </p:txBody>
      </p:sp>
      <p:pic>
        <p:nvPicPr>
          <p:cNvPr id="3" name="Resim 2">
            <a:extLst>
              <a:ext uri="{FF2B5EF4-FFF2-40B4-BE49-F238E27FC236}">
                <a16:creationId xmlns:a16="http://schemas.microsoft.com/office/drawing/2014/main" id="{91A608D1-0612-B5AA-D841-F6985BCFAC0B}"/>
              </a:ext>
            </a:extLst>
          </p:cNvPr>
          <p:cNvPicPr>
            <a:picLocks noChangeAspect="1"/>
          </p:cNvPicPr>
          <p:nvPr/>
        </p:nvPicPr>
        <p:blipFill>
          <a:blip r:embed="rId2"/>
          <a:stretch>
            <a:fillRect/>
          </a:stretch>
        </p:blipFill>
        <p:spPr>
          <a:xfrm>
            <a:off x="8187180" y="500063"/>
            <a:ext cx="3166620" cy="1325562"/>
          </a:xfrm>
          <a:prstGeom prst="rect">
            <a:avLst/>
          </a:prstGeom>
        </p:spPr>
      </p:pic>
    </p:spTree>
    <p:extLst>
      <p:ext uri="{BB962C8B-B14F-4D97-AF65-F5344CB8AC3E}">
        <p14:creationId xmlns:p14="http://schemas.microsoft.com/office/powerpoint/2010/main" val="483414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a:extLst>
              <a:ext uri="{FF2B5EF4-FFF2-40B4-BE49-F238E27FC236}">
                <a16:creationId xmlns:a16="http://schemas.microsoft.com/office/drawing/2014/main" id="{863D55F1-EC92-DA84-356F-6C99B0337840}"/>
              </a:ext>
            </a:extLst>
          </p:cNvPr>
          <p:cNvSpPr>
            <a:spLocks noGrp="1"/>
          </p:cNvSpPr>
          <p:nvPr>
            <p:ph type="title"/>
          </p:nvPr>
        </p:nvSpPr>
        <p:spPr/>
        <p:txBody>
          <a:bodyPr/>
          <a:lstStyle/>
          <a:p>
            <a:r>
              <a:rPr lang="tr-TR" dirty="0"/>
              <a:t>RULER</a:t>
            </a:r>
          </a:p>
        </p:txBody>
      </p:sp>
      <p:sp>
        <p:nvSpPr>
          <p:cNvPr id="5" name="Metin Yer Tutucusu 4">
            <a:extLst>
              <a:ext uri="{FF2B5EF4-FFF2-40B4-BE49-F238E27FC236}">
                <a16:creationId xmlns:a16="http://schemas.microsoft.com/office/drawing/2014/main" id="{AF52E60C-5A75-ED89-E686-9DEBAB3B5EFF}"/>
              </a:ext>
            </a:extLst>
          </p:cNvPr>
          <p:cNvSpPr>
            <a:spLocks noGrp="1"/>
          </p:cNvSpPr>
          <p:nvPr>
            <p:ph type="body" idx="1"/>
          </p:nvPr>
        </p:nvSpPr>
        <p:spPr/>
        <p:txBody>
          <a:bodyPr>
            <a:normAutofit/>
          </a:bodyPr>
          <a:lstStyle/>
          <a:p>
            <a:pPr indent="0" algn="just">
              <a:lnSpc>
                <a:spcPct val="150000"/>
              </a:lnSpc>
              <a:buNone/>
            </a:pP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RULER programı, anaokulundan 8. sınıfa kadar devam eden okul çağındaki çocuklar için tasarlanmış kanıta dayalı bir SEL programıdır (RULER, 2019). Kısaltma olarak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R</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kendinde ve başkalarında duyguları tanımak;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U</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duyguların nedenlerini ve sonuçlarını anlamak;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L</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duyguları nüanslı bir kelime dağarcığıyla etiketlemek;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E</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duyguları kültürel normlara ve sosyal bağlama uygun olarak ifade etmek ve </a:t>
            </a:r>
            <a:r>
              <a:rPr lang="tr-TR" sz="1800" b="1" dirty="0">
                <a:effectLst/>
                <a:latin typeface="Times New Roman" panose="02020603050405020304" pitchFamily="18" charset="0"/>
                <a:ea typeface="Calibri" panose="020F0502020204030204" pitchFamily="34" charset="0"/>
                <a:cs typeface="Times New Roman" panose="02020603050405020304" pitchFamily="18" charset="0"/>
              </a:rPr>
              <a:t>R</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duyguları yardımcı stratejilerle düzenlemek anlamına gelmektedir (RULER, 2019). Bu program sadece öğrencileri değil aynı zamanda öğretmenleri ve aileleri de hedeflemektedir. İlk yıl, program öğretmenlerin eğitimi ile başlar, ardından sınıf programının uygulanmasıyla devam eder. Son aşamada hedefler okul müfredatına dahil edilir. Aile üyeleri ise sosyal duygusal öğrenme hedeflerini evde çocukları ile birlikte öğrenmekte ve teşvik etmektedir.  RULER programına katılan öğrencilerin katılmayan öğrencilere göre daha yüksek akademik puanlar ve SEL yetkinliği elde ettiğini sonucuna ulaşılmıştır (</a:t>
            </a:r>
            <a:r>
              <a:rPr lang="tr-TR" sz="1800" dirty="0" err="1">
                <a:effectLst/>
                <a:latin typeface="Times New Roman" panose="02020603050405020304" pitchFamily="18" charset="0"/>
                <a:ea typeface="Calibri" panose="020F0502020204030204" pitchFamily="34" charset="0"/>
                <a:cs typeface="Times New Roman" panose="02020603050405020304" pitchFamily="18" charset="0"/>
              </a:rPr>
              <a:t>Brackett</a:t>
            </a:r>
            <a:r>
              <a:rPr lang="tr-TR" sz="1800" dirty="0">
                <a:effectLst/>
                <a:latin typeface="Times New Roman" panose="02020603050405020304" pitchFamily="18" charset="0"/>
                <a:ea typeface="Calibri" panose="020F0502020204030204" pitchFamily="34" charset="0"/>
                <a:cs typeface="Times New Roman" panose="02020603050405020304" pitchFamily="18" charset="0"/>
              </a:rPr>
              <a:t> ve diğerleri, 2012).</a:t>
            </a:r>
          </a:p>
          <a:p>
            <a:endParaRPr lang="tr-TR" dirty="0"/>
          </a:p>
        </p:txBody>
      </p:sp>
      <p:pic>
        <p:nvPicPr>
          <p:cNvPr id="3" name="Resim 2">
            <a:extLst>
              <a:ext uri="{FF2B5EF4-FFF2-40B4-BE49-F238E27FC236}">
                <a16:creationId xmlns:a16="http://schemas.microsoft.com/office/drawing/2014/main" id="{F79DF39E-347C-C245-9894-58452F17CF17}"/>
              </a:ext>
            </a:extLst>
          </p:cNvPr>
          <p:cNvPicPr>
            <a:picLocks noChangeAspect="1"/>
          </p:cNvPicPr>
          <p:nvPr/>
        </p:nvPicPr>
        <p:blipFill>
          <a:blip r:embed="rId2"/>
          <a:stretch>
            <a:fillRect/>
          </a:stretch>
        </p:blipFill>
        <p:spPr>
          <a:xfrm>
            <a:off x="7031051" y="546100"/>
            <a:ext cx="4455718" cy="1144588"/>
          </a:xfrm>
          <a:prstGeom prst="rect">
            <a:avLst/>
          </a:prstGeom>
        </p:spPr>
      </p:pic>
    </p:spTree>
    <p:extLst>
      <p:ext uri="{BB962C8B-B14F-4D97-AF65-F5344CB8AC3E}">
        <p14:creationId xmlns:p14="http://schemas.microsoft.com/office/powerpoint/2010/main" val="166747633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6"/>
        <p:cNvGrpSpPr/>
        <p:nvPr/>
      </p:nvGrpSpPr>
      <p:grpSpPr>
        <a:xfrm>
          <a:off x="0" y="0"/>
          <a:ext cx="0" cy="0"/>
          <a:chOff x="0" y="0"/>
          <a:chExt cx="0" cy="0"/>
        </a:xfrm>
      </p:grpSpPr>
      <p:sp>
        <p:nvSpPr>
          <p:cNvPr id="1217" name="Google Shape;1217;p13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8" name="Google Shape;1218;p130"/>
          <p:cNvSpPr txBox="1">
            <a:spLocks noGrp="1"/>
          </p:cNvSpPr>
          <p:nvPr>
            <p:ph type="title"/>
          </p:nvPr>
        </p:nvSpPr>
        <p:spPr>
          <a:xfrm>
            <a:off x="4799480" y="108419"/>
            <a:ext cx="6251110" cy="1783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23F4F"/>
              </a:buClr>
              <a:buSzPct val="100000"/>
              <a:buFont typeface="Times New Roman"/>
              <a:buNone/>
            </a:pPr>
            <a:r>
              <a:rPr lang="tr-TR" sz="3800" b="1" dirty="0">
                <a:solidFill>
                  <a:srgbClr val="323F4F"/>
                </a:solidFill>
                <a:latin typeface="Times New Roman"/>
                <a:ea typeface="Times New Roman"/>
                <a:cs typeface="Times New Roman"/>
                <a:sym typeface="Times New Roman"/>
              </a:rPr>
              <a:t>Okul Sisteminde Sosyal Duygusal Öğrenmeye Yer Açmak</a:t>
            </a:r>
            <a:endParaRPr sz="3800" b="1" dirty="0">
              <a:solidFill>
                <a:srgbClr val="323F4F"/>
              </a:solidFill>
              <a:latin typeface="Times New Roman"/>
              <a:ea typeface="Times New Roman"/>
              <a:cs typeface="Times New Roman"/>
              <a:sym typeface="Times New Roman"/>
            </a:endParaRPr>
          </a:p>
        </p:txBody>
      </p:sp>
      <p:pic>
        <p:nvPicPr>
          <p:cNvPr id="1219" name="Google Shape;1219;p130" descr="Where Does Social-Emotional Learning Go Next? (Opinion)"/>
          <p:cNvPicPr preferRelativeResize="0"/>
          <p:nvPr/>
        </p:nvPicPr>
        <p:blipFill rotWithShape="1">
          <a:blip r:embed="rId3">
            <a:alphaModFix/>
          </a:blip>
          <a:srcRect l="20227" r="33762" b="-1"/>
          <a:stretch/>
        </p:blipFill>
        <p:spPr>
          <a:xfrm>
            <a:off x="1" y="10"/>
            <a:ext cx="4657344" cy="6857990"/>
          </a:xfrm>
          <a:custGeom>
            <a:avLst/>
            <a:gdLst/>
            <a:ahLst/>
            <a:cxnLst/>
            <a:rect l="l" t="t" r="r" b="b"/>
            <a:pathLst>
              <a:path w="4657344" h="6858000" extrusionOk="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1220" name="Google Shape;1220;p130"/>
          <p:cNvSpPr/>
          <p:nvPr/>
        </p:nvSpPr>
        <p:spPr>
          <a:xfrm>
            <a:off x="5297762" y="2374947"/>
            <a:ext cx="4243589" cy="18288"/>
          </a:xfrm>
          <a:custGeom>
            <a:avLst/>
            <a:gdLst/>
            <a:ahLst/>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1" name="Google Shape;1221;p130"/>
          <p:cNvSpPr txBox="1">
            <a:spLocks noGrp="1"/>
          </p:cNvSpPr>
          <p:nvPr>
            <p:ph type="body" idx="1"/>
          </p:nvPr>
        </p:nvSpPr>
        <p:spPr>
          <a:xfrm>
            <a:off x="4937292" y="2546754"/>
            <a:ext cx="6788832" cy="39624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323F4F"/>
              </a:buClr>
              <a:buSzPts val="1800"/>
              <a:buChar char="•"/>
            </a:pPr>
            <a:r>
              <a:rPr lang="tr-TR" sz="1800" dirty="0">
                <a:solidFill>
                  <a:srgbClr val="323F4F"/>
                </a:solidFill>
              </a:rPr>
              <a:t>Okul ve sınıf ortamlarında ise sosyal ve duygusal öğrenmeye sistematik bir yaklaşım benimsenerek belirli hedefler koyulup belli uygulamaların hayata geçirilmesi sağlanabilir. </a:t>
            </a:r>
            <a:endParaRPr sz="1800" dirty="0">
              <a:solidFill>
                <a:srgbClr val="323F4F"/>
              </a:solidFill>
            </a:endParaRPr>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rPr>
              <a:t>Okulda sadece SDÖ saati değil de eğitim programının ve öğretime sürecinin her alanında (okula geliş zamanı, matematik, fen bilimleri, beden eğitimi, mola zamanları… ) SDÖ ele alınabilir.</a:t>
            </a:r>
            <a:endParaRPr dirty="0"/>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rPr>
              <a:t>Derse başlamadan/ders sonunda sınıf tartışmaları yapmak, günlük olaylar üzerinden öğrencilerle konuşmak bu yolla problem çözme ve birey olma becerilerini geliştirmek</a:t>
            </a:r>
            <a:endParaRPr dirty="0"/>
          </a:p>
          <a:p>
            <a:pPr marL="228600" lvl="0" indent="-228600" algn="l" rtl="0">
              <a:lnSpc>
                <a:spcPct val="90000"/>
              </a:lnSpc>
              <a:spcBef>
                <a:spcPts val="1000"/>
              </a:spcBef>
              <a:spcAft>
                <a:spcPts val="0"/>
              </a:spcAft>
              <a:buClr>
                <a:srgbClr val="323F4F"/>
              </a:buClr>
              <a:buSzPts val="1800"/>
              <a:buChar char="•"/>
            </a:pPr>
            <a:r>
              <a:rPr lang="tr-TR" sz="1800" dirty="0">
                <a:solidFill>
                  <a:srgbClr val="323F4F"/>
                </a:solidFill>
              </a:rPr>
              <a:t>En önemlisi uyguladığınız tekniklerin etkili olacağına inanmak; çünkü sizlerin inancı öğrencileriniz tarafından hissedilir… </a:t>
            </a:r>
            <a:r>
              <a:rPr lang="tr-TR" sz="1800" b="1" dirty="0">
                <a:solidFill>
                  <a:srgbClr val="323F4F"/>
                </a:solidFill>
              </a:rPr>
              <a:t>Unutmayın bu becerilerin kazanılması uzun vadede gerçekleşir. Öğretmenlerin hali hazırda sahip olduğu iki beceri “sabır ve inanç” SDÖ becerilerini öğretirken de çok yardımcı olacaktır.</a:t>
            </a:r>
            <a:endParaRPr dirty="0"/>
          </a:p>
          <a:p>
            <a:pPr marL="228600" lvl="0" indent="-114300" algn="l" rtl="0">
              <a:lnSpc>
                <a:spcPct val="90000"/>
              </a:lnSpc>
              <a:spcBef>
                <a:spcPts val="1000"/>
              </a:spcBef>
              <a:spcAft>
                <a:spcPts val="0"/>
              </a:spcAft>
              <a:buClr>
                <a:schemeClr val="dk1"/>
              </a:buClr>
              <a:buSzPts val="1800"/>
              <a:buNone/>
            </a:pPr>
            <a:endParaRPr sz="1800" dirty="0">
              <a:solidFill>
                <a:srgbClr val="323F4F"/>
              </a:solidFill>
            </a:endParaRPr>
          </a:p>
        </p:txBody>
      </p:sp>
      <p:sp>
        <p:nvSpPr>
          <p:cNvPr id="1222" name="Google Shape;1222;p130"/>
          <p:cNvSpPr txBox="1"/>
          <p:nvPr/>
        </p:nvSpPr>
        <p:spPr>
          <a:xfrm>
            <a:off x="7419556" y="1609120"/>
            <a:ext cx="2636520" cy="5035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323F4F"/>
              </a:buClr>
              <a:buSzPts val="2400"/>
              <a:buFont typeface="Times New Roman"/>
              <a:buNone/>
            </a:pPr>
            <a:r>
              <a:rPr lang="tr-TR" sz="2400" b="1" dirty="0">
                <a:solidFill>
                  <a:srgbClr val="323F4F"/>
                </a:solidFill>
                <a:latin typeface="Times New Roman"/>
                <a:ea typeface="Times New Roman"/>
                <a:cs typeface="Times New Roman"/>
                <a:sym typeface="Times New Roman"/>
              </a:rPr>
              <a:t>SDÖ SINIFTA</a:t>
            </a:r>
            <a:endParaRPr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6"/>
        <p:cNvGrpSpPr/>
        <p:nvPr/>
      </p:nvGrpSpPr>
      <p:grpSpPr>
        <a:xfrm>
          <a:off x="0" y="0"/>
          <a:ext cx="0" cy="0"/>
          <a:chOff x="0" y="0"/>
          <a:chExt cx="0" cy="0"/>
        </a:xfrm>
      </p:grpSpPr>
      <p:sp>
        <p:nvSpPr>
          <p:cNvPr id="1227" name="Google Shape;1227;p13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8" name="Google Shape;1228;p131"/>
          <p:cNvSpPr txBox="1">
            <a:spLocks noGrp="1"/>
          </p:cNvSpPr>
          <p:nvPr>
            <p:ph type="title"/>
          </p:nvPr>
        </p:nvSpPr>
        <p:spPr>
          <a:xfrm>
            <a:off x="1214847" y="448076"/>
            <a:ext cx="5196860" cy="80688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323F4F"/>
              </a:buClr>
              <a:buSzPct val="100000"/>
              <a:buFont typeface="Times New Roman"/>
              <a:buNone/>
            </a:pPr>
            <a:r>
              <a:rPr lang="tr-TR" sz="2800" b="1" i="0" u="none" strike="noStrike" cap="none">
                <a:solidFill>
                  <a:srgbClr val="323F4F"/>
                </a:solidFill>
                <a:latin typeface="Times New Roman"/>
                <a:ea typeface="Times New Roman"/>
                <a:cs typeface="Times New Roman"/>
                <a:sym typeface="Times New Roman"/>
              </a:rPr>
              <a:t>NELER YAPILMALIDIR? </a:t>
            </a:r>
            <a:br>
              <a:rPr lang="tr-TR" sz="2800" b="1" i="0" u="none" strike="noStrike" cap="none">
                <a:solidFill>
                  <a:srgbClr val="323F4F"/>
                </a:solidFill>
                <a:latin typeface="Times New Roman"/>
                <a:ea typeface="Times New Roman"/>
                <a:cs typeface="Times New Roman"/>
                <a:sym typeface="Times New Roman"/>
              </a:rPr>
            </a:br>
            <a:r>
              <a:rPr lang="tr-TR" sz="2800" b="1" i="0" u="none" strike="noStrike" cap="none">
                <a:solidFill>
                  <a:srgbClr val="323F4F"/>
                </a:solidFill>
                <a:latin typeface="Times New Roman"/>
                <a:ea typeface="Times New Roman"/>
                <a:cs typeface="Times New Roman"/>
                <a:sym typeface="Times New Roman"/>
              </a:rPr>
              <a:t>SDÖ SINIFTA</a:t>
            </a:r>
            <a:endParaRPr/>
          </a:p>
        </p:txBody>
      </p:sp>
      <p:sp>
        <p:nvSpPr>
          <p:cNvPr id="1229" name="Google Shape;1229;p131"/>
          <p:cNvSpPr txBox="1">
            <a:spLocks noGrp="1"/>
          </p:cNvSpPr>
          <p:nvPr>
            <p:ph type="body" idx="1"/>
          </p:nvPr>
        </p:nvSpPr>
        <p:spPr>
          <a:xfrm>
            <a:off x="313509" y="1303271"/>
            <a:ext cx="6724997" cy="491464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323F4F"/>
              </a:buClr>
              <a:buSzPts val="2000"/>
              <a:buChar char="•"/>
            </a:pPr>
            <a:r>
              <a:rPr lang="tr-TR" sz="2000" dirty="0">
                <a:solidFill>
                  <a:srgbClr val="323F4F"/>
                </a:solidFill>
              </a:rPr>
              <a:t>Öğrencilerinize deneyimlerini anlatıp paylaşabilecekleri alanlar ve zaman verin. Bazen bir dersinizi sadece sohbete ayırmanız gerekebilir.</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Yapabiliyorsanız tüm öğrencilerinizle en az ayda bir kere bireysel olarak görüşün.</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Aileler ile irtibatta kalın ve tüm ailenin ruh sağlığı hakkında haberdar olun.</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Korku, kaygı, endişe gibi duyguların açığa çıktığı durumlar için hazırlıklı olun. Okulunuzun rehberlik servisi ile bir plan hazırlayın.</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Uzaktan öğrenme derslerinizde de diyafram nefesi, geriye doğru sayı sayma, kendinle konuşma gibi teknikleri kullanmayı deneyin.</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Öğrencilerinizle, herkesin hissedebileceği duyguların farklı olabileceğini konuşun.</a:t>
            </a:r>
            <a:endParaRPr dirty="0"/>
          </a:p>
          <a:p>
            <a:pPr marL="228600" lvl="0" indent="-228600" algn="l" rtl="0">
              <a:lnSpc>
                <a:spcPct val="90000"/>
              </a:lnSpc>
              <a:spcBef>
                <a:spcPts val="1000"/>
              </a:spcBef>
              <a:spcAft>
                <a:spcPts val="0"/>
              </a:spcAft>
              <a:buClr>
                <a:srgbClr val="323F4F"/>
              </a:buClr>
              <a:buSzPts val="2000"/>
              <a:buChar char="•"/>
            </a:pPr>
            <a:r>
              <a:rPr lang="tr-TR" sz="2000" dirty="0">
                <a:solidFill>
                  <a:srgbClr val="323F4F"/>
                </a:solidFill>
              </a:rPr>
              <a:t>Birbirlerine anlayış ve empati göstermelerini destekleyin.</a:t>
            </a:r>
            <a:endParaRPr dirty="0"/>
          </a:p>
        </p:txBody>
      </p:sp>
      <p:sp>
        <p:nvSpPr>
          <p:cNvPr id="1230" name="Google Shape;1230;p131"/>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31" name="Google Shape;1231;p131" descr="Kullanıcı"/>
          <p:cNvPicPr preferRelativeResize="0"/>
          <p:nvPr/>
        </p:nvPicPr>
        <p:blipFill rotWithShape="1">
          <a:blip r:embed="rId3">
            <a:alphaModFix/>
          </a:blip>
          <a:srcRect/>
          <a:stretch/>
        </p:blipFill>
        <p:spPr>
          <a:xfrm>
            <a:off x="7535330" y="2105470"/>
            <a:ext cx="3217333" cy="3217333"/>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35"/>
        <p:cNvGrpSpPr/>
        <p:nvPr/>
      </p:nvGrpSpPr>
      <p:grpSpPr>
        <a:xfrm>
          <a:off x="0" y="0"/>
          <a:ext cx="0" cy="0"/>
          <a:chOff x="0" y="0"/>
          <a:chExt cx="0" cy="0"/>
        </a:xfrm>
      </p:grpSpPr>
      <p:sp>
        <p:nvSpPr>
          <p:cNvPr id="1236" name="Google Shape;1236;p13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37" name="Google Shape;1237;p132"/>
          <p:cNvSpPr txBox="1">
            <a:spLocks noGrp="1"/>
          </p:cNvSpPr>
          <p:nvPr>
            <p:ph type="title"/>
          </p:nvPr>
        </p:nvSpPr>
        <p:spPr>
          <a:xfrm>
            <a:off x="426858" y="377625"/>
            <a:ext cx="4341086" cy="937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2800"/>
              <a:buFont typeface="Times New Roman"/>
              <a:buNone/>
            </a:pPr>
            <a:r>
              <a:rPr lang="tr-TR" sz="2800" b="1" i="0" u="none" strike="noStrike" cap="none">
                <a:solidFill>
                  <a:srgbClr val="323F4F"/>
                </a:solidFill>
                <a:latin typeface="Times New Roman"/>
                <a:ea typeface="Times New Roman"/>
                <a:cs typeface="Times New Roman"/>
                <a:sym typeface="Times New Roman"/>
              </a:rPr>
              <a:t>SDÖ SINIFTA</a:t>
            </a:r>
            <a:endParaRPr/>
          </a:p>
        </p:txBody>
      </p:sp>
      <p:sp>
        <p:nvSpPr>
          <p:cNvPr id="1238" name="Google Shape;1238;p132"/>
          <p:cNvSpPr txBox="1">
            <a:spLocks noGrp="1"/>
          </p:cNvSpPr>
          <p:nvPr>
            <p:ph type="body" idx="1"/>
          </p:nvPr>
        </p:nvSpPr>
        <p:spPr>
          <a:xfrm>
            <a:off x="426857" y="1455503"/>
            <a:ext cx="6496457" cy="554267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323F4F"/>
              </a:buClr>
              <a:buSzPts val="2000"/>
              <a:buChar char="•"/>
            </a:pPr>
            <a:r>
              <a:rPr lang="tr-TR" sz="2000">
                <a:solidFill>
                  <a:srgbClr val="323F4F"/>
                </a:solidFill>
              </a:rPr>
              <a:t>Örneğin, </a:t>
            </a:r>
            <a:r>
              <a:rPr lang="tr-TR" sz="2000" i="1">
                <a:solidFill>
                  <a:srgbClr val="323F4F"/>
                </a:solidFill>
              </a:rPr>
              <a:t>matematik dersinde </a:t>
            </a:r>
            <a:r>
              <a:rPr lang="tr-TR" sz="2000">
                <a:solidFill>
                  <a:srgbClr val="323F4F"/>
                </a:solidFill>
              </a:rPr>
              <a:t>kullanılan bir grafik, doğru konu seçimi ile sosyal farkındalık yeterliliklerini destekleyen bir araca dönüşebiliyor. Çocuklarla aynı meslekteki kadın ve erkeklerin maaş farkını gösteren bir grafik incelendiğinde, grafik okuma becerileri geliştirilirken, onlara empati yapma ve sorgulama alanı açılabiliyor. </a:t>
            </a:r>
            <a:endParaRPr sz="2000">
              <a:solidFill>
                <a:srgbClr val="323F4F"/>
              </a:solidFill>
            </a:endParaRPr>
          </a:p>
          <a:p>
            <a:pPr marL="0" lvl="0" indent="0" algn="l" rtl="0">
              <a:lnSpc>
                <a:spcPct val="90000"/>
              </a:lnSpc>
              <a:spcBef>
                <a:spcPts val="1000"/>
              </a:spcBef>
              <a:spcAft>
                <a:spcPts val="0"/>
              </a:spcAft>
              <a:buClr>
                <a:schemeClr val="dk1"/>
              </a:buClr>
              <a:buSzPts val="2000"/>
              <a:buNone/>
            </a:pPr>
            <a:endParaRPr sz="2000">
              <a:solidFill>
                <a:srgbClr val="323F4F"/>
              </a:solidFill>
            </a:endParaRPr>
          </a:p>
          <a:p>
            <a:pPr marL="228600" lvl="0" indent="-228600" algn="l" rtl="0">
              <a:lnSpc>
                <a:spcPct val="90000"/>
              </a:lnSpc>
              <a:spcBef>
                <a:spcPts val="1000"/>
              </a:spcBef>
              <a:spcAft>
                <a:spcPts val="0"/>
              </a:spcAft>
              <a:buClr>
                <a:srgbClr val="323F4F"/>
              </a:buClr>
              <a:buSzPts val="2000"/>
              <a:buChar char="•"/>
            </a:pPr>
            <a:r>
              <a:rPr lang="tr-TR" sz="2000" i="1">
                <a:solidFill>
                  <a:srgbClr val="323F4F"/>
                </a:solidFill>
              </a:rPr>
              <a:t>Tarih dersinde </a:t>
            </a:r>
            <a:r>
              <a:rPr lang="tr-TR" sz="2000">
                <a:solidFill>
                  <a:srgbClr val="323F4F"/>
                </a:solidFill>
              </a:rPr>
              <a:t>önemli bir olay işlenirken, o olayın öncesinde gelen karar verme süreçleri tartışılıyor ve insanların yaşadıkları ikilemler ya da davranışların sonuçları üzerine düşünmek için bir fırsat haline gelebiliyor. “Bu kişi bu kararı nasıl vermiş olabilir?” “Sizce bu kararı vermek neden zor olmuştur?” “Bu kararın sonuçları neler olmuştur?” “Bu kararın bugüne ne etkisi olmuştur?” gibi sorularla öğrenciler, geçmişi öğrenirken sorumlu karar alma becerilerini de geliştirebiliyorlar.</a:t>
            </a:r>
            <a:endParaRPr/>
          </a:p>
        </p:txBody>
      </p:sp>
      <p:sp>
        <p:nvSpPr>
          <p:cNvPr id="1239" name="Google Shape;1239;p132"/>
          <p:cNvSpPr/>
          <p:nvPr/>
        </p:nvSpPr>
        <p:spPr>
          <a:xfrm>
            <a:off x="5510370" y="851518"/>
            <a:ext cx="6184806" cy="5154967"/>
          </a:xfrm>
          <a:custGeom>
            <a:avLst/>
            <a:gdLst/>
            <a:ahLst/>
            <a:cxnLst/>
            <a:rect l="l" t="t" r="r" b="b"/>
            <a:pathLst>
              <a:path w="6184806" h="5154967" extrusionOk="0">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rgbClr val="7F7F7F">
              <a:alpha val="1490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40" name="Google Shape;1240;p132" descr="Kullanıcı"/>
          <p:cNvPicPr preferRelativeResize="0"/>
          <p:nvPr/>
        </p:nvPicPr>
        <p:blipFill rotWithShape="1">
          <a:blip r:embed="rId3">
            <a:alphaModFix/>
          </a:blip>
          <a:srcRect/>
          <a:stretch/>
        </p:blipFill>
        <p:spPr>
          <a:xfrm>
            <a:off x="7535330" y="2105470"/>
            <a:ext cx="3217333" cy="3217333"/>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4"/>
        <p:cNvGrpSpPr/>
        <p:nvPr/>
      </p:nvGrpSpPr>
      <p:grpSpPr>
        <a:xfrm>
          <a:off x="0" y="0"/>
          <a:ext cx="0" cy="0"/>
          <a:chOff x="0" y="0"/>
          <a:chExt cx="0" cy="0"/>
        </a:xfrm>
      </p:grpSpPr>
      <p:sp>
        <p:nvSpPr>
          <p:cNvPr id="1245" name="Google Shape;1245;p133"/>
          <p:cNvSpPr/>
          <p:nvPr/>
        </p:nvSpPr>
        <p:spPr>
          <a:xfrm>
            <a:off x="-1"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246" name="Google Shape;1246;p133" descr="Kids Teasing Stock Illustrations – 179 Kids Teasing Stock Illustrations,  Vectors &amp;amp; Clipart - Dreamstime"/>
          <p:cNvPicPr preferRelativeResize="0"/>
          <p:nvPr/>
        </p:nvPicPr>
        <p:blipFill rotWithShape="1">
          <a:blip r:embed="rId3">
            <a:alphaModFix/>
          </a:blip>
          <a:srcRect t="-1" r="19981" b="15486"/>
          <a:stretch/>
        </p:blipFill>
        <p:spPr>
          <a:xfrm>
            <a:off x="0" y="531061"/>
            <a:ext cx="5963343" cy="5020654"/>
          </a:xfrm>
          <a:prstGeom prst="rect">
            <a:avLst/>
          </a:prstGeom>
          <a:noFill/>
          <a:ln>
            <a:noFill/>
          </a:ln>
        </p:spPr>
      </p:pic>
      <p:sp>
        <p:nvSpPr>
          <p:cNvPr id="1247" name="Google Shape;1247;p133"/>
          <p:cNvSpPr/>
          <p:nvPr/>
        </p:nvSpPr>
        <p:spPr>
          <a:xfrm flipH="1">
            <a:off x="5125019" y="0"/>
            <a:ext cx="7066978"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8" name="Google Shape;1248;p133"/>
          <p:cNvSpPr txBox="1">
            <a:spLocks noGrp="1"/>
          </p:cNvSpPr>
          <p:nvPr>
            <p:ph type="title"/>
          </p:nvPr>
        </p:nvSpPr>
        <p:spPr>
          <a:xfrm>
            <a:off x="8157974" y="335177"/>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323F4F"/>
              </a:buClr>
              <a:buSzPts val="4000"/>
              <a:buFont typeface="Times New Roman"/>
              <a:buNone/>
            </a:pPr>
            <a:r>
              <a:rPr lang="tr-TR" sz="4000" b="1">
                <a:solidFill>
                  <a:srgbClr val="323F4F"/>
                </a:solidFill>
                <a:latin typeface="Times New Roman"/>
                <a:ea typeface="Times New Roman"/>
                <a:cs typeface="Times New Roman"/>
                <a:sym typeface="Times New Roman"/>
              </a:rPr>
              <a:t>SDÖ SINIFTA</a:t>
            </a:r>
            <a:endParaRPr sz="4000">
              <a:solidFill>
                <a:srgbClr val="323F4F"/>
              </a:solidFill>
            </a:endParaRPr>
          </a:p>
        </p:txBody>
      </p:sp>
      <p:sp>
        <p:nvSpPr>
          <p:cNvPr id="1249" name="Google Shape;1249;p133"/>
          <p:cNvSpPr txBox="1">
            <a:spLocks noGrp="1"/>
          </p:cNvSpPr>
          <p:nvPr>
            <p:ph type="body" idx="1"/>
          </p:nvPr>
        </p:nvSpPr>
        <p:spPr>
          <a:xfrm>
            <a:off x="7262950" y="1816194"/>
            <a:ext cx="4508426" cy="382999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323F4F"/>
              </a:buClr>
              <a:buSzPts val="1800"/>
              <a:buChar char="•"/>
            </a:pPr>
            <a:r>
              <a:rPr lang="tr-TR" sz="1800">
                <a:solidFill>
                  <a:srgbClr val="323F4F"/>
                </a:solidFill>
              </a:rPr>
              <a:t>Becerilerin öğretim programlarına entegre edilmesinin yanında günlük etkileşimlerde basit sorularla da desteklenebilir. </a:t>
            </a:r>
            <a:endParaRPr sz="1800">
              <a:solidFill>
                <a:srgbClr val="323F4F"/>
              </a:solidFill>
            </a:endParaRPr>
          </a:p>
          <a:p>
            <a:pPr marL="0" lvl="0" indent="0" algn="l" rtl="0">
              <a:lnSpc>
                <a:spcPct val="90000"/>
              </a:lnSpc>
              <a:spcBef>
                <a:spcPts val="1000"/>
              </a:spcBef>
              <a:spcAft>
                <a:spcPts val="0"/>
              </a:spcAft>
              <a:buClr>
                <a:schemeClr val="dk1"/>
              </a:buClr>
              <a:buSzPts val="1800"/>
              <a:buNone/>
            </a:pPr>
            <a:endParaRPr sz="1800">
              <a:solidFill>
                <a:srgbClr val="323F4F"/>
              </a:solidFill>
            </a:endParaRPr>
          </a:p>
          <a:p>
            <a:pPr marL="228600" lvl="0" indent="-228600" algn="l" rtl="0">
              <a:lnSpc>
                <a:spcPct val="90000"/>
              </a:lnSpc>
              <a:spcBef>
                <a:spcPts val="1000"/>
              </a:spcBef>
              <a:spcAft>
                <a:spcPts val="0"/>
              </a:spcAft>
              <a:buClr>
                <a:srgbClr val="323F4F"/>
              </a:buClr>
              <a:buSzPts val="1800"/>
              <a:buChar char="•"/>
            </a:pPr>
            <a:r>
              <a:rPr lang="tr-TR" sz="1800">
                <a:solidFill>
                  <a:srgbClr val="323F4F"/>
                </a:solidFill>
              </a:rPr>
              <a:t>Örneğin, bir öğrenci bir başka öğrenciyi kötü etkileyen bir davranışta bulunduğunda ona, “Bu davranışın başkalarını nasıl etkiledi? Bu davranışın seni nasıl etkileyecek? Bu davranışına ne sebep oldu? Davranışından hemen önce neler hissettin?” benzeri sorularla aslında davranışları ve kendisi üzerine düşünmeye teşvik edilebilir.</a:t>
            </a:r>
            <a:endParaRPr/>
          </a:p>
          <a:p>
            <a:pPr marL="228600" lvl="0" indent="-114300" algn="l" rtl="0">
              <a:lnSpc>
                <a:spcPct val="90000"/>
              </a:lnSpc>
              <a:spcBef>
                <a:spcPts val="1000"/>
              </a:spcBef>
              <a:spcAft>
                <a:spcPts val="0"/>
              </a:spcAft>
              <a:buClr>
                <a:schemeClr val="dk1"/>
              </a:buClr>
              <a:buSzPts val="1800"/>
              <a:buNone/>
            </a:pPr>
            <a:endParaRPr sz="1800">
              <a:solidFill>
                <a:srgbClr val="323F4F"/>
              </a:solidFill>
            </a:endParaRPr>
          </a:p>
        </p:txBody>
      </p:sp>
    </p:spTree>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eması">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r Payı">
  <a:themeElements>
    <a:clrScheme name="Kar Payı">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3354</TotalTime>
  <Words>7167</Words>
  <Application>Microsoft Office PowerPoint</Application>
  <PresentationFormat>Geniş ekran</PresentationFormat>
  <Paragraphs>701</Paragraphs>
  <Slides>123</Slides>
  <Notes>81</Notes>
  <HiddenSlides>4</HiddenSlides>
  <MMClips>0</MMClips>
  <ScaleCrop>false</ScaleCrop>
  <HeadingPairs>
    <vt:vector size="6" baseType="variant">
      <vt:variant>
        <vt:lpstr>Kullanılan Yazı Tipleri</vt:lpstr>
      </vt:variant>
      <vt:variant>
        <vt:i4>10</vt:i4>
      </vt:variant>
      <vt:variant>
        <vt:lpstr>Tema</vt:lpstr>
      </vt:variant>
      <vt:variant>
        <vt:i4>5</vt:i4>
      </vt:variant>
      <vt:variant>
        <vt:lpstr>Slayt Başlıkları</vt:lpstr>
      </vt:variant>
      <vt:variant>
        <vt:i4>123</vt:i4>
      </vt:variant>
    </vt:vector>
  </HeadingPairs>
  <TitlesOfParts>
    <vt:vector size="138" baseType="lpstr">
      <vt:lpstr>Times New Roman</vt:lpstr>
      <vt:lpstr>Arial</vt:lpstr>
      <vt:lpstr>Gill Sans</vt:lpstr>
      <vt:lpstr>Franklin Gothic Book</vt:lpstr>
      <vt:lpstr>Calibri</vt:lpstr>
      <vt:lpstr>Garamond</vt:lpstr>
      <vt:lpstr>Noto Sans Symbols</vt:lpstr>
      <vt:lpstr>Roboto</vt:lpstr>
      <vt:lpstr>Wingdings</vt:lpstr>
      <vt:lpstr>Century Gothic</vt:lpstr>
      <vt:lpstr>Office Teması</vt:lpstr>
      <vt:lpstr>3_Office Teması</vt:lpstr>
      <vt:lpstr>2_Office Teması</vt:lpstr>
      <vt:lpstr>Kar Payı</vt:lpstr>
      <vt:lpstr>4_Office Teması</vt:lpstr>
      <vt:lpstr>ÇOCUKLARDA  SOSYAL DUYGUSAL  BECERİ GELİŞİMİ</vt:lpstr>
      <vt:lpstr>   İÇİNDEKİLER  </vt:lpstr>
      <vt:lpstr>Önce biraz ısınma…</vt:lpstr>
      <vt:lpstr>Paylaşmak istedikleriniz?</vt:lpstr>
      <vt:lpstr>Sosyal Duygusal Beceri Gelişimi</vt:lpstr>
      <vt:lpstr>Hocam bizim çocuğun durumu nasıl?</vt:lpstr>
      <vt:lpstr>Sosyal-duygusal gelişim</vt:lpstr>
      <vt:lpstr>Sosyal-duygusal beceriler</vt:lpstr>
      <vt:lpstr>Sosyal Duygusal Beceriler</vt:lpstr>
      <vt:lpstr>Sosyal-duygusal beceriler</vt:lpstr>
      <vt:lpstr>Sosyal Duygusal Beceriler</vt:lpstr>
      <vt:lpstr>PowerPoint Sunusu</vt:lpstr>
      <vt:lpstr>Sosyal ve Duygusal Becerileri Desteklenen Bireyler</vt:lpstr>
      <vt:lpstr>Duygusal Dayanıklılık</vt:lpstr>
      <vt:lpstr>Sosyal Duygusal Beceriler</vt:lpstr>
      <vt:lpstr>Sosyal Duygusal Beceriler</vt:lpstr>
      <vt:lpstr>Öğretmenler ve veliler, sosyal-duygusal gelişimi&amp; becerileri nasıl tanımlıyor?</vt:lpstr>
      <vt:lpstr>Sosyal-duygusal gelişim bilişsel gelişimi destekler.</vt:lpstr>
      <vt:lpstr>PowerPoint Sunusu</vt:lpstr>
      <vt:lpstr>Yaşam Boyu Sosyal Duygusal Beceri Gelişimi</vt:lpstr>
      <vt:lpstr>Yaşam Boyu Sosyal Duygusal Beceri Gelişimi</vt:lpstr>
      <vt:lpstr>Yaşam boyu beceri gelişimi: OECD anketlerine genel bir bakış</vt:lpstr>
      <vt:lpstr>Erken Çocukluk Döneminde Sosyal Duygusal Beceriler &amp; Yaşamsal Sonuçlar</vt:lpstr>
      <vt:lpstr>Sosyal-duygusal gelişim, bilişsel becerilerle ilişkilidir.</vt:lpstr>
      <vt:lpstr>PowerPoint Sunusu</vt:lpstr>
      <vt:lpstr>Kavram Yanılgısı</vt:lpstr>
      <vt:lpstr>NEDİR VE NE DEĞİLDİR?</vt:lpstr>
      <vt:lpstr>PowerPoint Sunusu</vt:lpstr>
      <vt:lpstr>SOSYAL DUYGUSAL ÖĞRENME</vt:lpstr>
      <vt:lpstr>SOSYAL DUYGUSAL ÖĞRENME</vt:lpstr>
      <vt:lpstr>PowerPoint Sunusu</vt:lpstr>
      <vt:lpstr>PowerPoint Sunusu</vt:lpstr>
      <vt:lpstr>PowerPoint Sunusu</vt:lpstr>
      <vt:lpstr>PowerPoint Sunusu</vt:lpstr>
      <vt:lpstr>PowerPoint Sunusu</vt:lpstr>
      <vt:lpstr>PowerPoint Sunusu</vt:lpstr>
      <vt:lpstr>PowerPoint Sunusu</vt:lpstr>
      <vt:lpstr>PowerPoint Sunusu</vt:lpstr>
      <vt:lpstr>OECD Sosyal Duygusal Öğrenme</vt:lpstr>
      <vt:lpstr>Sosyal Duygusal Öğrenmeyi Etkileyen Faktörler</vt:lpstr>
      <vt:lpstr>Yaş??</vt:lpstr>
      <vt:lpstr>PowerPoint Sunusu</vt:lpstr>
      <vt:lpstr>Erken dönem sosyal-duygusal becerilerin uzun vadeli sonuçları/etkileri</vt:lpstr>
      <vt:lpstr>Cinsiyet ??</vt:lpstr>
      <vt:lpstr>Cinsiyete Dayalı Farklılıklar</vt:lpstr>
      <vt:lpstr>Cinsiyet farklılıkları açısından Empati Örneği</vt:lpstr>
      <vt:lpstr>... Ve merak için</vt:lpstr>
      <vt:lpstr>Sosyo ekonomik düzey ??</vt:lpstr>
      <vt:lpstr>Sosyo-ekonomik duruma dayalı farklılıklar</vt:lpstr>
      <vt:lpstr>Çocukların davranışları bağlama göre değişebilir- Aile ve Öğretmen değerlendirme</vt:lpstr>
      <vt:lpstr>Sosyal Duygusal Öğrenmeyi Destekleyen Faktörler</vt:lpstr>
      <vt:lpstr>Bu genç ne yapabilir?</vt:lpstr>
      <vt:lpstr>Sosyal- duygusal becerilerin geliştirilmesinde okul önemli bir role sahiptir</vt:lpstr>
      <vt:lpstr>Sosyal duygusal beceriler öğrenmeyi ve akademik becerileri nasıl etkiliyor?</vt:lpstr>
      <vt:lpstr>Okulda Sosyal Duygusal Öğrenme Becerileri</vt:lpstr>
      <vt:lpstr>Öğretmenin Rolü</vt:lpstr>
      <vt:lpstr>Öğretmenin Rolü</vt:lpstr>
      <vt:lpstr>Öğretmenin Rolü</vt:lpstr>
      <vt:lpstr>Öğretmenin Rolü</vt:lpstr>
      <vt:lpstr>Sosyal Duygusal Beceri Gelişiminde Önemli Paydaşlar</vt:lpstr>
      <vt:lpstr>AİLE </vt:lpstr>
      <vt:lpstr>AİLE </vt:lpstr>
      <vt:lpstr>AİLE </vt:lpstr>
      <vt:lpstr>Peki, yerlerine ne koyacağız?</vt:lpstr>
      <vt:lpstr>Dünyamızı duygular yönetiyor? Farkında mısınız?</vt:lpstr>
      <vt:lpstr>Evimizi ve Sınıflarımızı da duygular yönetiyor olabilir mi?</vt:lpstr>
      <vt:lpstr>“ Duygu Avı” Oyunu  </vt:lpstr>
      <vt:lpstr>DUYGU SOSYALLEŞTİRME</vt:lpstr>
      <vt:lpstr>DUYGU KOÇLUĞU</vt:lpstr>
      <vt:lpstr>DUYGU KOÇLUĞU</vt:lpstr>
      <vt:lpstr>Duygu Koçluğu</vt:lpstr>
      <vt:lpstr>Neden Gerekli?</vt:lpstr>
      <vt:lpstr>Neden Gerekli?</vt:lpstr>
      <vt:lpstr>Neden Gerekli?</vt:lpstr>
      <vt:lpstr>Örneklere Bakalım….</vt:lpstr>
      <vt:lpstr>BEYNİN EL MODELİ</vt:lpstr>
      <vt:lpstr>PowerPoint Sunusu</vt:lpstr>
      <vt:lpstr>Duygu Koçluğu’nun Adımları (Havighurst ve Harley, 2007</vt:lpstr>
      <vt:lpstr>Örnek</vt:lpstr>
      <vt:lpstr>Örnek</vt:lpstr>
      <vt:lpstr>Yetişkin Hayatından Duygusal Deneyimler</vt:lpstr>
      <vt:lpstr>Yetişkin Hayatından Duygusal Deneyimler</vt:lpstr>
      <vt:lpstr>Duyguları somut hale getirmek</vt:lpstr>
      <vt:lpstr>Yetişkinlerin Duygu Sosyalleştirme Kaynakları</vt:lpstr>
      <vt:lpstr>DUYGU KOÇLUĞU</vt:lpstr>
      <vt:lpstr>NE ZAMAN DUYGU KOÇLUĞU?</vt:lpstr>
      <vt:lpstr>NE ZAMAN DUYGU KOÇLUĞU?</vt:lpstr>
      <vt:lpstr>PowerPoint Sunusu</vt:lpstr>
      <vt:lpstr>Bu nedenle;</vt:lpstr>
      <vt:lpstr>Sosyal Duygusal Beceri Gelişimine Bütün Okul Yaklaşımı</vt:lpstr>
      <vt:lpstr>PowerPoint Sunusu</vt:lpstr>
      <vt:lpstr>SAFE</vt:lpstr>
      <vt:lpstr>Okul Topluluğunun Bakımı (Caring School Community)</vt:lpstr>
      <vt:lpstr>4R Programı (The 4Rs Program)</vt:lpstr>
      <vt:lpstr>RULER</vt:lpstr>
      <vt:lpstr>Okul Sisteminde Sosyal Duygusal Öğrenmeye Yer Açmak</vt:lpstr>
      <vt:lpstr>NELER YAPILMALIDIR?  SDÖ SINIFTA</vt:lpstr>
      <vt:lpstr>SDÖ SINIFTA</vt:lpstr>
      <vt:lpstr>SDÖ SINIFTA</vt:lpstr>
      <vt:lpstr>PowerPoint Sunusu</vt:lpstr>
      <vt:lpstr>DUYGU ODAKLI ÇOCUK KİTAPLARI</vt:lpstr>
      <vt:lpstr>ETKİNLİK ÖRNEKLERİ</vt:lpstr>
      <vt:lpstr>DUYGULARI KONUŞMA ZAMANI</vt:lpstr>
      <vt:lpstr>DUYGULAR</vt:lpstr>
      <vt:lpstr>DUYGULARI FARK ETME </vt:lpstr>
      <vt:lpstr>DUYGULARI FARK ETME </vt:lpstr>
      <vt:lpstr>Duygunun özü bizi davranışa hazırlamaktır. Olaylar karşısında nasıl düşündüğümüz ve ne hissettiğimiz davranışlarımızı belirler. Çocuklara duygu ve davranış arasındaki ilişkiyi açıklayabilirsiniz.</vt:lpstr>
      <vt:lpstr>PowerPoint Sunusu</vt:lpstr>
      <vt:lpstr>PowerPoint Sunusu</vt:lpstr>
      <vt:lpstr>DUYGU TERMOMETRESİ</vt:lpstr>
      <vt:lpstr>DUYGU TERMOMETRESİ</vt:lpstr>
      <vt:lpstr>DUYGU TERMOMETRESİ</vt:lpstr>
      <vt:lpstr>DUYGU TERMOMETRESİ</vt:lpstr>
      <vt:lpstr>Kısa süreli rahatlama (Yetişkinler için) </vt:lpstr>
      <vt:lpstr>KISA SÜRELİ RAHATLAMA: '4-7-8' tekniği Çocuklar için… </vt:lpstr>
      <vt:lpstr>ÇUBUK MAKARNA TEKNİĞİ</vt:lpstr>
      <vt:lpstr>SAKİNLEŞME TEKNİKLERİ</vt:lpstr>
      <vt:lpstr>SAKİNLEŞME TEKNİKLERİ</vt:lpstr>
      <vt:lpstr>MİZAH</vt:lpstr>
      <vt:lpstr>Öğretmenim bizim çocuğun durumu nasıl?</vt:lpstr>
      <vt:lpstr>Sıra Sizde…</vt:lpstr>
      <vt:lpstr>Değerlendirme</vt:lpstr>
      <vt:lpstr>KAYNAKLAR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ÇOCUKLARDA  SOSYAL DUYGUSAL  BECERİ GELİŞİMİ</dc:title>
  <dc:creator>Ayca Ulker</dc:creator>
  <cp:lastModifiedBy>19711</cp:lastModifiedBy>
  <cp:revision>25</cp:revision>
  <dcterms:modified xsi:type="dcterms:W3CDTF">2022-08-01T05:13:03Z</dcterms:modified>
</cp:coreProperties>
</file>