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04" r:id="rId1"/>
  </p:sldMasterIdLst>
  <p:sldIdLst>
    <p:sldId id="256" r:id="rId2"/>
    <p:sldId id="257" r:id="rId3"/>
    <p:sldId id="258" r:id="rId4"/>
    <p:sldId id="271" r:id="rId5"/>
    <p:sldId id="259" r:id="rId6"/>
    <p:sldId id="272" r:id="rId7"/>
    <p:sldId id="260" r:id="rId8"/>
    <p:sldId id="261" r:id="rId9"/>
    <p:sldId id="262" r:id="rId10"/>
    <p:sldId id="263" r:id="rId11"/>
    <p:sldId id="265" r:id="rId12"/>
    <p:sldId id="264" r:id="rId13"/>
    <p:sldId id="266" r:id="rId14"/>
    <p:sldId id="267" r:id="rId15"/>
    <p:sldId id="268" r:id="rId16"/>
    <p:sldId id="273" r:id="rId17"/>
    <p:sldId id="269" r:id="rId18"/>
    <p:sldId id="270" r:id="rId19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Dikdörtgen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3" name="Yuvarlatılmış Dikdörtgen 12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Alt Başlık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28" name="Veri Yer Tutucusu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313795-7DFD-4D94-AF92-D49B36597145}" type="datetimeFigureOut">
              <a:rPr lang="tr-TR" smtClean="0"/>
              <a:t>14.08.2020</a:t>
            </a:fld>
            <a:endParaRPr lang="tr-TR"/>
          </a:p>
        </p:txBody>
      </p:sp>
      <p:sp>
        <p:nvSpPr>
          <p:cNvPr id="17" name="Altbilgi Yer Tutucusu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29" name="Slayt Numarası Yer Tutucusu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0A86AF53-1D1C-40CF-89BE-2DD826504AF4}" type="slidenum">
              <a:rPr lang="tr-TR" smtClean="0"/>
              <a:t>‹#›</a:t>
            </a:fld>
            <a:endParaRPr lang="tr-TR"/>
          </a:p>
        </p:txBody>
      </p:sp>
      <p:sp>
        <p:nvSpPr>
          <p:cNvPr id="7" name="Dikdörtgen 6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Dikdörtgen 9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Dikdörtgen 10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Başlık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313795-7DFD-4D94-AF92-D49B36597145}" type="datetimeFigureOut">
              <a:rPr lang="tr-TR" smtClean="0"/>
              <a:t>14.08.2020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86AF53-1D1C-40CF-89BE-2DD826504AF4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313795-7DFD-4D94-AF92-D49B36597145}" type="datetimeFigureOut">
              <a:rPr lang="tr-TR" smtClean="0"/>
              <a:t>14.08.2020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86AF53-1D1C-40CF-89BE-2DD826504AF4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313795-7DFD-4D94-AF92-D49B36597145}" type="datetimeFigureOut">
              <a:rPr lang="tr-TR" smtClean="0"/>
              <a:t>14.08.2020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86AF53-1D1C-40CF-89BE-2DD826504AF4}" type="slidenum">
              <a:rPr lang="tr-TR" smtClean="0"/>
              <a:t>‹#›</a:t>
            </a:fld>
            <a:endParaRPr lang="tr-TR"/>
          </a:p>
        </p:txBody>
      </p:sp>
      <p:sp>
        <p:nvSpPr>
          <p:cNvPr id="8" name="İçerik Yer Tutucusu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ölüm Üstbilgisi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Dikdörtgen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0" name="Yuvarlatılmış Dikdörtgen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313795-7DFD-4D94-AF92-D49B36597145}" type="datetimeFigureOut">
              <a:rPr lang="tr-TR" smtClean="0"/>
              <a:t>14.08.2020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endParaRPr lang="tr-TR"/>
          </a:p>
        </p:txBody>
      </p:sp>
      <p:sp>
        <p:nvSpPr>
          <p:cNvPr id="7" name="Dikdörtgen 6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Dikdörtgen 7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Dikdörtgen 8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0A86AF53-1D1C-40CF-89BE-2DD826504AF4}" type="slidenum">
              <a:rPr lang="tr-TR" smtClean="0"/>
              <a:t>‹#›</a:t>
            </a:fld>
            <a:endParaRPr lang="tr-T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313795-7DFD-4D94-AF92-D49B36597145}" type="datetimeFigureOut">
              <a:rPr lang="tr-TR" smtClean="0"/>
              <a:t>14.08.2020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86AF53-1D1C-40CF-89BE-2DD826504AF4}" type="slidenum">
              <a:rPr lang="tr-TR" smtClean="0"/>
              <a:t>‹#›</a:t>
            </a:fld>
            <a:endParaRPr lang="tr-TR"/>
          </a:p>
        </p:txBody>
      </p:sp>
      <p:sp>
        <p:nvSpPr>
          <p:cNvPr id="9" name="İçerik Yer Tutucusu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11" name="İçerik Yer Tutucusu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313795-7DFD-4D94-AF92-D49B36597145}" type="datetimeFigureOut">
              <a:rPr lang="tr-TR" smtClean="0"/>
              <a:t>14.08.2020</a:t>
            </a:fld>
            <a:endParaRPr 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86AF53-1D1C-40CF-89BE-2DD826504AF4}" type="slidenum">
              <a:rPr lang="tr-TR" smtClean="0"/>
              <a:t>‹#›</a:t>
            </a:fld>
            <a:endParaRPr lang="tr-TR"/>
          </a:p>
        </p:txBody>
      </p:sp>
      <p:sp>
        <p:nvSpPr>
          <p:cNvPr id="11" name="İçerik Yer Tutucusu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13" name="İçerik Yer Tutucusu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313795-7DFD-4D94-AF92-D49B36597145}" type="datetimeFigureOut">
              <a:rPr lang="tr-TR" smtClean="0"/>
              <a:t>14.08.2020</a:t>
            </a:fld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86AF53-1D1C-40CF-89BE-2DD826504AF4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313795-7DFD-4D94-AF92-D49B36597145}" type="datetimeFigureOut">
              <a:rPr lang="tr-TR" smtClean="0"/>
              <a:t>14.08.2020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86AF53-1D1C-40CF-89BE-2DD826504AF4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ikdörtgen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9" name="Yuvarlatılmış Dikdörtgen 8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Metin Yer Tutucusu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313795-7DFD-4D94-AF92-D49B36597145}" type="datetimeFigureOut">
              <a:rPr lang="tr-TR" smtClean="0"/>
              <a:t>14.08.2020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86AF53-1D1C-40CF-89BE-2DD826504AF4}" type="slidenum">
              <a:rPr lang="tr-TR" smtClean="0"/>
              <a:t>‹#›</a:t>
            </a:fld>
            <a:endParaRPr lang="tr-TR"/>
          </a:p>
        </p:txBody>
      </p:sp>
      <p:sp>
        <p:nvSpPr>
          <p:cNvPr id="11" name="İçerik Yer Tutucusu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313795-7DFD-4D94-AF92-D49B36597145}" type="datetimeFigureOut">
              <a:rPr lang="tr-TR" smtClean="0"/>
              <a:t>14.08.2020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0A86AF53-1D1C-40CF-89BE-2DD826504AF4}" type="slidenum">
              <a:rPr lang="tr-TR" smtClean="0"/>
              <a:t>‹#›</a:t>
            </a:fld>
            <a:endParaRPr lang="tr-TR"/>
          </a:p>
        </p:txBody>
      </p:sp>
      <p:sp>
        <p:nvSpPr>
          <p:cNvPr id="11" name="Dikdörtgen 10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Dikdörtgen 11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Dikdörtgen 12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tr-TR" smtClean="0"/>
              <a:t>Resim eklemek için simgeyi tıklatın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Dikdörtgen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8" name="Yuvarlatılmış Dikdörtgen 7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Başlık Yer Tutucusu 2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3" name="Metin Yer Tutucusu 1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14" name="Veri Yer Tutucusu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83313795-7DFD-4D94-AF92-D49B36597145}" type="datetimeFigureOut">
              <a:rPr lang="tr-TR" smtClean="0"/>
              <a:t>14.08.2020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tr-TR"/>
          </a:p>
        </p:txBody>
      </p:sp>
      <p:sp>
        <p:nvSpPr>
          <p:cNvPr id="23" name="Slayt Numarası Yer Tutucusu 22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fld id="{0A86AF53-1D1C-40CF-89BE-2DD826504AF4}" type="slidenum">
              <a:rPr lang="tr-TR" smtClean="0"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5" r:id="rId1"/>
    <p:sldLayoutId id="2147483806" r:id="rId2"/>
    <p:sldLayoutId id="2147483807" r:id="rId3"/>
    <p:sldLayoutId id="2147483808" r:id="rId4"/>
    <p:sldLayoutId id="2147483809" r:id="rId5"/>
    <p:sldLayoutId id="2147483810" r:id="rId6"/>
    <p:sldLayoutId id="2147483811" r:id="rId7"/>
    <p:sldLayoutId id="2147483812" r:id="rId8"/>
    <p:sldLayoutId id="2147483813" r:id="rId9"/>
    <p:sldLayoutId id="2147483814" r:id="rId10"/>
    <p:sldLayoutId id="2147483815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1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7.emf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http://merkezisgb.meb.gov.tr/belgelendirme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merkezisgb.meb.gov.tr/" TargetMode="Externa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467544" y="3200400"/>
            <a:ext cx="7848872" cy="2172816"/>
          </a:xfrm>
        </p:spPr>
        <p:txBody>
          <a:bodyPr>
            <a:normAutofit/>
          </a:bodyPr>
          <a:lstStyle/>
          <a:p>
            <a:endParaRPr lang="tr-TR" dirty="0" smtClean="0"/>
          </a:p>
          <a:p>
            <a:r>
              <a:rPr lang="tr-TR" dirty="0" smtClean="0"/>
              <a:t>Fulya DEMİR</a:t>
            </a:r>
          </a:p>
          <a:p>
            <a:r>
              <a:rPr lang="tr-TR" dirty="0" smtClean="0"/>
              <a:t>İŞ GÜVENLİĞİ UZMANI</a:t>
            </a:r>
            <a:endParaRPr lang="tr-TR" dirty="0"/>
          </a:p>
        </p:txBody>
      </p:sp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0" y="44624"/>
            <a:ext cx="9144000" cy="4824536"/>
          </a:xfrm>
        </p:spPr>
        <p:txBody>
          <a:bodyPr/>
          <a:lstStyle/>
          <a:p>
            <a:r>
              <a:rPr lang="tr-TR" dirty="0" smtClean="0"/>
              <a:t>DERİK</a:t>
            </a:r>
            <a:br>
              <a:rPr lang="tr-TR" dirty="0" smtClean="0"/>
            </a:br>
            <a:r>
              <a:rPr lang="tr-TR" dirty="0" smtClean="0"/>
              <a:t> İŞ SAĞLIĞI VE GÜVENLİĞİ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97311653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İçerik Yer Tutucusu 3"/>
          <p:cNvPicPr>
            <a:picLocks noGrp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7504" y="116632"/>
            <a:ext cx="8856984" cy="6741368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Sağ Ok 4"/>
          <p:cNvSpPr/>
          <p:nvPr/>
        </p:nvSpPr>
        <p:spPr>
          <a:xfrm rot="18471835">
            <a:off x="6694930" y="5080185"/>
            <a:ext cx="1361440" cy="571500"/>
          </a:xfrm>
          <a:prstGeom prst="rightArrow">
            <a:avLst/>
          </a:prstGeom>
          <a:solidFill>
            <a:srgbClr val="FF0000"/>
          </a:solidFill>
          <a:ln w="12700" cap="flat" cmpd="sng" algn="ctr">
            <a:solidFill>
              <a:srgbClr val="5B9BD5">
                <a:shade val="50000"/>
              </a:srgbClr>
            </a:solidFill>
            <a:prstDash val="solid"/>
            <a:miter lim="800000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0453834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İçerik Yer Tutucusu 3"/>
          <p:cNvPicPr>
            <a:picLocks noGrp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7505" y="116632"/>
            <a:ext cx="9036496" cy="6624736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Oval 4"/>
          <p:cNvSpPr/>
          <p:nvPr/>
        </p:nvSpPr>
        <p:spPr>
          <a:xfrm>
            <a:off x="239350" y="116632"/>
            <a:ext cx="4076700" cy="723900"/>
          </a:xfrm>
          <a:prstGeom prst="ellipse">
            <a:avLst/>
          </a:prstGeom>
          <a:noFill/>
          <a:ln w="38100" cap="flat" cmpd="sng" algn="ctr">
            <a:solidFill>
              <a:srgbClr val="0000FF"/>
            </a:solidFill>
            <a:prstDash val="solid"/>
            <a:miter lim="800000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3891598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İçerik Yer Tutucusu 3"/>
          <p:cNvPicPr>
            <a:picLocks noGrp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116632"/>
            <a:ext cx="9144000" cy="6552728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Oval 4"/>
          <p:cNvSpPr/>
          <p:nvPr/>
        </p:nvSpPr>
        <p:spPr>
          <a:xfrm>
            <a:off x="2699792" y="6093297"/>
            <a:ext cx="4680520" cy="847725"/>
          </a:xfrm>
          <a:prstGeom prst="ellipse">
            <a:avLst/>
          </a:prstGeom>
          <a:noFill/>
          <a:ln w="38100" cap="flat" cmpd="sng" algn="ctr">
            <a:solidFill>
              <a:srgbClr val="0000FF"/>
            </a:solidFill>
            <a:prstDash val="solid"/>
            <a:miter lim="800000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369688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0" y="0"/>
            <a:ext cx="9036496" cy="1196752"/>
          </a:xfrm>
        </p:spPr>
        <p:txBody>
          <a:bodyPr>
            <a:normAutofit/>
          </a:bodyPr>
          <a:lstStyle/>
          <a:p>
            <a:r>
              <a:rPr lang="tr-TR" sz="3200" dirty="0" smtClean="0"/>
              <a:t>       </a:t>
            </a:r>
            <a:r>
              <a:rPr lang="tr-TR" sz="3200" dirty="0" smtClean="0">
                <a:solidFill>
                  <a:srgbClr val="FF0000"/>
                </a:solidFill>
              </a:rPr>
              <a:t>HAZIRLAMANIZ GEREKEN BAZI             TALİMATLAR(KILAVUZU İNCELEYİN)</a:t>
            </a:r>
            <a:endParaRPr lang="tr-TR" sz="3200" dirty="0">
              <a:solidFill>
                <a:srgbClr val="FF0000"/>
              </a:solidFill>
            </a:endParaRPr>
          </a:p>
        </p:txBody>
      </p:sp>
      <p:pic>
        <p:nvPicPr>
          <p:cNvPr id="4" name="Picture 2" descr="C:\Users\USER\Desktop\5.pn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7504" y="1484785"/>
            <a:ext cx="9036495" cy="53732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4647989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417638"/>
          </a:xfrm>
        </p:spPr>
        <p:txBody>
          <a:bodyPr>
            <a:normAutofit/>
          </a:bodyPr>
          <a:lstStyle/>
          <a:p>
            <a:r>
              <a:rPr lang="tr-TR" sz="3200" dirty="0" smtClean="0"/>
              <a:t>    </a:t>
            </a:r>
            <a:r>
              <a:rPr lang="tr-TR" sz="3200" dirty="0" smtClean="0">
                <a:solidFill>
                  <a:srgbClr val="FF0000"/>
                </a:solidFill>
              </a:rPr>
              <a:t>HAZIRLAMANIZ GEREKEN FORMLAR</a:t>
            </a:r>
            <a:br>
              <a:rPr lang="tr-TR" sz="3200" dirty="0" smtClean="0">
                <a:solidFill>
                  <a:srgbClr val="FF0000"/>
                </a:solidFill>
              </a:rPr>
            </a:br>
            <a:r>
              <a:rPr lang="tr-TR" sz="3200" dirty="0" smtClean="0">
                <a:solidFill>
                  <a:srgbClr val="FF0000"/>
                </a:solidFill>
              </a:rPr>
              <a:t>             (Kılavuzu inceleyiniz )</a:t>
            </a:r>
            <a:endParaRPr lang="tr-TR" sz="3200" dirty="0">
              <a:solidFill>
                <a:srgbClr val="FF0000"/>
              </a:solidFill>
            </a:endParaRPr>
          </a:p>
        </p:txBody>
      </p:sp>
      <p:graphicFrame>
        <p:nvGraphicFramePr>
          <p:cNvPr id="4" name="İçerik Yer Tutucusu 3"/>
          <p:cNvGraphicFramePr>
            <a:graphicFrameLocks noGrp="1" noChangeAspect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3041429136"/>
              </p:ext>
            </p:extLst>
          </p:nvPr>
        </p:nvGraphicFramePr>
        <p:xfrm>
          <a:off x="107504" y="1412776"/>
          <a:ext cx="8928992" cy="525658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3" name="Belge" r:id="rId3" imgW="6317558" imgH="6882007" progId="Word.Document.12">
                  <p:embed/>
                </p:oleObj>
              </mc:Choice>
              <mc:Fallback>
                <p:oleObj name="Belge" r:id="rId3" imgW="6317558" imgH="6882007" progId="Word.Document.12">
                  <p:embed/>
                  <p:pic>
                    <p:nvPicPr>
                      <p:cNvPr id="0" name="Nesn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7504" y="1412776"/>
                        <a:ext cx="8928992" cy="5256584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36958232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0" y="0"/>
            <a:ext cx="9036496" cy="1484784"/>
          </a:xfrm>
        </p:spPr>
        <p:txBody>
          <a:bodyPr>
            <a:normAutofit fontScale="90000"/>
          </a:bodyPr>
          <a:lstStyle/>
          <a:p>
            <a:r>
              <a:rPr lang="tr-TR" sz="3600" dirty="0" smtClean="0">
                <a:solidFill>
                  <a:srgbClr val="FF0000"/>
                </a:solidFill>
              </a:rPr>
              <a:t>ENFEKSİYON ÖNLEME VE KONTROL PLANI</a:t>
            </a:r>
            <a:r>
              <a:rPr lang="tr-TR" dirty="0" smtClean="0">
                <a:solidFill>
                  <a:srgbClr val="FF0000"/>
                </a:solidFill>
              </a:rPr>
              <a:t/>
            </a:r>
            <a:br>
              <a:rPr lang="tr-TR" dirty="0" smtClean="0">
                <a:solidFill>
                  <a:srgbClr val="FF0000"/>
                </a:solidFill>
              </a:rPr>
            </a:br>
            <a:r>
              <a:rPr lang="tr-TR" dirty="0" smtClean="0">
                <a:solidFill>
                  <a:srgbClr val="FF0000"/>
                </a:solidFill>
              </a:rPr>
              <a:t>                  (</a:t>
            </a:r>
            <a:r>
              <a:rPr lang="tr-TR" sz="3200" dirty="0" smtClean="0">
                <a:solidFill>
                  <a:srgbClr val="FF0000"/>
                </a:solidFill>
              </a:rPr>
              <a:t>Kılavuzu inceleyiniz </a:t>
            </a:r>
            <a:r>
              <a:rPr lang="tr-TR" dirty="0" smtClean="0">
                <a:solidFill>
                  <a:srgbClr val="FF0000"/>
                </a:solidFill>
              </a:rPr>
              <a:t>)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sz="quarter" idx="1"/>
          </p:nvPr>
        </p:nvSpPr>
        <p:spPr>
          <a:xfrm>
            <a:off x="0" y="1600200"/>
            <a:ext cx="9144000" cy="5257800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tr-TR" dirty="0" smtClean="0"/>
              <a:t> a) Salgın hastalık dönemlerine (COVID-19 vb.) özgü, bulaş riskini minimum düzeyde tutacak şekilde, kapasite kullanımını ve KKD gerekliliklerini içermekte mi? 					</a:t>
            </a:r>
          </a:p>
          <a:p>
            <a:pPr marL="0" indent="0">
              <a:buNone/>
            </a:pPr>
            <a:r>
              <a:rPr lang="tr-TR" dirty="0" smtClean="0"/>
              <a:t>b)Uygun temizlik ve dezenfeksiyon işlemleri					</a:t>
            </a:r>
          </a:p>
          <a:p>
            <a:pPr marL="0" indent="0">
              <a:buNone/>
            </a:pPr>
            <a:r>
              <a:rPr lang="tr-TR" dirty="0" smtClean="0"/>
              <a:t>c) Salgın durumlarında  kuruluşa acil durumlar haricinde ziyaretçi kabul edilmemesi ile ilgili bilgilendirme ve gerekli tedbirleri alınması					</a:t>
            </a:r>
          </a:p>
          <a:p>
            <a:pPr marL="0" indent="0">
              <a:buNone/>
            </a:pPr>
            <a:r>
              <a:rPr lang="tr-TR" dirty="0" smtClean="0"/>
              <a:t>d) Salgın durumlarında  bulaşma riskini artıracağından dolayı zorunlu olmayan toplu etkinliklerin yapılmamasını, gerekli olan etkinliklerin uygun önlemler  alınarak kontrollü yapılmasını içermekte mi?					</a:t>
            </a:r>
          </a:p>
          <a:p>
            <a:pPr marL="0" indent="0">
              <a:buNone/>
            </a:pPr>
            <a:r>
              <a:rPr lang="tr-TR" dirty="0" smtClean="0"/>
              <a:t>e) Salgın durumlarında öğrenciler ve personelin devamsızlıklarının takip edilmesi, devamsızlıklardaki artışların salgın hastalıklarla ilişkili olması halinde yapılacaklar belirlenmiş mi?</a:t>
            </a:r>
          </a:p>
          <a:p>
            <a:pPr marL="0" indent="0">
              <a:buNone/>
            </a:pPr>
            <a:r>
              <a:rPr lang="tr-TR" dirty="0" smtClean="0"/>
              <a:t>				</a:t>
            </a:r>
          </a:p>
          <a:p>
            <a:pPr marL="0" indent="0">
              <a:buNone/>
            </a:pPr>
            <a:r>
              <a:rPr lang="tr-TR" dirty="0" smtClean="0"/>
              <a:t>f)  Salgın durumlarında  semptomları olan hastaları tespit edebilmeye yönelik uygulamaları  içermekte mi?					</a:t>
            </a:r>
          </a:p>
          <a:p>
            <a:pPr marL="0" indent="0">
              <a:buNone/>
            </a:pPr>
            <a:r>
              <a:rPr lang="tr-TR" dirty="0" smtClean="0"/>
              <a:t>		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69497854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sz="quarter" idx="1"/>
          </p:nvPr>
        </p:nvSpPr>
        <p:spPr>
          <a:xfrm>
            <a:off x="0" y="116632"/>
            <a:ext cx="9108504" cy="6624736"/>
          </a:xfrm>
        </p:spPr>
        <p:txBody>
          <a:bodyPr>
            <a:normAutofit/>
          </a:bodyPr>
          <a:lstStyle/>
          <a:p>
            <a:endParaRPr lang="tr-TR" dirty="0" smtClean="0"/>
          </a:p>
          <a:p>
            <a:endParaRPr lang="tr-TR" dirty="0"/>
          </a:p>
          <a:p>
            <a:r>
              <a:rPr lang="tr-TR" dirty="0" smtClean="0"/>
              <a:t>NOT </a:t>
            </a:r>
            <a:r>
              <a:rPr lang="tr-TR" dirty="0"/>
              <a:t>: 					</a:t>
            </a:r>
          </a:p>
          <a:p>
            <a:r>
              <a:rPr lang="tr-TR" dirty="0"/>
              <a:t>1- Enfeksiyon Önleme ve Kontrol Eylem Planı Kurum Risk Değerlendirme Formunda saptanan tehlike unsurları ile uyumlu olmalıdır					</a:t>
            </a:r>
          </a:p>
          <a:p>
            <a:r>
              <a:rPr lang="tr-TR" dirty="0"/>
              <a:t>2- "Enfeksiyon Önleme ve Kontrol Eylem Planı’na  her kuruluş, kendine özgü ekleme ve çıkarmalar yapabilir.					</a:t>
            </a:r>
          </a:p>
          <a:p>
            <a:r>
              <a:rPr lang="tr-TR" dirty="0"/>
              <a:t>3- Servis aracı, Pansiyon, spor salonu, atölye, yemekhane vb.  faklı birimler ve uygulamaları bulunan kurumlar her birimi ayrı ayrı değerlendirmelidir.</a:t>
            </a:r>
          </a:p>
        </p:txBody>
      </p:sp>
    </p:spTree>
    <p:extLst>
      <p:ext uri="{BB962C8B-B14F-4D97-AF65-F5344CB8AC3E}">
        <p14:creationId xmlns:p14="http://schemas.microsoft.com/office/powerpoint/2010/main" val="140176160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417638"/>
          </a:xfrm>
        </p:spPr>
        <p:txBody>
          <a:bodyPr>
            <a:normAutofit/>
          </a:bodyPr>
          <a:lstStyle/>
          <a:p>
            <a:r>
              <a:rPr lang="tr-TR" sz="3200" dirty="0" smtClean="0"/>
              <a:t>    </a:t>
            </a:r>
            <a:r>
              <a:rPr lang="tr-TR" sz="3200" dirty="0" smtClean="0">
                <a:solidFill>
                  <a:srgbClr val="FF0000"/>
                </a:solidFill>
              </a:rPr>
              <a:t>SALGIN ACİL DURUM İLETİŞİM PLANI</a:t>
            </a:r>
            <a:endParaRPr lang="tr-TR" sz="3200" dirty="0">
              <a:solidFill>
                <a:srgbClr val="FF0000"/>
              </a:solidFill>
            </a:endParaRPr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1723716"/>
            <a:ext cx="9036495" cy="50176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9990186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4294967295"/>
          </p:nvPr>
        </p:nvSpPr>
        <p:spPr>
          <a:xfrm>
            <a:off x="0" y="116632"/>
            <a:ext cx="9036496" cy="6741368"/>
          </a:xfrm>
        </p:spPr>
        <p:txBody>
          <a:bodyPr/>
          <a:lstStyle/>
          <a:p>
            <a:pPr algn="ctr"/>
            <a:endParaRPr lang="tr-TR" dirty="0" smtClean="0"/>
          </a:p>
          <a:p>
            <a:pPr algn="ctr"/>
            <a:endParaRPr lang="tr-TR" dirty="0"/>
          </a:p>
          <a:p>
            <a:pPr algn="ctr"/>
            <a:endParaRPr lang="tr-TR" dirty="0" smtClean="0"/>
          </a:p>
          <a:p>
            <a:pPr algn="ctr"/>
            <a:endParaRPr lang="tr-TR" dirty="0"/>
          </a:p>
          <a:p>
            <a:pPr algn="ctr"/>
            <a:r>
              <a:rPr lang="tr-TR" dirty="0" smtClean="0"/>
              <a:t>TEŞEKKÜRLER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356395480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 idx="4294967295"/>
          </p:nvPr>
        </p:nvSpPr>
        <p:spPr>
          <a:xfrm>
            <a:off x="35496" y="116632"/>
            <a:ext cx="9108504" cy="3816424"/>
          </a:xfrm>
        </p:spPr>
        <p:txBody>
          <a:bodyPr>
            <a:normAutofit/>
          </a:bodyPr>
          <a:lstStyle/>
          <a:p>
            <a:pPr algn="ctr"/>
            <a:r>
              <a:rPr lang="tr-TR" dirty="0" smtClean="0"/>
              <a:t>OKULUM TEMİZ </a:t>
            </a:r>
            <a:br>
              <a:rPr lang="tr-TR" dirty="0" smtClean="0"/>
            </a:br>
            <a:r>
              <a:rPr lang="tr-TR" dirty="0" smtClean="0"/>
              <a:t>BAŞVURU BELGESİ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52284400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35496" y="0"/>
            <a:ext cx="9108504" cy="1417638"/>
          </a:xfrm>
        </p:spPr>
        <p:txBody>
          <a:bodyPr>
            <a:normAutofit/>
          </a:bodyPr>
          <a:lstStyle/>
          <a:p>
            <a:r>
              <a:rPr lang="tr-TR" sz="3200" dirty="0" smtClean="0">
                <a:solidFill>
                  <a:srgbClr val="FF0000"/>
                </a:solidFill>
              </a:rPr>
              <a:t>   Başvuru Nereye ve Nasıl Yapılacak</a:t>
            </a:r>
            <a:endParaRPr lang="tr-TR" sz="3200" dirty="0">
              <a:solidFill>
                <a:srgbClr val="FF0000"/>
              </a:solidFill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sz="quarter" idx="1"/>
          </p:nvPr>
        </p:nvSpPr>
        <p:spPr>
          <a:xfrm>
            <a:off x="0" y="1447800"/>
            <a:ext cx="9036496" cy="5365576"/>
          </a:xfrm>
        </p:spPr>
        <p:txBody>
          <a:bodyPr>
            <a:normAutofit/>
          </a:bodyPr>
          <a:lstStyle/>
          <a:p>
            <a:r>
              <a:rPr lang="tr-TR" dirty="0" smtClean="0"/>
              <a:t>Resmi okullarımız Milli Eğitim Bakanlığının açmış olduğu portal üzerinden (</a:t>
            </a:r>
            <a:r>
              <a:rPr lang="tr-TR" dirty="0" smtClean="0">
                <a:hlinkClick r:id="rId2"/>
              </a:rPr>
              <a:t>http://merkezisgb.meb.gov.tr/belgelendirme</a:t>
            </a:r>
            <a:r>
              <a:rPr lang="tr-TR" dirty="0" smtClean="0"/>
              <a:t>  ), Özel okullarımız ise TSE'ye başvuracaklardır. </a:t>
            </a:r>
          </a:p>
          <a:p>
            <a:pPr marL="0" indent="0">
              <a:buNone/>
            </a:pPr>
            <a:endParaRPr lang="tr-TR" dirty="0" smtClean="0"/>
          </a:p>
          <a:p>
            <a:r>
              <a:rPr lang="tr-TR" dirty="0" smtClean="0"/>
              <a:t>Başvuru sonrasında, </a:t>
            </a:r>
            <a:r>
              <a:rPr lang="lv-LV" dirty="0" smtClean="0"/>
              <a:t>Bakanlığımız ve TSE işbirliğinde oluşturulan eğitim programları ile yetkilendirilen </a:t>
            </a:r>
            <a:r>
              <a:rPr lang="tr-TR" b="1" dirty="0" smtClean="0">
                <a:solidFill>
                  <a:srgbClr val="0070C0"/>
                </a:solidFill>
              </a:rPr>
              <a:t>T</a:t>
            </a:r>
            <a:r>
              <a:rPr lang="lv-LV" b="1" dirty="0" smtClean="0">
                <a:solidFill>
                  <a:srgbClr val="0070C0"/>
                </a:solidFill>
              </a:rPr>
              <a:t>etkik </a:t>
            </a:r>
            <a:r>
              <a:rPr lang="tr-TR" b="1" dirty="0" smtClean="0">
                <a:solidFill>
                  <a:srgbClr val="0070C0"/>
                </a:solidFill>
              </a:rPr>
              <a:t>G</a:t>
            </a:r>
            <a:r>
              <a:rPr lang="lv-LV" b="1" dirty="0" smtClean="0">
                <a:solidFill>
                  <a:srgbClr val="0070C0"/>
                </a:solidFill>
              </a:rPr>
              <a:t>örevlilerince </a:t>
            </a:r>
            <a:r>
              <a:rPr lang="tr-TR" dirty="0" smtClean="0"/>
              <a:t>bu okullar yerinde denetlenip kontrol ve belgelendirmesi yapılacaktır. </a:t>
            </a:r>
          </a:p>
        </p:txBody>
      </p:sp>
    </p:spTree>
    <p:extLst>
      <p:ext uri="{BB962C8B-B14F-4D97-AF65-F5344CB8AC3E}">
        <p14:creationId xmlns:p14="http://schemas.microsoft.com/office/powerpoint/2010/main" val="217474977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sz="quarter" idx="1"/>
          </p:nvPr>
        </p:nvSpPr>
        <p:spPr>
          <a:xfrm>
            <a:off x="35496" y="116632"/>
            <a:ext cx="9073008" cy="6624736"/>
          </a:xfrm>
        </p:spPr>
        <p:txBody>
          <a:bodyPr/>
          <a:lstStyle/>
          <a:p>
            <a:endParaRPr lang="tr-TR" dirty="0" smtClean="0"/>
          </a:p>
          <a:p>
            <a:endParaRPr lang="tr-TR" dirty="0"/>
          </a:p>
          <a:p>
            <a:endParaRPr lang="tr-TR" dirty="0" smtClean="0"/>
          </a:p>
          <a:p>
            <a:endParaRPr lang="tr-TR" dirty="0"/>
          </a:p>
          <a:p>
            <a:r>
              <a:rPr lang="tr-TR" dirty="0" smtClean="0"/>
              <a:t>Denetimden </a:t>
            </a:r>
            <a:r>
              <a:rPr lang="tr-TR" dirty="0"/>
              <a:t>başarıyla geçen okullara aynı hafta içinde İl Müdürlüğümüz tarafından </a:t>
            </a:r>
            <a:r>
              <a:rPr lang="tr-TR" b="1" dirty="0">
                <a:solidFill>
                  <a:srgbClr val="0070C0"/>
                </a:solidFill>
              </a:rPr>
              <a:t>'Okulum Temiz Belgesi‘ </a:t>
            </a:r>
            <a:r>
              <a:rPr lang="tr-TR" dirty="0"/>
              <a:t>verilecektir. </a:t>
            </a:r>
            <a:endParaRPr lang="tr-TR" dirty="0" smtClean="0"/>
          </a:p>
          <a:p>
            <a:endParaRPr lang="tr-TR" dirty="0" smtClean="0"/>
          </a:p>
          <a:p>
            <a:r>
              <a:rPr lang="tr-TR" b="1" dirty="0" smtClean="0">
                <a:solidFill>
                  <a:srgbClr val="FF0000"/>
                </a:solidFill>
              </a:rPr>
              <a:t>Belge </a:t>
            </a:r>
            <a:r>
              <a:rPr lang="tr-TR" b="1" dirty="0">
                <a:solidFill>
                  <a:srgbClr val="FF0000"/>
                </a:solidFill>
              </a:rPr>
              <a:t>sayesinde çocuklarımız, hijyen şartları en üst seviyeye taşınmış, salgına karşı tedbirlerini almış, güvenli ortamlarda eğitim-öğretim hayatına devam edebilecektir</a:t>
            </a:r>
            <a:endParaRPr lang="tr-TR" dirty="0"/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21892029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35496" y="0"/>
            <a:ext cx="9073008" cy="1417638"/>
          </a:xfrm>
        </p:spPr>
        <p:txBody>
          <a:bodyPr>
            <a:normAutofit/>
          </a:bodyPr>
          <a:lstStyle/>
          <a:p>
            <a:r>
              <a:rPr lang="tr-TR" sz="3200" dirty="0" smtClean="0">
                <a:solidFill>
                  <a:srgbClr val="FF0000"/>
                </a:solidFill>
              </a:rPr>
              <a:t>       Okulum Temiz Belgesi Başvurusu</a:t>
            </a:r>
            <a:endParaRPr lang="tr-TR" sz="3200" dirty="0">
              <a:solidFill>
                <a:srgbClr val="FF0000"/>
              </a:solidFill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sz="quarter" idx="1"/>
          </p:nvPr>
        </p:nvSpPr>
        <p:spPr>
          <a:xfrm>
            <a:off x="35496" y="1447800"/>
            <a:ext cx="9108504" cy="529356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r-TR" dirty="0" smtClean="0"/>
              <a:t>Başvuru sırasında gerekli olan evraklar:</a:t>
            </a:r>
          </a:p>
          <a:p>
            <a:pPr marL="0" indent="0">
              <a:buNone/>
            </a:pPr>
            <a:endParaRPr lang="tr-TR" dirty="0" smtClean="0"/>
          </a:p>
          <a:p>
            <a:r>
              <a:rPr lang="tr-TR" dirty="0" smtClean="0"/>
              <a:t>Hijyen şartlarını ve salgın hastalık veya hastalıları içeren risk değerlendirmesi</a:t>
            </a:r>
          </a:p>
          <a:p>
            <a:endParaRPr lang="tr-TR" dirty="0" smtClean="0"/>
          </a:p>
          <a:p>
            <a:r>
              <a:rPr lang="tr-TR" dirty="0" smtClean="0"/>
              <a:t>Enfeksiyon Önleme ve Kontrol Eylem Planı/Planları</a:t>
            </a:r>
          </a:p>
          <a:p>
            <a:endParaRPr lang="tr-TR" dirty="0" smtClean="0"/>
          </a:p>
          <a:p>
            <a:r>
              <a:rPr lang="tr-TR" dirty="0" smtClean="0"/>
              <a:t>Temizlik ve dezenfeksiyon planları/talimatları</a:t>
            </a:r>
          </a:p>
          <a:p>
            <a:endParaRPr lang="tr-TR" dirty="0" smtClean="0"/>
          </a:p>
          <a:p>
            <a:pPr marL="0" indent="0">
              <a:buNone/>
            </a:pPr>
            <a:endParaRPr lang="tr-TR" b="1" dirty="0" smtClean="0"/>
          </a:p>
          <a:p>
            <a:pPr marL="0" indent="0">
              <a:buNone/>
            </a:pP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63767003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sz="quarter" idx="1"/>
          </p:nvPr>
        </p:nvSpPr>
        <p:spPr>
          <a:xfrm>
            <a:off x="107504" y="116632"/>
            <a:ext cx="9036496" cy="6624736"/>
          </a:xfrm>
        </p:spPr>
        <p:txBody>
          <a:bodyPr>
            <a:normAutofit/>
          </a:bodyPr>
          <a:lstStyle/>
          <a:p>
            <a:endParaRPr lang="tr-TR" dirty="0" smtClean="0"/>
          </a:p>
          <a:p>
            <a:endParaRPr lang="tr-TR" dirty="0"/>
          </a:p>
          <a:p>
            <a:r>
              <a:rPr lang="tr-TR" dirty="0" smtClean="0"/>
              <a:t>Hijyen</a:t>
            </a:r>
            <a:r>
              <a:rPr lang="tr-TR" dirty="0"/>
              <a:t>, Enfeksiyon önleme ve Kontrol faaliyetleri ile ilgili protokol ve kayıtların güncel durumu </a:t>
            </a:r>
            <a:r>
              <a:rPr lang="tr-TR" b="1" dirty="0"/>
              <a:t>(İlgili Soru Listelerinde belirtilen doküman ve kayıtlar)</a:t>
            </a:r>
          </a:p>
          <a:p>
            <a:pPr marL="0" indent="0">
              <a:buNone/>
            </a:pPr>
            <a:endParaRPr lang="tr-TR" dirty="0"/>
          </a:p>
          <a:p>
            <a:endParaRPr lang="tr-TR" dirty="0" smtClean="0"/>
          </a:p>
          <a:p>
            <a:r>
              <a:rPr lang="tr-TR" dirty="0" smtClean="0"/>
              <a:t>Kuruluş </a:t>
            </a:r>
            <a:r>
              <a:rPr lang="tr-TR" dirty="0"/>
              <a:t>Öz Değerlendirme Soru Listesi</a:t>
            </a:r>
          </a:p>
          <a:p>
            <a:pPr marL="0" indent="0">
              <a:buNone/>
            </a:pPr>
            <a:r>
              <a:rPr lang="tr-TR" dirty="0"/>
              <a:t>Formlar doldurulmadan önce Belgelendirme Kuralları ve Belgelendirme Süreci hakkında detaylı bilgi için </a:t>
            </a:r>
            <a:r>
              <a:rPr lang="tr-TR" u="sng" dirty="0">
                <a:hlinkClick r:id="rId2"/>
              </a:rPr>
              <a:t>http://www.merkezisgb.meb.gov.tr/</a:t>
            </a:r>
            <a:r>
              <a:rPr lang="tr-TR" dirty="0"/>
              <a:t> adresi ziyaret edilecektir.</a:t>
            </a:r>
          </a:p>
          <a:p>
            <a:endParaRPr lang="tr-TR" dirty="0"/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76725027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sz="quarter" idx="1"/>
          </p:nvPr>
        </p:nvSpPr>
        <p:spPr>
          <a:xfrm>
            <a:off x="0" y="116632"/>
            <a:ext cx="9036496" cy="6624736"/>
          </a:xfrm>
        </p:spPr>
        <p:txBody>
          <a:bodyPr/>
          <a:lstStyle/>
          <a:p>
            <a:endParaRPr lang="tr-TR" dirty="0" smtClean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tr-TR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tr-TR" dirty="0" smtClean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tr-TR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Salgın hastalık belirtileri gösteren kişilere yapılacak işlemler ile ilgili asgari olarak aşağıda belirtilen adımları içeren bir eylem planı ya da yöntem belirlenmelidir.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58874951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2204864"/>
          </a:xfrm>
        </p:spPr>
        <p:txBody>
          <a:bodyPr>
            <a:normAutofit/>
          </a:bodyPr>
          <a:lstStyle/>
          <a:p>
            <a:r>
              <a:rPr lang="tr-TR" sz="3200" dirty="0" smtClean="0">
                <a:solidFill>
                  <a:srgbClr val="FF0000"/>
                </a:solidFill>
              </a:rPr>
              <a:t>KILAVUZA GÖRE HAZIRLAMANIZ GEREKEN İKİ ÖNEMLİ DOKÜMAN BULUNMAKTADIR.</a:t>
            </a:r>
            <a:endParaRPr lang="tr-TR" sz="3200" dirty="0">
              <a:solidFill>
                <a:srgbClr val="FF0000"/>
              </a:solidFill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sz="quarter" idx="1"/>
          </p:nvPr>
        </p:nvSpPr>
        <p:spPr>
          <a:xfrm>
            <a:off x="0" y="2204864"/>
            <a:ext cx="9144000" cy="4653136"/>
          </a:xfrm>
        </p:spPr>
        <p:txBody>
          <a:bodyPr/>
          <a:lstStyle/>
          <a:p>
            <a:pPr marL="0" indent="0">
              <a:buNone/>
            </a:pPr>
            <a:r>
              <a:rPr lang="tr-TR" dirty="0" smtClean="0"/>
              <a:t>1.Okullarınıza Covid-19 Pandemi Acil Durum Eylem Planı gönderilmiş ve MEBBİS+İSG Modülü Acil Durumlar Ekranına, eylem planını girmeniz istenmiştir.</a:t>
            </a:r>
          </a:p>
          <a:p>
            <a:pPr marL="0" indent="0">
              <a:buNone/>
            </a:pPr>
            <a:endParaRPr lang="tr-TR" dirty="0" smtClean="0"/>
          </a:p>
          <a:p>
            <a:pPr marL="0" indent="0">
              <a:buNone/>
            </a:pPr>
            <a:r>
              <a:rPr lang="tr-TR" dirty="0" smtClean="0"/>
              <a:t>2. Okullarınıza, Covid-19 Pandemi Risk Analizi gönderilmiş ve MEBBİS +İSG Modülü Risk Analizi Ekranına girişlerin yapılması istenmiştir.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72898804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6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7504" y="188641"/>
            <a:ext cx="8928992" cy="64807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Sağ Ok 6"/>
          <p:cNvSpPr/>
          <p:nvPr/>
        </p:nvSpPr>
        <p:spPr>
          <a:xfrm rot="13689506">
            <a:off x="1749940" y="4849109"/>
            <a:ext cx="1361440" cy="571500"/>
          </a:xfrm>
          <a:prstGeom prst="rightArrow">
            <a:avLst/>
          </a:prstGeom>
          <a:solidFill>
            <a:srgbClr val="FF0000"/>
          </a:solidFill>
          <a:ln w="12700" cap="flat" cmpd="sng" algn="ctr">
            <a:solidFill>
              <a:srgbClr val="5B9BD5">
                <a:shade val="50000"/>
              </a:srgbClr>
            </a:solidFill>
            <a:prstDash val="solid"/>
            <a:miter lim="800000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81834362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Hisse Senedi">
  <a:themeElements>
    <a:clrScheme name="Hisse Senedi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Hisse Senedi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Hisse Senedi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48</TotalTime>
  <Words>301</Words>
  <Application>Microsoft Office PowerPoint</Application>
  <PresentationFormat>Ekran Gösterisi (4:3)</PresentationFormat>
  <Paragraphs>63</Paragraphs>
  <Slides>18</Slides>
  <Notes>0</Notes>
  <HiddenSlides>0</HiddenSlides>
  <MMClips>0</MMClips>
  <ScaleCrop>false</ScaleCrop>
  <HeadingPairs>
    <vt:vector size="6" baseType="variant">
      <vt:variant>
        <vt:lpstr>Tema</vt:lpstr>
      </vt:variant>
      <vt:variant>
        <vt:i4>1</vt:i4>
      </vt:variant>
      <vt:variant>
        <vt:lpstr>Katıştırılmış OLE Hizmet Programları</vt:lpstr>
      </vt:variant>
      <vt:variant>
        <vt:i4>1</vt:i4>
      </vt:variant>
      <vt:variant>
        <vt:lpstr>Slayt Başlıkları</vt:lpstr>
      </vt:variant>
      <vt:variant>
        <vt:i4>18</vt:i4>
      </vt:variant>
    </vt:vector>
  </HeadingPairs>
  <TitlesOfParts>
    <vt:vector size="20" baseType="lpstr">
      <vt:lpstr>Hisse Senedi</vt:lpstr>
      <vt:lpstr>Microsoft Word Document</vt:lpstr>
      <vt:lpstr>DERİK  İŞ SAĞLIĞI VE GÜVENLİĞİ</vt:lpstr>
      <vt:lpstr>OKULUM TEMİZ  BAŞVURU BELGESİ</vt:lpstr>
      <vt:lpstr>   Başvuru Nereye ve Nasıl Yapılacak</vt:lpstr>
      <vt:lpstr>PowerPoint Sunusu</vt:lpstr>
      <vt:lpstr>       Okulum Temiz Belgesi Başvurusu</vt:lpstr>
      <vt:lpstr>PowerPoint Sunusu</vt:lpstr>
      <vt:lpstr>PowerPoint Sunusu</vt:lpstr>
      <vt:lpstr>KILAVUZA GÖRE HAZIRLAMANIZ GEREKEN İKİ ÖNEMLİ DOKÜMAN BULUNMAKTADIR.</vt:lpstr>
      <vt:lpstr>PowerPoint Sunusu</vt:lpstr>
      <vt:lpstr>PowerPoint Sunusu</vt:lpstr>
      <vt:lpstr>PowerPoint Sunusu</vt:lpstr>
      <vt:lpstr>PowerPoint Sunusu</vt:lpstr>
      <vt:lpstr>       HAZIRLAMANIZ GEREKEN BAZI             TALİMATLAR(KILAVUZU İNCELEYİN)</vt:lpstr>
      <vt:lpstr>    HAZIRLAMANIZ GEREKEN FORMLAR              (Kılavuzu inceleyiniz )</vt:lpstr>
      <vt:lpstr>ENFEKSİYON ÖNLEME VE KONTROL PLANI                   (Kılavuzu inceleyiniz )</vt:lpstr>
      <vt:lpstr>PowerPoint Sunusu</vt:lpstr>
      <vt:lpstr>    SALGIN ACİL DURUM İLETİŞİM PLANI</vt:lpstr>
      <vt:lpstr>PowerPoint Sunusu</vt:lpstr>
    </vt:vector>
  </TitlesOfParts>
  <Company>NouS TncTR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DERİK İŞ SAĞLIĞI VE GÜVENLİĞİ</dc:title>
  <dc:creator>FULYA</dc:creator>
  <cp:lastModifiedBy>FULYA</cp:lastModifiedBy>
  <cp:revision>4</cp:revision>
  <cp:lastPrinted>2020-08-14T11:01:27Z</cp:lastPrinted>
  <dcterms:created xsi:type="dcterms:W3CDTF">2020-08-14T10:33:57Z</dcterms:created>
  <dcterms:modified xsi:type="dcterms:W3CDTF">2020-08-14T11:22:26Z</dcterms:modified>
</cp:coreProperties>
</file>