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77" r:id="rId6"/>
    <p:sldId id="314" r:id="rId7"/>
    <p:sldId id="257" r:id="rId8"/>
    <p:sldId id="279" r:id="rId9"/>
    <p:sldId id="258" r:id="rId10"/>
    <p:sldId id="281" r:id="rId11"/>
    <p:sldId id="282" r:id="rId12"/>
    <p:sldId id="283" r:id="rId13"/>
    <p:sldId id="286" r:id="rId14"/>
    <p:sldId id="285" r:id="rId15"/>
    <p:sldId id="287" r:id="rId16"/>
    <p:sldId id="290" r:id="rId17"/>
    <p:sldId id="293" r:id="rId18"/>
    <p:sldId id="295" r:id="rId19"/>
    <p:sldId id="264" r:id="rId20"/>
    <p:sldId id="299" r:id="rId21"/>
    <p:sldId id="300" r:id="rId22"/>
    <p:sldId id="315" r:id="rId23"/>
    <p:sldId id="301" r:id="rId24"/>
    <p:sldId id="316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330" r:id="rId50"/>
    <p:sldId id="331" r:id="rId51"/>
    <p:sldId id="332" r:id="rId52"/>
    <p:sldId id="333" r:id="rId53"/>
    <p:sldId id="334" r:id="rId54"/>
    <p:sldId id="335" r:id="rId55"/>
    <p:sldId id="336" r:id="rId56"/>
    <p:sldId id="337" r:id="rId5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30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2C6B-7124-4E27-870C-F6C3D803319E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9D98-460D-4503-9323-EAF732E40018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2C6B-7124-4E27-870C-F6C3D803319E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9D98-460D-4503-9323-EAF732E4001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2C6B-7124-4E27-870C-F6C3D803319E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9D98-460D-4503-9323-EAF732E4001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2C6B-7124-4E27-870C-F6C3D803319E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9D98-460D-4503-9323-EAF732E4001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2C6B-7124-4E27-870C-F6C3D803319E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9D98-460D-4503-9323-EAF732E40018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2C6B-7124-4E27-870C-F6C3D803319E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9D98-460D-4503-9323-EAF732E4001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2C6B-7124-4E27-870C-F6C3D803319E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9D98-460D-4503-9323-EAF732E4001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2C6B-7124-4E27-870C-F6C3D803319E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9D98-460D-4503-9323-EAF732E4001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2C6B-7124-4E27-870C-F6C3D803319E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9D98-460D-4503-9323-EAF732E4001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2C6B-7124-4E27-870C-F6C3D803319E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9D98-460D-4503-9323-EAF732E4001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2C6B-7124-4E27-870C-F6C3D803319E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5339D98-460D-4503-9323-EAF732E40018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0F2C6B-7124-4E27-870C-F6C3D803319E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339D98-460D-4503-9323-EAF732E40018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403648" y="3920032"/>
            <a:ext cx="604867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PROF DR  A. HALİM ULAŞ</a:t>
            </a:r>
          </a:p>
          <a:p>
            <a:pPr algn="ctr"/>
            <a:r>
              <a:rPr lang="tr-TR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0533 575 84 74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79512" y="816981"/>
            <a:ext cx="80283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ETKİLİ  ANA BABA        EĞİTİMİ </a:t>
            </a:r>
          </a:p>
        </p:txBody>
      </p:sp>
    </p:spTree>
    <p:extLst>
      <p:ext uri="{BB962C8B-B14F-4D97-AF65-F5344CB8AC3E}">
        <p14:creationId xmlns:p14="http://schemas.microsoft.com/office/powerpoint/2010/main" val="2163755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1196752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/>
              <a:t>Çoğu  anne baba,</a:t>
            </a:r>
          </a:p>
          <a:p>
            <a:r>
              <a:rPr lang="tr-TR" sz="3600" b="1" dirty="0"/>
              <a:t> çocuk yetiştirmede </a:t>
            </a:r>
            <a:r>
              <a:rPr lang="tr-TR" sz="3600" b="1" u="sng" dirty="0">
                <a:solidFill>
                  <a:srgbClr val="FF0000"/>
                </a:solidFill>
              </a:rPr>
              <a:t>ben kazanayım sen kaybet veya sen kazan ben </a:t>
            </a:r>
          </a:p>
          <a:p>
            <a:r>
              <a:rPr lang="tr-TR" sz="3600" b="1" u="sng" dirty="0">
                <a:solidFill>
                  <a:srgbClr val="FF0000"/>
                </a:solidFill>
              </a:rPr>
              <a:t>kaybedeyim </a:t>
            </a:r>
            <a:r>
              <a:rPr lang="tr-TR" sz="3600" b="1" dirty="0"/>
              <a:t>metodundan başkasını bilmezler. </a:t>
            </a:r>
          </a:p>
          <a:p>
            <a:r>
              <a:rPr lang="tr-TR" sz="3600" b="1" dirty="0"/>
              <a:t>Bizim önereceğimiz metot, </a:t>
            </a:r>
          </a:p>
          <a:p>
            <a:endParaRPr lang="tr-TR" sz="3600" b="1" dirty="0"/>
          </a:p>
          <a:p>
            <a:endParaRPr lang="tr-TR" sz="3600" b="1" dirty="0"/>
          </a:p>
          <a:p>
            <a:pPr algn="ctr"/>
            <a:r>
              <a:rPr lang="tr-TR" sz="3600" b="1" u="sng" dirty="0">
                <a:solidFill>
                  <a:srgbClr val="FF0000"/>
                </a:solidFill>
              </a:rPr>
              <a:t>KAYBEDEN YOK YÖNTEMİ</a:t>
            </a:r>
          </a:p>
        </p:txBody>
      </p:sp>
    </p:spTree>
    <p:extLst>
      <p:ext uri="{BB962C8B-B14F-4D97-AF65-F5344CB8AC3E}">
        <p14:creationId xmlns:p14="http://schemas.microsoft.com/office/powerpoint/2010/main" val="1838163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27584" y="836712"/>
            <a:ext cx="75608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200" b="1" dirty="0"/>
          </a:p>
          <a:p>
            <a:endParaRPr lang="tr-TR" sz="2200" b="1" dirty="0"/>
          </a:p>
          <a:p>
            <a:pPr algn="ctr"/>
            <a:r>
              <a:rPr lang="tr-TR" sz="2800" b="1" dirty="0"/>
              <a:t>Bu yöntem, </a:t>
            </a:r>
          </a:p>
          <a:p>
            <a:pPr algn="ctr"/>
            <a:endParaRPr lang="tr-TR" sz="2800" b="1" dirty="0"/>
          </a:p>
          <a:p>
            <a:pPr algn="ctr"/>
            <a:r>
              <a:rPr lang="tr-TR" sz="2800" b="1" dirty="0"/>
              <a:t>-SABIR</a:t>
            </a:r>
          </a:p>
          <a:p>
            <a:pPr algn="ctr"/>
            <a:r>
              <a:rPr lang="tr-TR" sz="2800" b="1" dirty="0"/>
              <a:t>-EMEK</a:t>
            </a:r>
          </a:p>
          <a:p>
            <a:pPr algn="ctr"/>
            <a:r>
              <a:rPr lang="tr-TR" sz="2800" b="1" dirty="0"/>
              <a:t>-ZAMAN</a:t>
            </a:r>
          </a:p>
          <a:p>
            <a:pPr algn="ctr"/>
            <a:r>
              <a:rPr lang="tr-TR" sz="2800" b="1" dirty="0"/>
              <a:t>-SÜREKLİLİK</a:t>
            </a:r>
          </a:p>
          <a:p>
            <a:pPr algn="ctr"/>
            <a:r>
              <a:rPr lang="tr-TR" sz="2800" b="1" dirty="0"/>
              <a:t>-FEDAKÂRLIK</a:t>
            </a:r>
          </a:p>
          <a:p>
            <a:endParaRPr lang="tr-TR" sz="2800" b="1" dirty="0"/>
          </a:p>
          <a:p>
            <a:r>
              <a:rPr lang="tr-TR" sz="2800" b="1" dirty="0"/>
              <a:t>GEREKTİRİR…</a:t>
            </a:r>
          </a:p>
          <a:p>
            <a:pPr algn="ctr"/>
            <a:br>
              <a:rPr lang="tr-TR" sz="2800" b="1" dirty="0"/>
            </a:b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247023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3568" y="2110790"/>
            <a:ext cx="76328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Ebeveynler, hislerinde sürekli tutarlı olmak, çocuklarım sürekli sevmek, ko­şulsuz kabullenici,kendi bencil ihtiyaçlarını bir kenara itip her şeyi çocukları için feda etmek ve her şeyden öte kendi ebeveynlerinin onlara karşı yaptı­ğı hataları yapmamak zorunda hissediyorlar.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827584" y="910461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2- ANA-BABALAR TANRI DEĞİL İNSANDIR</a:t>
            </a:r>
          </a:p>
        </p:txBody>
      </p:sp>
    </p:spTree>
    <p:extLst>
      <p:ext uri="{BB962C8B-B14F-4D97-AF65-F5344CB8AC3E}">
        <p14:creationId xmlns:p14="http://schemas.microsoft.com/office/powerpoint/2010/main" val="794923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980728"/>
            <a:ext cx="849694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600" b="1" dirty="0"/>
              <a:t> </a:t>
            </a:r>
            <a:endParaRPr lang="tr-TR" sz="3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000" b="1" dirty="0"/>
              <a:t>*Eğer  çocuğun davranışını kabul edemiyorsanız, </a:t>
            </a:r>
            <a:r>
              <a:rPr lang="tr-TR" sz="3000" b="1" dirty="0">
                <a:solidFill>
                  <a:srgbClr val="FF0000"/>
                </a:solidFill>
              </a:rPr>
              <a:t>ediyor gibi davranmamalısınız.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000" b="1" dirty="0"/>
              <a:t> *İçinizden sevgi gelmiyorsa </a:t>
            </a:r>
            <a:r>
              <a:rPr lang="tr-TR" sz="3000" b="1" dirty="0">
                <a:solidFill>
                  <a:srgbClr val="FF0000"/>
                </a:solidFill>
              </a:rPr>
              <a:t>seviyormuş gibi görünmemelisiniz.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000" b="1" dirty="0"/>
              <a:t>*Ayırım yapmış  olmamak için </a:t>
            </a:r>
            <a:r>
              <a:rPr lang="tr-TR" sz="3000" b="1" dirty="0">
                <a:solidFill>
                  <a:srgbClr val="FF0000"/>
                </a:solidFill>
              </a:rPr>
              <a:t>yapmacık kabul ve sevgi göstermek</a:t>
            </a:r>
            <a:r>
              <a:rPr lang="tr-TR" sz="3000" b="1" dirty="0"/>
              <a:t> zorunda değilsiniz. (Dürüstlük).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000" b="1" dirty="0"/>
              <a:t>*</a:t>
            </a:r>
            <a:r>
              <a:rPr lang="tr-TR" sz="3000" b="1" dirty="0" err="1"/>
              <a:t>Aslolan</a:t>
            </a:r>
            <a:r>
              <a:rPr lang="tr-TR" sz="3000" b="1" dirty="0"/>
              <a:t> çocuğun </a:t>
            </a:r>
            <a:r>
              <a:rPr lang="tr-TR" sz="3000" b="1" dirty="0">
                <a:solidFill>
                  <a:srgbClr val="FF0000"/>
                </a:solidFill>
              </a:rPr>
              <a:t>gerçek duyguyu anlamasıdır.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482555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1677993"/>
            <a:ext cx="8568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200" b="1" dirty="0"/>
          </a:p>
          <a:p>
            <a:r>
              <a:rPr lang="tr-TR" sz="2200" b="1" dirty="0"/>
              <a:t>Ebeveynler bir biriyle tutarlı olmaya çalışırlarsa, gerçekçi olamazlar. Ebeveynlere ne pahasına olursa olsun çocuklarına karşı tutar­lı olmalarını tembih eden geleneksel görüş, çocukların, "insan" olan anne-babaların ve koşulların farklı olduğu gerçeğini göz ardı eder. </a:t>
            </a:r>
          </a:p>
        </p:txBody>
      </p:sp>
      <p:pic>
        <p:nvPicPr>
          <p:cNvPr id="5122" name="Picture 2" descr="C:\Users\Hasan\Desktop\foto etkili\bosanma cocuk psikoloji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365104"/>
            <a:ext cx="5178828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2627784" y="112474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TUTARLILIK MİT’İ</a:t>
            </a:r>
          </a:p>
        </p:txBody>
      </p:sp>
    </p:spTree>
    <p:extLst>
      <p:ext uri="{BB962C8B-B14F-4D97-AF65-F5344CB8AC3E}">
        <p14:creationId xmlns:p14="http://schemas.microsoft.com/office/powerpoint/2010/main" val="3248637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07704" y="692696"/>
            <a:ext cx="4586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</a:rPr>
              <a:t>-MIŞ GİBİ YAPMAK</a:t>
            </a:r>
          </a:p>
        </p:txBody>
      </p:sp>
      <p:sp>
        <p:nvSpPr>
          <p:cNvPr id="3" name="Dikdörtgen 2"/>
          <p:cNvSpPr/>
          <p:nvPr/>
        </p:nvSpPr>
        <p:spPr>
          <a:xfrm>
            <a:off x="683568" y="1844824"/>
            <a:ext cx="734481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600" b="1" dirty="0"/>
              <a:t>Bazı ebeveynler çocuklarının davranışlarının </a:t>
            </a:r>
            <a:r>
              <a:rPr lang="tr-TR" sz="2600" b="1" u="sng" dirty="0">
                <a:solidFill>
                  <a:srgbClr val="FF0000"/>
                </a:solidFill>
              </a:rPr>
              <a:t>çoğunu kabul ediyor gibi davranırlar ama bu ebeveynler de iyi anne baba olmak için rol yapıyorlar. </a:t>
            </a:r>
            <a:r>
              <a:rPr lang="tr-TR" sz="2600" b="1" dirty="0"/>
              <a:t>Dışarıdan kabul ediyor görünseler bile aslında kabul etmediklerini hissederler.</a:t>
            </a:r>
          </a:p>
          <a:p>
            <a:pPr algn="ctr"/>
            <a:endParaRPr lang="tr-TR" sz="2600" b="1" dirty="0"/>
          </a:p>
          <a:p>
            <a:pPr algn="ctr"/>
            <a:r>
              <a:rPr lang="tr-TR" sz="2600" b="1" dirty="0"/>
              <a:t>Çocuklar -on</a:t>
            </a:r>
            <a:r>
              <a:rPr lang="tr-TR" sz="2600" b="1" u="sng" dirty="0">
                <a:solidFill>
                  <a:srgbClr val="FF0000"/>
                </a:solidFill>
              </a:rPr>
              <a:t>aylamamayı hissetmeye meyillidir </a:t>
            </a:r>
            <a:r>
              <a:rPr lang="tr-TR" sz="2600" b="1" dirty="0"/>
              <a:t>- bu andan itibaren, çocuk ebeveynlerinin kendisini sevmediğini hisseder.</a:t>
            </a:r>
          </a:p>
          <a:p>
            <a:endParaRPr lang="tr-TR" sz="2200" b="1" dirty="0"/>
          </a:p>
        </p:txBody>
      </p:sp>
    </p:spTree>
    <p:extLst>
      <p:ext uri="{BB962C8B-B14F-4D97-AF65-F5344CB8AC3E}">
        <p14:creationId xmlns:p14="http://schemas.microsoft.com/office/powerpoint/2010/main" val="3345299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07604" y="2177102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/>
              <a:t>ÇOCUKLARIN  SİZİNLE KONUŞMASI İÇİN ONLARI NASIL DİNLEMELİSİNİZ? 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619672" y="762289"/>
            <a:ext cx="61206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solidFill>
                  <a:srgbClr val="FF0000"/>
                </a:solidFill>
              </a:rPr>
              <a:t>ÇOCUKLA NASIL İLİŞKİ KURULUR?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4022802"/>
            <a:ext cx="3886200" cy="2571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26352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23221" y="722307"/>
            <a:ext cx="85689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Kabul Dili</a:t>
            </a:r>
          </a:p>
          <a:p>
            <a:r>
              <a:rPr lang="tr-TR" sz="2200" b="1" dirty="0"/>
              <a:t>* Bir insan bir başkası tarafından </a:t>
            </a:r>
            <a:r>
              <a:rPr lang="tr-TR" sz="2200" b="1" u="sng" dirty="0">
                <a:solidFill>
                  <a:srgbClr val="FF0000"/>
                </a:solidFill>
              </a:rPr>
              <a:t>olduğu gibi kabul edildiğini hissedince</a:t>
            </a:r>
            <a:r>
              <a:rPr lang="tr-TR" sz="2200" b="1" dirty="0"/>
              <a:t>, nasıl değişeceğini, gelişeceğini, farklı olacağını ve olduğundan </a:t>
            </a:r>
            <a:r>
              <a:rPr lang="tr-TR" sz="2200" b="1" dirty="0" err="1"/>
              <a:t>dâhâ</a:t>
            </a:r>
            <a:r>
              <a:rPr lang="tr-TR" sz="2200" b="1" dirty="0"/>
              <a:t> iyi olabileceği düşünmeye başlayacaktır.</a:t>
            </a:r>
          </a:p>
          <a:p>
            <a:endParaRPr lang="tr-TR" sz="2200" b="1" dirty="0"/>
          </a:p>
          <a:p>
            <a:r>
              <a:rPr lang="tr-TR" sz="2200" b="1" dirty="0"/>
              <a:t>* Kabul, minicik bir toplumun içinde gelişip, olabileceği en güzel çiçeğe dönüşmesine yardım eden verimli bir toprak gibidir.</a:t>
            </a:r>
          </a:p>
          <a:p>
            <a:endParaRPr lang="tr-TR" sz="2200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645024"/>
            <a:ext cx="6638925" cy="306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3908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99592" y="1196752"/>
            <a:ext cx="73448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600" b="1" dirty="0"/>
              <a:t>SADECE KABUL ETMEK YETMEZ </a:t>
            </a:r>
          </a:p>
          <a:p>
            <a:pPr algn="ctr"/>
            <a:endParaRPr lang="tr-TR" sz="2600" b="1" dirty="0"/>
          </a:p>
          <a:p>
            <a:pPr algn="ctr"/>
            <a:r>
              <a:rPr lang="tr-TR" sz="2600" b="1" dirty="0"/>
              <a:t>AYNI ZAMANDA …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6157" t="7340" r="7656"/>
          <a:stretch/>
        </p:blipFill>
        <p:spPr>
          <a:xfrm>
            <a:off x="1979712" y="2780928"/>
            <a:ext cx="6048672" cy="3636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4014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123728" y="1196752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YIKICI İLETİŞİM</a:t>
            </a:r>
          </a:p>
          <a:p>
            <a:pPr algn="ctr"/>
            <a:endParaRPr lang="tr-TR" b="1" dirty="0"/>
          </a:p>
          <a:p>
            <a:pPr algn="ctr"/>
            <a:r>
              <a:rPr lang="tr-TR" b="1" dirty="0"/>
              <a:t>NELER YAPARSAK YIKARIZ!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404" y="2564904"/>
            <a:ext cx="5739160" cy="35846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10362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55576" y="1124744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</a:rPr>
              <a:t>NASIL BİR ÇOÇUK YETİŞTİRMEK İSTİYORUZ?</a:t>
            </a:r>
          </a:p>
          <a:p>
            <a:pPr algn="ctr"/>
            <a:r>
              <a:rPr lang="tr-TR" sz="3600" b="1" dirty="0">
                <a:solidFill>
                  <a:srgbClr val="FF0000"/>
                </a:solidFill>
              </a:rPr>
              <a:t>VE </a:t>
            </a:r>
          </a:p>
          <a:p>
            <a:pPr algn="ctr"/>
            <a:r>
              <a:rPr lang="tr-TR" sz="3600" b="1" dirty="0">
                <a:solidFill>
                  <a:srgbClr val="FF0000"/>
                </a:solidFill>
              </a:rPr>
              <a:t>BUNUN İÇİN NELER YAPIYORUZ/YAPMIYORUZ?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1556387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99592" y="908720"/>
            <a:ext cx="72008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/>
              <a:t>1) Emir vermek, yönlendirmek;</a:t>
            </a:r>
          </a:p>
          <a:p>
            <a:r>
              <a:rPr lang="tr-TR" sz="3200" b="1" dirty="0"/>
              <a:t>2) Uyarmak, gözdağı vermek</a:t>
            </a:r>
          </a:p>
          <a:p>
            <a:r>
              <a:rPr lang="tr-TR" sz="3200" b="1" dirty="0"/>
              <a:t>3) Ahlak dersi vermek;</a:t>
            </a:r>
          </a:p>
          <a:p>
            <a:r>
              <a:rPr lang="tr-TR" sz="3200" b="1" dirty="0"/>
              <a:t>4) Öğüt vermek, çözüm ve öneri getirmek</a:t>
            </a:r>
          </a:p>
          <a:p>
            <a:r>
              <a:rPr lang="tr-TR" sz="3200" b="1" dirty="0"/>
              <a:t>5) Öğretmek, nutuk çekmek, mantıklı düşünceler öne sürmek;</a:t>
            </a:r>
          </a:p>
          <a:p>
            <a:r>
              <a:rPr lang="tr-TR" sz="3200" b="1" dirty="0"/>
              <a:t>6) Yargılamak ,eleştirmek, suçlamak;</a:t>
            </a:r>
          </a:p>
          <a:p>
            <a:endParaRPr lang="tr-TR" sz="2800" b="1" dirty="0"/>
          </a:p>
          <a:p>
            <a:r>
              <a:rPr lang="tr-TR" sz="2800" b="1" dirty="0"/>
              <a:t>Bu cevapların hepsi yapıcı değil yıkıcıdır…</a:t>
            </a:r>
          </a:p>
        </p:txBody>
      </p:sp>
    </p:spTree>
    <p:extLst>
      <p:ext uri="{BB962C8B-B14F-4D97-AF65-F5344CB8AC3E}">
        <p14:creationId xmlns:p14="http://schemas.microsoft.com/office/powerpoint/2010/main" val="764795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755576" y="1412776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7) Övmek, aynı düşüncede olmak;</a:t>
            </a:r>
          </a:p>
          <a:p>
            <a:r>
              <a:rPr lang="tr-TR" sz="3200" dirty="0"/>
              <a:t>8) Ad takmak, alay etmek</a:t>
            </a:r>
          </a:p>
          <a:p>
            <a:r>
              <a:rPr lang="tr-TR" sz="3200" dirty="0"/>
              <a:t>9) Yorumlamak, analiz etmek tanı kovmak;</a:t>
            </a:r>
          </a:p>
          <a:p>
            <a:r>
              <a:rPr lang="tr-TR" sz="3200" dirty="0"/>
              <a:t>10) Güven vermek, desteklemek, avutmak, duygularını paylaşmak;</a:t>
            </a:r>
          </a:p>
          <a:p>
            <a:r>
              <a:rPr lang="tr-TR" sz="3200" dirty="0"/>
              <a:t>11) Soru sormak, sınamak, çapraz sorgulamak;</a:t>
            </a:r>
          </a:p>
          <a:p>
            <a:r>
              <a:rPr lang="tr-TR" sz="3200" dirty="0"/>
              <a:t>12) Sözünden dönmek oyalamak, şakacı davranmak, konuyu saptırmak</a:t>
            </a:r>
          </a:p>
        </p:txBody>
      </p:sp>
    </p:spTree>
    <p:extLst>
      <p:ext uri="{BB962C8B-B14F-4D97-AF65-F5344CB8AC3E}">
        <p14:creationId xmlns:p14="http://schemas.microsoft.com/office/powerpoint/2010/main" val="3580494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15616" y="1772816"/>
            <a:ext cx="691276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/>
              <a:t>Sözlü iletişimde </a:t>
            </a:r>
            <a:r>
              <a:rPr lang="tr-TR" sz="3400" b="1" dirty="0"/>
              <a:t>2</a:t>
            </a:r>
            <a:r>
              <a:rPr lang="tr-TR" sz="3200" b="1" dirty="0"/>
              <a:t> önemli husus vardır:</a:t>
            </a:r>
          </a:p>
          <a:p>
            <a:endParaRPr lang="tr-TR" sz="3200" b="1" dirty="0"/>
          </a:p>
          <a:p>
            <a:r>
              <a:rPr lang="tr-TR" sz="3200" dirty="0"/>
              <a:t>1-) Basit Kapı </a:t>
            </a:r>
            <a:r>
              <a:rPr lang="tr-TR" sz="3200" dirty="0" err="1"/>
              <a:t>Aralayıcılar</a:t>
            </a:r>
            <a:endParaRPr lang="tr-TR" sz="3200" dirty="0"/>
          </a:p>
          <a:p>
            <a:endParaRPr lang="tr-TR" sz="3200" dirty="0"/>
          </a:p>
          <a:p>
            <a:r>
              <a:rPr lang="tr-TR" sz="3200" dirty="0"/>
              <a:t>2-) Etkin dinleme.</a:t>
            </a:r>
          </a:p>
        </p:txBody>
      </p:sp>
    </p:spTree>
    <p:extLst>
      <p:ext uri="{BB962C8B-B14F-4D97-AF65-F5344CB8AC3E}">
        <p14:creationId xmlns:p14="http://schemas.microsoft.com/office/powerpoint/2010/main" val="1377398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04156" y="1052736"/>
            <a:ext cx="72008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Basit Kapı Aralayıcılar</a:t>
            </a:r>
            <a:r>
              <a:rPr lang="tr-TR" sz="2200" b="1" dirty="0"/>
              <a:t>:</a:t>
            </a:r>
          </a:p>
          <a:p>
            <a:r>
              <a:rPr lang="tr-TR" sz="2200" b="1" dirty="0"/>
              <a:t> (Daha fazlasını söylemeye yöneltme)</a:t>
            </a:r>
          </a:p>
          <a:p>
            <a:r>
              <a:rPr lang="tr-TR" sz="2200" b="1" dirty="0"/>
              <a:t>Çocuğun duygularını hiçbir yaralama ve görüş beyan etmeden ve daha etkili bir şekilde aktarmasını sağlama ‘</a:t>
            </a:r>
            <a:r>
              <a:rPr lang="tr-TR" sz="2200" b="1" u="sng" dirty="0">
                <a:solidFill>
                  <a:srgbClr val="FF0000"/>
                </a:solidFill>
              </a:rPr>
              <a:t>’Anlıyorum, Bana ondan söz et; Duymak istiyorum; Senin görüşün ilgimi çekiyor; Bu konuda konuşmak istermisin bunu tartışalım, Anlatacaklarını dinlemek istiyorum; Bu konuda bir şeyler söyleyecek gibisin; Bu senin için önemli gibi görünüyor, Senden öğreneceğim, şeyler olabilir</a:t>
            </a:r>
            <a:r>
              <a:rPr lang="tr-TR" sz="2200" b="1" dirty="0"/>
              <a:t>”</a:t>
            </a:r>
          </a:p>
          <a:p>
            <a:endParaRPr lang="tr-TR" sz="2200" b="1" dirty="0"/>
          </a:p>
          <a:p>
            <a:r>
              <a:rPr lang="tr-TR" sz="2200" b="1" dirty="0"/>
              <a:t>Bu tip yaklaşım sâdece çocukları değil yetişkinleri de yakınlaştırır. Temelde değerli olduğunu, sayıldığını, önemli olduğunu hissettirmek esastır.</a:t>
            </a:r>
          </a:p>
        </p:txBody>
      </p:sp>
    </p:spTree>
    <p:extLst>
      <p:ext uri="{BB962C8B-B14F-4D97-AF65-F5344CB8AC3E}">
        <p14:creationId xmlns:p14="http://schemas.microsoft.com/office/powerpoint/2010/main" val="887504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1052735"/>
            <a:ext cx="871296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Etkin Dinleme</a:t>
            </a:r>
            <a:r>
              <a:rPr lang="tr-TR" sz="2200" b="1" dirty="0"/>
              <a:t>: </a:t>
            </a:r>
          </a:p>
          <a:p>
            <a:r>
              <a:rPr lang="tr-TR" sz="2200" b="1" dirty="0"/>
              <a:t>Temelde çocuktan gelen mesajı doğru çözümleyip geri gönderme vardır, yani:</a:t>
            </a:r>
          </a:p>
          <a:p>
            <a:r>
              <a:rPr lang="tr-TR" sz="2200" b="1" dirty="0"/>
              <a:t>herhangi bir şekilde kendi düşüncesini katmadan karşı tarafın ne anlatmak istediğini anlayıp</a:t>
            </a:r>
          </a:p>
          <a:p>
            <a:r>
              <a:rPr lang="tr-TR" sz="2200" b="1" dirty="0"/>
              <a:t>tekrar geri iade etme: Bir kaç örnek:</a:t>
            </a:r>
          </a:p>
        </p:txBody>
      </p:sp>
      <p:pic>
        <p:nvPicPr>
          <p:cNvPr id="6146" name="Picture 2" descr="C:\Users\Hasan\Desktop\foto etkili\soz-dinlemeyen-coc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" y="3516312"/>
            <a:ext cx="9119964" cy="334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992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99592" y="1196752"/>
            <a:ext cx="69847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 err="1"/>
              <a:t>Çocuk:Bu</a:t>
            </a:r>
            <a:r>
              <a:rPr lang="tr-TR" sz="2200" b="1" dirty="0"/>
              <a:t> yıl ki öğretmenimi hiç sevmedim.</a:t>
            </a:r>
          </a:p>
          <a:p>
            <a:r>
              <a:rPr lang="tr-TR" sz="2200" b="1" dirty="0"/>
              <a:t>Anne baba: Öğretmeninden hoşlanmadığın için düş kırıklığına uğramışsın</a:t>
            </a:r>
          </a:p>
          <a:p>
            <a:r>
              <a:rPr lang="tr-TR" sz="2200" b="1" dirty="0"/>
              <a:t>Çocuk: Evet öyle</a:t>
            </a:r>
          </a:p>
          <a:p>
            <a:endParaRPr lang="tr-TR" sz="2200" b="1" dirty="0"/>
          </a:p>
          <a:p>
            <a:endParaRPr lang="tr-TR" sz="2200" b="1" dirty="0"/>
          </a:p>
          <a:p>
            <a:endParaRPr lang="tr-TR" sz="2200" b="1" dirty="0"/>
          </a:p>
          <a:p>
            <a:r>
              <a:rPr lang="tr-TR" sz="2200" b="1" dirty="0"/>
              <a:t>2-Çocuk:Yemek ne zaman hazır olur.</a:t>
            </a:r>
          </a:p>
          <a:p>
            <a:r>
              <a:rPr lang="tr-TR" sz="2200" b="1" dirty="0"/>
              <a:t>Anne: Acıkmışsın. </a:t>
            </a:r>
          </a:p>
          <a:p>
            <a:r>
              <a:rPr lang="tr-TR" sz="2200" b="1" dirty="0"/>
              <a:t>Yemeğe kadar biraz yağlı ekmek ister misin? Baba gelmeden yemek yiyemeyiz. O da bir saati bulur. </a:t>
            </a:r>
          </a:p>
          <a:p>
            <a:r>
              <a:rPr lang="tr-TR" sz="2200" b="1" dirty="0"/>
              <a:t>Çocuk: İyi olur. Biraz atıştırayım.</a:t>
            </a:r>
          </a:p>
        </p:txBody>
      </p:sp>
    </p:spTree>
    <p:extLst>
      <p:ext uri="{BB962C8B-B14F-4D97-AF65-F5344CB8AC3E}">
        <p14:creationId xmlns:p14="http://schemas.microsoft.com/office/powerpoint/2010/main" val="2317875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980728"/>
            <a:ext cx="792088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Etkin Dinleme İçin Gerekli Tavırlar</a:t>
            </a:r>
            <a:r>
              <a:rPr lang="tr-TR" sz="3200" b="1" dirty="0"/>
              <a:t>:</a:t>
            </a:r>
          </a:p>
          <a:p>
            <a:endParaRPr lang="tr-TR" sz="3200" b="1" dirty="0"/>
          </a:p>
          <a:p>
            <a:r>
              <a:rPr lang="tr-TR" sz="2600" b="1" dirty="0"/>
              <a:t>1- Çocuğun söylediğini </a:t>
            </a:r>
            <a:r>
              <a:rPr lang="tr-TR" sz="2600" b="1" u="sng" dirty="0">
                <a:solidFill>
                  <a:srgbClr val="FF0000"/>
                </a:solidFill>
              </a:rPr>
              <a:t>duymak istemelisiniz</a:t>
            </a:r>
            <a:r>
              <a:rPr lang="tr-TR" sz="2600" b="1" dirty="0"/>
              <a:t>. Bu,</a:t>
            </a:r>
          </a:p>
          <a:p>
            <a:r>
              <a:rPr lang="tr-TR" sz="2600" b="1" dirty="0"/>
              <a:t>onu dinlemek için </a:t>
            </a:r>
            <a:r>
              <a:rPr lang="tr-TR" sz="2600" b="1" u="sng" dirty="0">
                <a:solidFill>
                  <a:srgbClr val="FF0000"/>
                </a:solidFill>
              </a:rPr>
              <a:t>zaman ayırmak </a:t>
            </a:r>
            <a:r>
              <a:rPr lang="tr-TR" sz="2600" b="1" dirty="0"/>
              <a:t>istemeniz anlamına gelir.</a:t>
            </a:r>
          </a:p>
          <a:p>
            <a:endParaRPr lang="tr-TR" sz="2600" b="1" dirty="0"/>
          </a:p>
          <a:p>
            <a:r>
              <a:rPr lang="tr-TR" sz="2600" b="1" dirty="0"/>
              <a:t>2- O andaki soruna yardımcı olmayı </a:t>
            </a:r>
            <a:r>
              <a:rPr lang="tr-TR" sz="2600" b="1" dirty="0">
                <a:solidFill>
                  <a:srgbClr val="FF0000"/>
                </a:solidFill>
              </a:rPr>
              <a:t>gerçekten istemelisiniz. </a:t>
            </a:r>
            <a:r>
              <a:rPr lang="tr-TR" sz="2600" b="1" dirty="0"/>
              <a:t>İstemezseniz, isteyinceye kadar</a:t>
            </a:r>
          </a:p>
          <a:p>
            <a:r>
              <a:rPr lang="tr-TR" sz="2600" b="1" dirty="0"/>
              <a:t>bekleyin.</a:t>
            </a:r>
          </a:p>
          <a:p>
            <a:endParaRPr lang="tr-TR" sz="2600" b="1" dirty="0"/>
          </a:p>
          <a:p>
            <a:r>
              <a:rPr lang="tr-TR" sz="2600" b="1" dirty="0"/>
              <a:t>3-Duyguları ne olursa olsun sizin duygularınızdan ne denli farklı olursa olsun o</a:t>
            </a:r>
            <a:r>
              <a:rPr lang="tr-TR" sz="2600" b="1" dirty="0">
                <a:solidFill>
                  <a:srgbClr val="FF0000"/>
                </a:solidFill>
              </a:rPr>
              <a:t>nun duygularını gerçekten kabul </a:t>
            </a:r>
            <a:r>
              <a:rPr lang="tr-TR" sz="2600" b="1" dirty="0"/>
              <a:t>etmelisiniz.</a:t>
            </a:r>
          </a:p>
        </p:txBody>
      </p:sp>
    </p:spTree>
    <p:extLst>
      <p:ext uri="{BB962C8B-B14F-4D97-AF65-F5344CB8AC3E}">
        <p14:creationId xmlns:p14="http://schemas.microsoft.com/office/powerpoint/2010/main" val="2593330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71600" y="908720"/>
            <a:ext cx="763284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200" b="1" dirty="0"/>
          </a:p>
          <a:p>
            <a:r>
              <a:rPr lang="tr-TR" sz="2800" b="1" dirty="0"/>
              <a:t>4- Çocuğun duygularını tanıdığına, onlarla baş edebileceğine ve sorunlara çözüm bulma</a:t>
            </a:r>
          </a:p>
          <a:p>
            <a:r>
              <a:rPr lang="tr-TR" sz="2800" b="1" dirty="0"/>
              <a:t>yeteneğine </a:t>
            </a:r>
            <a:r>
              <a:rPr lang="tr-TR" sz="2800" b="1" u="sng" dirty="0">
                <a:solidFill>
                  <a:srgbClr val="FF0000"/>
                </a:solidFill>
              </a:rPr>
              <a:t>tam olarak güvenmelisiniz</a:t>
            </a:r>
            <a:r>
              <a:rPr lang="tr-TR" sz="2800" b="1" dirty="0"/>
              <a:t>. Bu güveni, çocuğun sorunlarını çözdüğünü görerek kazanacaksınız.</a:t>
            </a:r>
          </a:p>
          <a:p>
            <a:endParaRPr lang="tr-TR" sz="2800" b="1" dirty="0"/>
          </a:p>
          <a:p>
            <a:r>
              <a:rPr lang="tr-TR" sz="2800" b="1" dirty="0"/>
              <a:t>5- Duyguların sürekli değil, geçici olduğunu anlamalısınız. Duygular değişir, nefret sevgiye dönüşebilir.</a:t>
            </a:r>
          </a:p>
          <a:p>
            <a:endParaRPr lang="tr-TR" sz="2200" b="1" dirty="0"/>
          </a:p>
        </p:txBody>
      </p:sp>
    </p:spTree>
    <p:extLst>
      <p:ext uri="{BB962C8B-B14F-4D97-AF65-F5344CB8AC3E}">
        <p14:creationId xmlns:p14="http://schemas.microsoft.com/office/powerpoint/2010/main" val="1258921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15616" y="1124744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4-ETKİN DİNLEME BECERİSİNİ KULLANMAK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868" y="2952239"/>
            <a:ext cx="548025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34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99592" y="1196752"/>
            <a:ext cx="727280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/>
              <a:t>Etkin dinlemenin en uygun kullanım zamanı </a:t>
            </a:r>
            <a:r>
              <a:rPr lang="tr-TR" sz="2200" b="1" u="sng" dirty="0">
                <a:solidFill>
                  <a:srgbClr val="FF0000"/>
                </a:solidFill>
              </a:rPr>
              <a:t>çocuğun</a:t>
            </a:r>
            <a:r>
              <a:rPr lang="tr-TR" sz="2200" b="1" i="1" u="sng" dirty="0">
                <a:solidFill>
                  <a:srgbClr val="FF0000"/>
                </a:solidFill>
              </a:rPr>
              <a:t> sorun ya­şadığını belli ettiği</a:t>
            </a:r>
            <a:r>
              <a:rPr lang="tr-TR" sz="2200" b="1" u="sng" dirty="0">
                <a:solidFill>
                  <a:srgbClr val="FF0000"/>
                </a:solidFill>
              </a:rPr>
              <a:t> </a:t>
            </a:r>
            <a:r>
              <a:rPr lang="tr-TR" sz="2200" b="1" dirty="0"/>
              <a:t>zamandır.</a:t>
            </a:r>
          </a:p>
          <a:p>
            <a:endParaRPr lang="tr-TR" sz="2200" b="1" dirty="0"/>
          </a:p>
          <a:p>
            <a:endParaRPr lang="tr-TR" sz="2200" b="1" dirty="0"/>
          </a:p>
          <a:p>
            <a:r>
              <a:rPr lang="tr-TR" sz="3200" b="1" dirty="0"/>
              <a:t>-</a:t>
            </a:r>
            <a:r>
              <a:rPr lang="fr-FR" sz="3200" b="1" dirty="0"/>
              <a:t>A</a:t>
            </a:r>
            <a:r>
              <a:rPr lang="tr-TR" sz="3200" b="1" dirty="0"/>
              <a:t>hmet</a:t>
            </a:r>
            <a:r>
              <a:rPr lang="fr-FR" sz="3200" b="1" dirty="0"/>
              <a:t> </a:t>
            </a:r>
            <a:r>
              <a:rPr lang="tr-TR" sz="3200" b="1" dirty="0"/>
              <a:t>arkadaşlarından birisi tarafından kabullenilmediğini hissediyor.</a:t>
            </a:r>
          </a:p>
          <a:p>
            <a:r>
              <a:rPr lang="tr-TR" sz="3200" b="1" dirty="0"/>
              <a:t>-</a:t>
            </a:r>
            <a:r>
              <a:rPr lang="fr-FR" sz="3200" b="1" dirty="0"/>
              <a:t>V</a:t>
            </a:r>
            <a:r>
              <a:rPr lang="tr-TR" sz="3200" b="1" dirty="0"/>
              <a:t>edat</a:t>
            </a:r>
            <a:r>
              <a:rPr lang="fr-FR" sz="3200" b="1" dirty="0"/>
              <a:t> </a:t>
            </a:r>
            <a:r>
              <a:rPr lang="tr-TR" sz="3200" b="1" dirty="0"/>
              <a:t>basketbol takımına giremediği için hayal kırık­lığına uğramış.</a:t>
            </a:r>
          </a:p>
          <a:p>
            <a:r>
              <a:rPr lang="tr-TR" sz="3200" b="1" dirty="0"/>
              <a:t>-</a:t>
            </a:r>
            <a:r>
              <a:rPr lang="fr-FR" sz="3200" b="1" dirty="0"/>
              <a:t>Ra</a:t>
            </a:r>
            <a:r>
              <a:rPr lang="tr-TR" sz="3200" b="1" dirty="0"/>
              <a:t>şit</a:t>
            </a:r>
            <a:r>
              <a:rPr lang="fr-FR" sz="3200" b="1" dirty="0"/>
              <a:t> </a:t>
            </a:r>
            <a:r>
              <a:rPr lang="tr-TR" sz="3200" b="1" dirty="0"/>
              <a:t>üniversiteye gidip gitmeme konusunda ka­rarsız.</a:t>
            </a:r>
          </a:p>
          <a:p>
            <a:endParaRPr lang="tr-TR" sz="2200" b="1" dirty="0"/>
          </a:p>
        </p:txBody>
      </p:sp>
    </p:spTree>
    <p:extLst>
      <p:ext uri="{BB962C8B-B14F-4D97-AF65-F5344CB8AC3E}">
        <p14:creationId xmlns:p14="http://schemas.microsoft.com/office/powerpoint/2010/main" val="3252110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772816"/>
            <a:ext cx="6877397" cy="34830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45008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71600" y="764704"/>
            <a:ext cx="72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AHMET: Mehmet benimle oynamak istemeyecek. Benim yapmak istediğim hiçbir şeyi yapmak istemeyecek.</a:t>
            </a:r>
          </a:p>
          <a:p>
            <a:r>
              <a:rPr lang="tr-TR" b="1" dirty="0"/>
              <a:t>ANNE: Neden onun yapmak istediği bir şeyi yapmayı öner miyorsun? Arkadaşlarınla iyi geçinmeyi öğrenmelisin. [ÖĞÜT VERMEK, AHLAK DERSİ VERMEK]</a:t>
            </a:r>
          </a:p>
          <a:p>
            <a:r>
              <a:rPr lang="tr-TR" b="1" dirty="0"/>
              <a:t>AHMET : Onun yapmak istediği şeylerden hoşlanmıyorum ve üstelik onunla iyi geçinmek de istemiyorum!</a:t>
            </a:r>
          </a:p>
          <a:p>
            <a:r>
              <a:rPr lang="tr-TR" b="1" dirty="0"/>
              <a:t>ANNE: Huysuz olacaksan oynamak için git başka birilerini bul o zaman. [ÇÖZÜM SUNMAK, İSİM TAKMAK]</a:t>
            </a:r>
          </a:p>
          <a:p>
            <a:r>
              <a:rPr lang="tr-TR" b="1" dirty="0"/>
              <a:t>AHMET : Huysuz ben değilim, o. Ve oynayacak başka kim­se yok.</a:t>
            </a:r>
          </a:p>
          <a:p>
            <a:r>
              <a:rPr lang="tr-TR" b="1" dirty="0"/>
              <a:t>ANNE: Yorgun olduğun için kendini mutsuz hissedi­yorsun. Yarın bu konuda daha iyi hissedeceksin. [YORUMLAMAK, GÜVEN VERMEK]</a:t>
            </a:r>
          </a:p>
          <a:p>
            <a:r>
              <a:rPr lang="tr-TR" b="1" dirty="0"/>
              <a:t>AHMET : Yorgun değilim ve yarın daha farklı hissetme­yeceğim. Ondan ne kadar çok nefret ettiğimi anlamı­yorsun.</a:t>
            </a:r>
          </a:p>
          <a:p>
            <a:r>
              <a:rPr lang="tr-TR" b="1" dirty="0"/>
              <a:t>ANNE: Bu şekilde konuşmayı bırak! Bir daha arkadaşların hakkında bu şekilde konuştuğunu duyarsam çok kötü olur... [EMİR VERMEK, TEHDİT ETMEK]</a:t>
            </a:r>
          </a:p>
          <a:p>
            <a:r>
              <a:rPr lang="tr-TR" b="1" dirty="0"/>
              <a:t>AHMET : ( Suratını asarak uzaklaşır) Buradan nefret edi­yorum. Keşke başka bir yere taşınsak.</a:t>
            </a:r>
          </a:p>
        </p:txBody>
      </p:sp>
    </p:spTree>
    <p:extLst>
      <p:ext uri="{BB962C8B-B14F-4D97-AF65-F5344CB8AC3E}">
        <p14:creationId xmlns:p14="http://schemas.microsoft.com/office/powerpoint/2010/main" val="547520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852588"/>
            <a:ext cx="88924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/>
              <a:t>AHMET: Mehmet benimle oynamak istemeyecek. Benim yapmak istediğim hiçbir şeyi yapmak istemeyecek.</a:t>
            </a:r>
          </a:p>
          <a:p>
            <a:r>
              <a:rPr lang="tr-TR" sz="1600" b="1" dirty="0"/>
              <a:t>ANNE: Mehmet’e  biraz kızgınsın. [ETKİN DİNLEME]</a:t>
            </a:r>
          </a:p>
          <a:p>
            <a:r>
              <a:rPr lang="tr-TR" sz="1600" b="1" dirty="0"/>
              <a:t>AHMET : Evet. Onunla bir daha oynamak istemiyorum. Artık benim arkadaşım değil.</a:t>
            </a:r>
          </a:p>
          <a:p>
            <a:r>
              <a:rPr lang="tr-TR" sz="1600" b="1" dirty="0"/>
              <a:t>ANNE: O kadar kızgınsın ki onu bir daha görmek istemeye­ceğini düşünüyorsun. [ETKİN DİNLEME]</a:t>
            </a:r>
          </a:p>
          <a:p>
            <a:r>
              <a:rPr lang="tr-TR" sz="1600" b="1" dirty="0"/>
              <a:t>AHMET : Bu doğru. Ama o benim arkadaşım olmazsa, oy­nayacak başka kimsem olmayacak.</a:t>
            </a:r>
          </a:p>
          <a:p>
            <a:r>
              <a:rPr lang="tr-TR" sz="1600" b="1" dirty="0"/>
              <a:t>ANNE: Tek başına kalmaktan nefret ediyorsun. [ETKİN DİNLEME]</a:t>
            </a:r>
          </a:p>
          <a:p>
            <a:r>
              <a:rPr lang="tr-TR" sz="1600" b="1" dirty="0"/>
              <a:t>AHMET : Evet. Sanırım onunla bir şekilde anlaşmak zo­rundayım. Ama ona sinir olmamak benim için gerçek­ten zor.</a:t>
            </a:r>
          </a:p>
          <a:p>
            <a:r>
              <a:rPr lang="tr-TR" sz="1600" b="1" dirty="0"/>
              <a:t>ANNE: Mehmet le daha iyi geçinmek istiyorsun ama ona si­nir olmamayı başarmak senin için zor bir şey. [ETKİN DİNLEME]</a:t>
            </a:r>
          </a:p>
          <a:p>
            <a:r>
              <a:rPr lang="tr-TR" sz="1600" b="1" dirty="0"/>
              <a:t>AHMET : Eskiden böyle değildi-ama bu benim her istedi­ğimi yaptığı zamanlardı. Artık benim otorite olmama izin vermiyor.</a:t>
            </a:r>
          </a:p>
          <a:p>
            <a:r>
              <a:rPr lang="tr-TR" sz="1600" b="1" dirty="0"/>
              <a:t>ANNE: Mehmet artık senin istediklerini kabul etmiyor. [ETKİN DİNLEME]</a:t>
            </a:r>
          </a:p>
          <a:p>
            <a:r>
              <a:rPr lang="tr-TR" sz="1600" b="1" dirty="0"/>
              <a:t>AHMET : Hayır... Şimdi bir bebek gibi davranmıyor. Aslında şu anki haliyle daha eğlenceli birisi.</a:t>
            </a:r>
          </a:p>
          <a:p>
            <a:r>
              <a:rPr lang="tr-TR" sz="1600" b="1" dirty="0"/>
              <a:t>ANNE: Onu bu haliyle gerçekten daha çok seviyorsun. [ETKİN DİNLEME]</a:t>
            </a:r>
          </a:p>
          <a:p>
            <a:r>
              <a:rPr lang="tr-TR" sz="1600" b="1" dirty="0"/>
              <a:t>AHMET: Evet. Ama onu idare etmeyi bırakmak zor oluyor- buna çok alışmışım. Belki onu bir an olsun kendi haline bıraksam bu kadar çok kavga etmeyebiliriz. Sence bu işe yarar mı?</a:t>
            </a:r>
          </a:p>
          <a:p>
            <a:r>
              <a:rPr lang="tr-TR" sz="1600" b="1" dirty="0"/>
              <a:t>ANNE: Onu bazen rahat bırakmanın işe yarayıp yaramaya­cağını düşünüyorsun. [ETKİN DİNLEME]</a:t>
            </a:r>
          </a:p>
          <a:p>
            <a:r>
              <a:rPr lang="tr-TR" sz="1600" b="1" dirty="0"/>
              <a:t>AHMET : Evet... belki işe yarar. Bunu deneyeceğim.</a:t>
            </a:r>
          </a:p>
        </p:txBody>
      </p:sp>
    </p:spTree>
    <p:extLst>
      <p:ext uri="{BB962C8B-B14F-4D97-AF65-F5344CB8AC3E}">
        <p14:creationId xmlns:p14="http://schemas.microsoft.com/office/powerpoint/2010/main" val="3995674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99592" y="764704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İlk uyarlamada anne, 12 İletişim Engelinin sekizini kullan­dı. İkincisinde anne sürekli olarak Etkin Dinleme yaptı. İlkinde anne "problemi devraldı"; ikincisinde Etkin Dinleme problemin Ahmet'de kalmasını sağladı. </a:t>
            </a:r>
          </a:p>
          <a:p>
            <a:endParaRPr lang="tr-TR" sz="2400" b="1" dirty="0"/>
          </a:p>
          <a:p>
            <a:r>
              <a:rPr lang="tr-TR" sz="2400" b="1" u="sng" dirty="0">
                <a:solidFill>
                  <a:srgbClr val="FF0000"/>
                </a:solidFill>
              </a:rPr>
              <a:t>İlk durumda </a:t>
            </a:r>
            <a:r>
              <a:rPr lang="tr-TR" sz="2400" b="1" dirty="0"/>
              <a:t>Ahmet annesinin önerilerine direndi, öfkesi ve üzüntüsü hiç dağılmadı, sorun çö­zümsüz kaldı ve Ahmet hiçbir gelişme sağlamadı. </a:t>
            </a:r>
          </a:p>
          <a:p>
            <a:endParaRPr lang="tr-TR" sz="2400" b="1" dirty="0"/>
          </a:p>
          <a:p>
            <a:r>
              <a:rPr lang="tr-TR" sz="2400" b="1" u="sng" dirty="0">
                <a:solidFill>
                  <a:srgbClr val="FF0000"/>
                </a:solidFill>
              </a:rPr>
              <a:t>İkinci du­rumda, </a:t>
            </a:r>
            <a:r>
              <a:rPr lang="tr-TR" sz="2400" b="1" dirty="0"/>
              <a:t>öfkesi kayboldu, problemi çözmeye adım</a:t>
            </a:r>
            <a:r>
              <a:rPr lang="tr-TR" sz="2400" b="1" i="1" dirty="0"/>
              <a:t> attı</a:t>
            </a:r>
            <a:r>
              <a:rPr lang="tr-TR" sz="2400" b="1" dirty="0"/>
              <a:t> ve kendine daha derinlemesine bakabildi. Kendi çözümünü kendisi buldu ve belli ki sorumluluk sahibi, kendi problemini çözebilen bir kişi olma konusunda küçük bir adım attı.</a:t>
            </a:r>
          </a:p>
        </p:txBody>
      </p:sp>
    </p:spTree>
    <p:extLst>
      <p:ext uri="{BB962C8B-B14F-4D97-AF65-F5344CB8AC3E}">
        <p14:creationId xmlns:p14="http://schemas.microsoft.com/office/powerpoint/2010/main" val="1636709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71600" y="764704"/>
            <a:ext cx="7200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/>
              <a:t>·Etkin  dinlemede konuşmanın yarım yamalak kalmasında mahsur yok. </a:t>
            </a:r>
            <a:r>
              <a:rPr lang="tr-TR" sz="2200" b="1" u="sng" dirty="0">
                <a:solidFill>
                  <a:srgbClr val="FF0000"/>
                </a:solidFill>
              </a:rPr>
              <a:t>Çocuk kendi çözümün</a:t>
            </a:r>
          </a:p>
          <a:p>
            <a:r>
              <a:rPr lang="tr-TR" sz="2200" b="1" u="sng" dirty="0">
                <a:solidFill>
                  <a:srgbClr val="FF0000"/>
                </a:solidFill>
              </a:rPr>
              <a:t>daha sonradan bulabilir.</a:t>
            </a:r>
          </a:p>
          <a:p>
            <a:r>
              <a:rPr lang="tr-TR" sz="2200" b="1" u="sng" dirty="0">
                <a:solidFill>
                  <a:srgbClr val="FF0000"/>
                </a:solidFill>
              </a:rPr>
              <a:t>  </a:t>
            </a:r>
          </a:p>
          <a:p>
            <a:r>
              <a:rPr lang="tr-TR" sz="2200" b="1" dirty="0"/>
              <a:t>·Çocuğun  </a:t>
            </a:r>
            <a:r>
              <a:rPr lang="tr-TR" sz="2200" b="1" u="sng" dirty="0">
                <a:solidFill>
                  <a:srgbClr val="FF0000"/>
                </a:solidFill>
              </a:rPr>
              <a:t>duygularının anlaşılması </a:t>
            </a:r>
            <a:r>
              <a:rPr lang="tr-TR" sz="2200" b="1" dirty="0"/>
              <a:t>en çok gereksinim duyduğu şeydir.</a:t>
            </a:r>
          </a:p>
          <a:p>
            <a:r>
              <a:rPr lang="tr-TR" sz="2200" b="1" dirty="0"/>
              <a:t>  </a:t>
            </a:r>
          </a:p>
          <a:p>
            <a:r>
              <a:rPr lang="tr-TR" sz="2200" b="1" dirty="0"/>
              <a:t>·Bazı  ana-babalar niyetleri kötü olarak etkin dinlemeye başladıkları için başarılı  olamazlar.</a:t>
            </a:r>
          </a:p>
          <a:p>
            <a:r>
              <a:rPr lang="tr-TR" sz="2200" b="1" dirty="0"/>
              <a:t> Etkin  dinlemeyi, çocuklarının kendileri gibi düşünmesi ve davranması yönünde etkilemek  için</a:t>
            </a:r>
          </a:p>
          <a:p>
            <a:r>
              <a:rPr lang="tr-TR" sz="2200" b="1" dirty="0"/>
              <a:t>kullanırlar.</a:t>
            </a:r>
          </a:p>
          <a:p>
            <a:r>
              <a:rPr lang="tr-TR" sz="2200" b="1" dirty="0"/>
              <a:t>  </a:t>
            </a:r>
          </a:p>
          <a:p>
            <a:r>
              <a:rPr lang="tr-TR" sz="2200" b="1" dirty="0"/>
              <a:t>·Çocuk  etkin dinlemek istemediğini söz veya yüz ifadeleriyle belirtebilir. Israra gerek  yoktur.</a:t>
            </a:r>
          </a:p>
        </p:txBody>
      </p:sp>
    </p:spTree>
    <p:extLst>
      <p:ext uri="{BB962C8B-B14F-4D97-AF65-F5344CB8AC3E}">
        <p14:creationId xmlns:p14="http://schemas.microsoft.com/office/powerpoint/2010/main" val="3309332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96752"/>
            <a:ext cx="7920038" cy="720725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tr-TR" sz="5400" b="1" i="1" dirty="0">
                <a:latin typeface="Arial" panose="020B0604020202020204" pitchFamily="34" charset="0"/>
                <a:cs typeface="Arial" panose="020B0604020202020204" pitchFamily="34" charset="0"/>
              </a:rPr>
              <a:t>ÇOCUKLAR NEDEN ŞİKAYETÇİ?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2205038"/>
            <a:ext cx="7386638" cy="47974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tr-TR" altLang="tr-TR" sz="3100" b="1" i="1" dirty="0">
                <a:latin typeface="Arial" pitchFamily="34" charset="0"/>
                <a:cs typeface="Arial" pitchFamily="34" charset="0"/>
              </a:rPr>
              <a:t>EMİR ALMAKTAN</a:t>
            </a:r>
          </a:p>
          <a:p>
            <a:pPr fontAlgn="auto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tr-TR" altLang="tr-TR" sz="3100" b="1" i="1" dirty="0">
                <a:latin typeface="Arial" pitchFamily="34" charset="0"/>
                <a:cs typeface="Arial" pitchFamily="34" charset="0"/>
              </a:rPr>
              <a:t>DAYAKTAN</a:t>
            </a:r>
          </a:p>
          <a:p>
            <a:pPr fontAlgn="auto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tr-TR" altLang="tr-TR" sz="3100" b="1" i="1" dirty="0">
                <a:latin typeface="Arial" pitchFamily="34" charset="0"/>
                <a:cs typeface="Arial" pitchFamily="34" charset="0"/>
              </a:rPr>
              <a:t>KIYASLANMAKTAN</a:t>
            </a:r>
          </a:p>
          <a:p>
            <a:pPr fontAlgn="auto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tr-TR" altLang="tr-TR" sz="3100" b="1" i="1" dirty="0">
                <a:latin typeface="Arial" pitchFamily="34" charset="0"/>
                <a:cs typeface="Arial" pitchFamily="34" charset="0"/>
              </a:rPr>
              <a:t>ZORLA İŞ YAPTIRILMASINDAN</a:t>
            </a:r>
          </a:p>
          <a:p>
            <a:pPr fontAlgn="auto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tr-TR" altLang="tr-TR" sz="3100" b="1" i="1" dirty="0">
                <a:latin typeface="Arial" pitchFamily="34" charset="0"/>
                <a:cs typeface="Arial" pitchFamily="34" charset="0"/>
              </a:rPr>
              <a:t>ÇOCUĞUN YERİNE KONUŞULMASINDAN</a:t>
            </a:r>
          </a:p>
          <a:p>
            <a:pPr fontAlgn="auto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tr-TR" altLang="tr-TR" sz="3100" b="1" i="1" dirty="0">
                <a:latin typeface="Arial" pitchFamily="34" charset="0"/>
                <a:cs typeface="Arial" pitchFamily="34" charset="0"/>
              </a:rPr>
              <a:t>ÇOCUĞUN YANINDA KAVGA EDİLMESİNDEN</a:t>
            </a:r>
          </a:p>
          <a:p>
            <a:pPr fontAlgn="auto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tr-TR" altLang="tr-TR" sz="3100" b="1" i="1" dirty="0">
                <a:latin typeface="Arial" pitchFamily="34" charset="0"/>
                <a:cs typeface="Arial" pitchFamily="34" charset="0"/>
              </a:rPr>
              <a:t>KÖTÜ SÖZLER VE HAKARETLERDEN</a:t>
            </a:r>
          </a:p>
          <a:p>
            <a:pPr fontAlgn="auto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tr-TR" altLang="tr-TR" b="1" dirty="0">
              <a:latin typeface="Monotype Corsiva" pitchFamily="66" charset="0"/>
            </a:endParaRPr>
          </a:p>
          <a:p>
            <a:pPr fontAlgn="auto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tr-TR" altLang="tr-TR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2970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908050"/>
            <a:ext cx="8208962" cy="5689600"/>
          </a:xfrm>
        </p:spPr>
        <p:txBody>
          <a:bodyPr rtlCol="0">
            <a:normAutofit/>
          </a:bodyPr>
          <a:lstStyle/>
          <a:p>
            <a:pPr fontAlgn="auto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tr-TR" altLang="tr-TR" sz="3000" b="1" i="1" dirty="0">
                <a:latin typeface="Arial" pitchFamily="34" charset="0"/>
                <a:cs typeface="Arial" pitchFamily="34" charset="0"/>
              </a:rPr>
              <a:t>ASIK SURATLARDAN</a:t>
            </a:r>
          </a:p>
          <a:p>
            <a:pPr fontAlgn="auto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tr-TR" altLang="tr-TR" sz="3000" b="1" i="1" dirty="0">
                <a:latin typeface="Arial" pitchFamily="34" charset="0"/>
                <a:cs typeface="Arial" pitchFamily="34" charset="0"/>
              </a:rPr>
              <a:t>HAKSIZ YERE SUÇLANMAKTAN</a:t>
            </a:r>
          </a:p>
          <a:p>
            <a:pPr fontAlgn="auto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tr-TR" altLang="tr-TR" sz="3000" b="1" i="1" dirty="0">
                <a:latin typeface="Arial" pitchFamily="34" charset="0"/>
                <a:cs typeface="Arial" pitchFamily="34" charset="0"/>
              </a:rPr>
              <a:t>BAŞKALARININ YANINDA KÜÇÜK DÜŞÜRÜLMEKTEN</a:t>
            </a:r>
          </a:p>
          <a:p>
            <a:pPr fontAlgn="auto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tr-TR" altLang="tr-TR" sz="3000" b="1" i="1" dirty="0">
                <a:latin typeface="Arial" pitchFamily="34" charset="0"/>
                <a:cs typeface="Arial" pitchFamily="34" charset="0"/>
              </a:rPr>
              <a:t>AŞAĞILANMAKTAN</a:t>
            </a:r>
          </a:p>
          <a:p>
            <a:pPr fontAlgn="auto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tr-TR" altLang="tr-TR" sz="3000" b="1" i="1" dirty="0">
                <a:latin typeface="Arial" pitchFamily="34" charset="0"/>
                <a:cs typeface="Arial" pitchFamily="34" charset="0"/>
              </a:rPr>
              <a:t>YEMEK PROBLEMİNDEN</a:t>
            </a:r>
          </a:p>
          <a:p>
            <a:pPr fontAlgn="auto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tr-TR" altLang="tr-TR" sz="3000" b="1" i="1" dirty="0">
                <a:latin typeface="Arial" pitchFamily="34" charset="0"/>
                <a:cs typeface="Arial" pitchFamily="34" charset="0"/>
              </a:rPr>
              <a:t>ELEŞTİRİLMEKTEN</a:t>
            </a:r>
          </a:p>
          <a:p>
            <a:pPr fontAlgn="auto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tr-TR" altLang="tr-TR" sz="3000" b="1" i="1" dirty="0">
                <a:latin typeface="Arial" pitchFamily="34" charset="0"/>
                <a:cs typeface="Arial" pitchFamily="34" charset="0"/>
              </a:rPr>
              <a:t>TUTARSIZLIKLARDAN</a:t>
            </a:r>
          </a:p>
          <a:p>
            <a:pPr fontAlgn="auto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tr-TR" altLang="tr-TR" sz="3000" b="1" i="1" dirty="0">
                <a:latin typeface="Arial" pitchFamily="34" charset="0"/>
                <a:cs typeface="Arial" pitchFamily="34" charset="0"/>
              </a:rPr>
              <a:t>KARDEŞLER ARASI İLİŞKİLERDEN</a:t>
            </a:r>
          </a:p>
          <a:p>
            <a:pPr fontAlgn="auto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tr-TR" altLang="tr-TR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468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557338"/>
            <a:ext cx="7124700" cy="4051300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800" b="1" i="1">
                <a:latin typeface="Arial" panose="020B0604020202020204" pitchFamily="34" charset="0"/>
                <a:cs typeface="Arial" panose="020B0604020202020204" pitchFamily="34" charset="0"/>
              </a:rPr>
              <a:t>OYUN ZAMANI TANINMAMASINDAN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800" b="1" i="1">
                <a:latin typeface="Arial" panose="020B0604020202020204" pitchFamily="34" charset="0"/>
                <a:cs typeface="Arial" panose="020B0604020202020204" pitchFamily="34" charset="0"/>
              </a:rPr>
              <a:t>ANLAŞILMAMAKTAN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800" b="1" i="1">
                <a:latin typeface="Arial" panose="020B0604020202020204" pitchFamily="34" charset="0"/>
                <a:cs typeface="Arial" panose="020B0604020202020204" pitchFamily="34" charset="0"/>
              </a:rPr>
              <a:t>ANNE BABANIN HATA YAPTIĞINDA ÖZÜR DİLEMEMESİNDEN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800" b="1" i="1">
                <a:latin typeface="Arial" panose="020B0604020202020204" pitchFamily="34" charset="0"/>
                <a:cs typeface="Arial" panose="020B0604020202020204" pitchFamily="34" charset="0"/>
              </a:rPr>
              <a:t>İLGİSİZLİKTEN</a:t>
            </a:r>
          </a:p>
        </p:txBody>
      </p:sp>
    </p:spTree>
    <p:extLst>
      <p:ext uri="{BB962C8B-B14F-4D97-AF65-F5344CB8AC3E}">
        <p14:creationId xmlns:p14="http://schemas.microsoft.com/office/powerpoint/2010/main" val="6861199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3429000"/>
            <a:ext cx="7124700" cy="4051300"/>
          </a:xfrm>
        </p:spPr>
        <p:txBody>
          <a:bodyPr/>
          <a:lstStyle/>
          <a:p>
            <a:pPr>
              <a:buFontTx/>
              <a:buNone/>
            </a:pPr>
            <a:endParaRPr lang="tr-TR" altLang="tr-TR" sz="7200" dirty="0">
              <a:latin typeface="Monotype Corsiva" panose="03010101010201010101" pitchFamily="66" charset="0"/>
            </a:endParaRPr>
          </a:p>
          <a:p>
            <a:pPr>
              <a:buFontTx/>
              <a:buNone/>
            </a:pPr>
            <a:r>
              <a:rPr lang="tr-TR" altLang="tr-TR" sz="7200" b="1" i="1" dirty="0">
                <a:latin typeface="Arial" panose="020B0604020202020204" pitchFamily="34" charset="0"/>
                <a:cs typeface="Arial" panose="020B0604020202020204" pitchFamily="34" charset="0"/>
              </a:rPr>
              <a:t>YARGILAMAYIN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535305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9128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996952"/>
            <a:ext cx="7124700" cy="3403848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tr-TR" altLang="tr-TR" sz="7200" b="1" dirty="0">
              <a:latin typeface="Monotype Corsiva" panose="03010101010201010101" pitchFamily="66" charset="0"/>
            </a:endParaRPr>
          </a:p>
          <a:p>
            <a:pPr algn="ctr">
              <a:buFontTx/>
              <a:buNone/>
            </a:pPr>
            <a:r>
              <a:rPr lang="tr-TR" altLang="tr-TR" sz="7200" b="1" i="1" dirty="0">
                <a:latin typeface="Arial" panose="020B0604020202020204" pitchFamily="34" charset="0"/>
                <a:cs typeface="Arial" panose="020B0604020202020204" pitchFamily="34" charset="0"/>
              </a:rPr>
              <a:t>EMİR VERMEYİN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4737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9195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917426" y="3356992"/>
            <a:ext cx="6894513" cy="3330699"/>
          </a:xfrm>
        </p:spPr>
        <p:txBody>
          <a:bodyPr/>
          <a:lstStyle/>
          <a:p>
            <a:pPr>
              <a:buFontTx/>
              <a:buNone/>
            </a:pPr>
            <a:endParaRPr lang="tr-TR" altLang="tr-TR" sz="7200" b="1" dirty="0">
              <a:latin typeface="Monotype Corsiva" panose="03010101010201010101" pitchFamily="66" charset="0"/>
            </a:endParaRPr>
          </a:p>
          <a:p>
            <a:pPr>
              <a:buFontTx/>
              <a:buNone/>
            </a:pPr>
            <a:r>
              <a:rPr lang="tr-TR" altLang="tr-TR" sz="7200" b="1" dirty="0">
                <a:latin typeface="Monotype Corsiva" panose="03010101010201010101" pitchFamily="66" charset="0"/>
              </a:rPr>
              <a:t>      </a:t>
            </a:r>
            <a:r>
              <a:rPr lang="tr-TR" altLang="tr-TR" sz="7200" b="1" i="1" dirty="0">
                <a:latin typeface="Arial" panose="020B0604020202020204" pitchFamily="34" charset="0"/>
                <a:cs typeface="Arial" panose="020B0604020202020204" pitchFamily="34" charset="0"/>
              </a:rPr>
              <a:t>AÇIK OLUN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6264275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24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03648" y="479574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/>
              <a:t> </a:t>
            </a:r>
          </a:p>
          <a:p>
            <a:pPr algn="ctr"/>
            <a:r>
              <a:rPr lang="tr-TR" sz="3200" dirty="0"/>
              <a:t>ANA&amp;BABALIK DÜNYANIN EN ZOR MESLEĞİ Mİ?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204864"/>
            <a:ext cx="5722020" cy="42746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90389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3789040"/>
            <a:ext cx="7126288" cy="4051300"/>
          </a:xfrm>
        </p:spPr>
        <p:txBody>
          <a:bodyPr/>
          <a:lstStyle/>
          <a:p>
            <a:pPr>
              <a:buFontTx/>
              <a:buNone/>
            </a:pPr>
            <a:endParaRPr lang="tr-TR" altLang="tr-TR" sz="7200" b="1" dirty="0">
              <a:latin typeface="Monotype Corsiva" panose="03010101010201010101" pitchFamily="66" charset="0"/>
            </a:endParaRPr>
          </a:p>
          <a:p>
            <a:pPr>
              <a:buFontTx/>
              <a:buNone/>
            </a:pPr>
            <a:r>
              <a:rPr lang="tr-TR" altLang="tr-TR" sz="7200" b="1" i="1" dirty="0">
                <a:latin typeface="Monotype Corsiva" panose="03010101010201010101" pitchFamily="66" charset="0"/>
              </a:rPr>
              <a:t>   </a:t>
            </a:r>
            <a:r>
              <a:rPr lang="tr-TR" altLang="tr-TR" sz="7200" b="1" i="1" dirty="0">
                <a:latin typeface="Arial" panose="020B0604020202020204" pitchFamily="34" charset="0"/>
                <a:cs typeface="Arial" panose="020B0604020202020204" pitchFamily="34" charset="0"/>
              </a:rPr>
              <a:t>ÖRNEK OLUN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5761038" cy="38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6385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852936"/>
            <a:ext cx="7386637" cy="4497387"/>
          </a:xfrm>
        </p:spPr>
        <p:txBody>
          <a:bodyPr/>
          <a:lstStyle/>
          <a:p>
            <a:pPr>
              <a:buFontTx/>
              <a:buNone/>
            </a:pPr>
            <a:endParaRPr lang="tr-TR" altLang="tr-TR" sz="7200" b="1" dirty="0">
              <a:latin typeface="Monotype Corsiva" panose="03010101010201010101" pitchFamily="66" charset="0"/>
            </a:endParaRPr>
          </a:p>
          <a:p>
            <a:pPr>
              <a:buFontTx/>
              <a:buNone/>
            </a:pPr>
            <a:r>
              <a:rPr lang="tr-TR" altLang="tr-TR" sz="7200" b="1" i="1" dirty="0">
                <a:latin typeface="Arial" panose="020B0604020202020204" pitchFamily="34" charset="0"/>
                <a:cs typeface="Arial" panose="020B0604020202020204" pitchFamily="34" charset="0"/>
              </a:rPr>
              <a:t>ÇOCUĞUNUZLA                                                                                                                    KONUŞUN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5256213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8473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4149080"/>
            <a:ext cx="7124700" cy="4051300"/>
          </a:xfrm>
        </p:spPr>
        <p:txBody>
          <a:bodyPr/>
          <a:lstStyle/>
          <a:p>
            <a:pPr>
              <a:buFontTx/>
              <a:buNone/>
            </a:pPr>
            <a:r>
              <a:rPr lang="tr-TR" altLang="tr-TR" sz="7200" b="1" i="1" dirty="0">
                <a:latin typeface="Arial" panose="020B0604020202020204" pitchFamily="34" charset="0"/>
                <a:cs typeface="Arial" panose="020B0604020202020204" pitchFamily="34" charset="0"/>
              </a:rPr>
              <a:t>ÇOCUĞUNUZU      DİNLEYİN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4704"/>
            <a:ext cx="4764087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9029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356991"/>
            <a:ext cx="7666037" cy="3186683"/>
          </a:xfrm>
        </p:spPr>
        <p:txBody>
          <a:bodyPr/>
          <a:lstStyle/>
          <a:p>
            <a:pPr>
              <a:buFontTx/>
              <a:buNone/>
            </a:pPr>
            <a:endParaRPr lang="tr-TR" altLang="tr-TR" sz="7200" b="1" dirty="0">
              <a:latin typeface="Monotype Corsiva" panose="03010101010201010101" pitchFamily="66" charset="0"/>
            </a:endParaRPr>
          </a:p>
          <a:p>
            <a:pPr>
              <a:buFontTx/>
              <a:buNone/>
            </a:pPr>
            <a:r>
              <a:rPr lang="tr-TR" altLang="tr-TR" sz="7200" b="1" i="1" dirty="0">
                <a:latin typeface="Arial" panose="020B0604020202020204" pitchFamily="34" charset="0"/>
                <a:cs typeface="Arial" panose="020B0604020202020204" pitchFamily="34" charset="0"/>
              </a:rPr>
              <a:t>SORGULAMAYIN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5113338" cy="340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2261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3533774"/>
            <a:ext cx="7993062" cy="3586163"/>
          </a:xfrm>
        </p:spPr>
        <p:txBody>
          <a:bodyPr/>
          <a:lstStyle/>
          <a:p>
            <a:pPr>
              <a:buFontTx/>
              <a:buNone/>
            </a:pPr>
            <a:r>
              <a:rPr lang="tr-TR" altLang="tr-TR" sz="5400" b="1" dirty="0">
                <a:latin typeface="Monotype Corsiva" panose="03010101010201010101" pitchFamily="66" charset="0"/>
              </a:rPr>
              <a:t>  </a:t>
            </a:r>
            <a:r>
              <a:rPr lang="tr-TR" altLang="tr-TR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KENDİNİZİ ÇOCUĞUNUZUN YERİNE KOYARAK ONUN DUYGULARINI KABUL EDİN.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5888"/>
            <a:ext cx="4681538" cy="341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8890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3717032"/>
            <a:ext cx="7880350" cy="354736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r-TR" altLang="tr-TR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TÜM SORUNLARIN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tr-TR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ÇÖZÜMÜNDE İYİ NİYET,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tr-TR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TEDBİR VE PLANLAMA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tr-TR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VARDIR.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0350"/>
            <a:ext cx="5861050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6056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636912"/>
            <a:ext cx="7386637" cy="4395713"/>
          </a:xfrm>
        </p:spPr>
        <p:txBody>
          <a:bodyPr/>
          <a:lstStyle/>
          <a:p>
            <a:pPr>
              <a:buFontTx/>
              <a:buNone/>
            </a:pPr>
            <a:endParaRPr lang="tr-TR" altLang="tr-TR" sz="6000" b="1" dirty="0">
              <a:latin typeface="Monotype Corsiva" panose="03010101010201010101" pitchFamily="66" charset="0"/>
            </a:endParaRPr>
          </a:p>
          <a:p>
            <a:pPr>
              <a:buFontTx/>
              <a:buNone/>
            </a:pPr>
            <a:r>
              <a:rPr lang="tr-TR" altLang="tr-TR" sz="6000" b="1" dirty="0">
                <a:latin typeface="Monotype Corsiva" panose="03010101010201010101" pitchFamily="66" charset="0"/>
              </a:rPr>
              <a:t>  </a:t>
            </a:r>
            <a:r>
              <a:rPr lang="tr-TR" altLang="tr-TR" sz="6000" b="1" i="1" dirty="0">
                <a:latin typeface="Arial" panose="020B0604020202020204" pitchFamily="34" charset="0"/>
                <a:cs typeface="Arial" panose="020B0604020202020204" pitchFamily="34" charset="0"/>
              </a:rPr>
              <a:t>CEZA VERMEKTEN      KAÇININIZ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6192837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8148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590550" y="620687"/>
            <a:ext cx="7124700" cy="3600475"/>
          </a:xfrm>
        </p:spPr>
        <p:txBody>
          <a:bodyPr/>
          <a:lstStyle/>
          <a:p>
            <a:pPr algn="ctr">
              <a:buFontTx/>
              <a:buNone/>
            </a:pPr>
            <a:r>
              <a:rPr lang="tr-TR" altLang="tr-TR" sz="6000" b="1" i="1" dirty="0">
                <a:latin typeface="Arial" panose="020B0604020202020204" pitchFamily="34" charset="0"/>
                <a:cs typeface="Arial" panose="020B0604020202020204" pitchFamily="34" charset="0"/>
              </a:rPr>
              <a:t>OLUMSUZ</a:t>
            </a:r>
          </a:p>
          <a:p>
            <a:pPr algn="ctr">
              <a:buFontTx/>
              <a:buNone/>
            </a:pPr>
            <a:r>
              <a:rPr lang="tr-TR" altLang="tr-TR" sz="6000" b="1" i="1" dirty="0">
                <a:latin typeface="Arial" panose="020B0604020202020204" pitchFamily="34" charset="0"/>
                <a:cs typeface="Arial" panose="020B0604020202020204" pitchFamily="34" charset="0"/>
              </a:rPr>
              <a:t>DAVRANIŞLARI</a:t>
            </a:r>
          </a:p>
          <a:p>
            <a:pPr algn="ctr">
              <a:buFontTx/>
              <a:buNone/>
            </a:pPr>
            <a:r>
              <a:rPr lang="tr-TR" altLang="tr-TR" sz="6000" b="1" i="1" dirty="0">
                <a:latin typeface="Arial" panose="020B0604020202020204" pitchFamily="34" charset="0"/>
                <a:cs typeface="Arial" panose="020B0604020202020204" pitchFamily="34" charset="0"/>
              </a:rPr>
              <a:t>YAPMAMASI İÇİN: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076700"/>
            <a:ext cx="3813175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105275"/>
            <a:ext cx="4524375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1528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844824"/>
            <a:ext cx="8134350" cy="405288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altLang="tr-T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KENDİ DAVRANIŞLARINIZLA ÖRNEK OLUN.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ÇEVREYİ DÜZENLEYİN.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OLUMLU VE OLUMSUZ DAVRANIŞLARI VE SONUÇLARINI UYGUN ZAMANLARDA ANLATIN.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İYİ ALIŞKANLIKLAR KAZANMASINA YARDIMCI OLUN.</a:t>
            </a:r>
          </a:p>
        </p:txBody>
      </p:sp>
    </p:spTree>
    <p:extLst>
      <p:ext uri="{BB962C8B-B14F-4D97-AF65-F5344CB8AC3E}">
        <p14:creationId xmlns:p14="http://schemas.microsoft.com/office/powerpoint/2010/main" val="39991139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620688"/>
            <a:ext cx="7124700" cy="3358604"/>
          </a:xfrm>
        </p:spPr>
        <p:txBody>
          <a:bodyPr/>
          <a:lstStyle/>
          <a:p>
            <a:pPr algn="ctr">
              <a:buFontTx/>
              <a:buNone/>
            </a:pPr>
            <a:r>
              <a:rPr lang="tr-TR" altLang="tr-TR" sz="6000" b="1" i="1" dirty="0">
                <a:latin typeface="Arial" panose="020B0604020202020204" pitchFamily="34" charset="0"/>
                <a:cs typeface="Arial" panose="020B0604020202020204" pitchFamily="34" charset="0"/>
              </a:rPr>
              <a:t>ÇOCUĞUNUZLA</a:t>
            </a:r>
          </a:p>
          <a:p>
            <a:pPr algn="ctr">
              <a:buFontTx/>
              <a:buNone/>
            </a:pPr>
            <a:r>
              <a:rPr lang="tr-TR" altLang="tr-TR" sz="6000" b="1" i="1" dirty="0">
                <a:latin typeface="Arial" panose="020B0604020202020204" pitchFamily="34" charset="0"/>
                <a:cs typeface="Arial" panose="020B0604020202020204" pitchFamily="34" charset="0"/>
              </a:rPr>
              <a:t>SORUN</a:t>
            </a:r>
          </a:p>
          <a:p>
            <a:pPr algn="ctr">
              <a:buFontTx/>
              <a:buNone/>
            </a:pPr>
            <a:r>
              <a:rPr lang="tr-TR" altLang="tr-TR" sz="6000" b="1" i="1" dirty="0">
                <a:latin typeface="Arial" panose="020B0604020202020204" pitchFamily="34" charset="0"/>
                <a:cs typeface="Arial" panose="020B0604020202020204" pitchFamily="34" charset="0"/>
              </a:rPr>
              <a:t>YAŞADIĞINIZDA…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3789363"/>
            <a:ext cx="5256213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369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5496" y="980728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/>
              <a:t>Bazı Ana babalar hâlâ 2000 Önceki yöntemlere başvuruyorlar!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348880"/>
            <a:ext cx="6220941" cy="347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659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196975"/>
            <a:ext cx="7124700" cy="5327650"/>
          </a:xfrm>
        </p:spPr>
        <p:txBody>
          <a:bodyPr rtlCol="0">
            <a:normAutofit fontScale="92500"/>
          </a:bodyPr>
          <a:lstStyle/>
          <a:p>
            <a:pPr fontAlgn="auto">
              <a:buFont typeface="Arial" pitchFamily="34" charset="0"/>
              <a:buChar char="•"/>
              <a:defRPr/>
            </a:pPr>
            <a:r>
              <a:rPr lang="tr-TR" altLang="tr-TR" sz="3600" b="1" i="1" dirty="0">
                <a:latin typeface="Arial" pitchFamily="34" charset="0"/>
                <a:cs typeface="Arial" pitchFamily="34" charset="0"/>
              </a:rPr>
              <a:t>SORUNUN NEDEN KAYNAKLANDIĞINI DÜŞÜNÜN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tr-TR" altLang="tr-TR" sz="3600" b="1" i="1" dirty="0">
                <a:latin typeface="Arial" pitchFamily="34" charset="0"/>
                <a:cs typeface="Arial" pitchFamily="34" charset="0"/>
              </a:rPr>
              <a:t>ÇOCUĞUNUZUN DUYGULARINI ANLAMAYA ÇALIŞIN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tr-TR" altLang="tr-TR" sz="3600" b="1" i="1" dirty="0">
                <a:latin typeface="Arial" pitchFamily="34" charset="0"/>
                <a:cs typeface="Arial" pitchFamily="34" charset="0"/>
              </a:rPr>
              <a:t>ALTERNATİF DAVRANIŞLAR ÖNERİN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tr-TR" altLang="tr-TR" sz="3600" b="1" i="1" dirty="0">
                <a:latin typeface="Arial" pitchFamily="34" charset="0"/>
                <a:cs typeface="Arial" pitchFamily="34" charset="0"/>
              </a:rPr>
              <a:t>KENDİ DUYGULARINIZI İFADE EDİN</a:t>
            </a:r>
          </a:p>
          <a:p>
            <a:pPr fontAlgn="auto"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tr-TR" altLang="tr-TR" sz="3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723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806575"/>
            <a:ext cx="7523162" cy="4052888"/>
          </a:xfrm>
        </p:spPr>
        <p:txBody>
          <a:bodyPr rtlCol="0">
            <a:normAutofit/>
          </a:bodyPr>
          <a:lstStyle/>
          <a:p>
            <a:pPr fontAlgn="auto">
              <a:buFont typeface="Arial" pitchFamily="34" charset="0"/>
              <a:buChar char="•"/>
              <a:defRPr/>
            </a:pPr>
            <a:r>
              <a:rPr lang="tr-TR" altLang="tr-TR" sz="4000" b="1" i="1" dirty="0">
                <a:latin typeface="Arial" pitchFamily="34" charset="0"/>
                <a:cs typeface="Arial" pitchFamily="34" charset="0"/>
              </a:rPr>
              <a:t>YAPTIĞI DAVRANIŞIN ETKİLERİNİ GÖSTERİN.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tr-TR" altLang="tr-TR" sz="4000" b="1" i="1" dirty="0">
                <a:latin typeface="Arial" pitchFamily="34" charset="0"/>
                <a:cs typeface="Arial" pitchFamily="34" charset="0"/>
              </a:rPr>
              <a:t>YAPTIĞI DAVRANIŞIN SONUÇLARINI YAŞAMASINA VE SORUMLULUĞUNU ALMASINA İZİN VERİN.</a:t>
            </a:r>
          </a:p>
        </p:txBody>
      </p:sp>
    </p:spTree>
    <p:extLst>
      <p:ext uri="{BB962C8B-B14F-4D97-AF65-F5344CB8AC3E}">
        <p14:creationId xmlns:p14="http://schemas.microsoft.com/office/powerpoint/2010/main" val="2190293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8208963" cy="923925"/>
          </a:xfrm>
        </p:spPr>
        <p:txBody>
          <a:bodyPr>
            <a:normAutofit/>
          </a:bodyPr>
          <a:lstStyle/>
          <a:p>
            <a:r>
              <a:rPr lang="tr-TR" altLang="tr-TR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BUNLARI ASLA YAPMAYIN!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276475"/>
            <a:ext cx="7124700" cy="40513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altLang="tr-TR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KIZIP BAĞIRMAK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TEHDİT ETMEK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SÖZLE HOR GÖRMEK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BEDDUA ETMEK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DAYAK</a:t>
            </a:r>
          </a:p>
        </p:txBody>
      </p:sp>
    </p:spTree>
    <p:extLst>
      <p:ext uri="{BB962C8B-B14F-4D97-AF65-F5344CB8AC3E}">
        <p14:creationId xmlns:p14="http://schemas.microsoft.com/office/powerpoint/2010/main" val="20957159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340768"/>
            <a:ext cx="7124700" cy="923925"/>
          </a:xfrm>
        </p:spPr>
        <p:txBody>
          <a:bodyPr>
            <a:normAutofit fontScale="90000"/>
          </a:bodyPr>
          <a:lstStyle/>
          <a:p>
            <a:r>
              <a:rPr lang="tr-TR" altLang="tr-TR" sz="6000" b="1" i="1" dirty="0">
                <a:latin typeface="Arial" panose="020B0604020202020204" pitchFamily="34" charset="0"/>
                <a:cs typeface="Arial" panose="020B0604020202020204" pitchFamily="34" charset="0"/>
              </a:rPr>
              <a:t>KURAL KOYARKEN…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852936"/>
            <a:ext cx="7954963" cy="3854252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altLang="tr-T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KURALLARIN NEDENİNİ AÇIKLAYIN.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altLang="tr-T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BEKLENEN DAVRANIŞLARI BELİRTİN.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altLang="tr-T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ÇOCUĞA KURALLARI UYGULAMADA SORUMLULUK VERİN.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altLang="tr-T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OLUMLU DAVRANIŞLARINI TAKTİR EDİN.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altLang="tr-T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KURALLARI UYGULARKEN TUTARLI OLUN.</a:t>
            </a:r>
          </a:p>
        </p:txBody>
      </p:sp>
    </p:spTree>
    <p:extLst>
      <p:ext uri="{BB962C8B-B14F-4D97-AF65-F5344CB8AC3E}">
        <p14:creationId xmlns:p14="http://schemas.microsoft.com/office/powerpoint/2010/main" val="1830857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45933" y="692696"/>
            <a:ext cx="74168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/>
              <a:t>Ana  baba kabaca üç gruba ayrılabilirler</a:t>
            </a:r>
          </a:p>
          <a:p>
            <a:endParaRPr lang="tr-TR" sz="3600" b="1" dirty="0"/>
          </a:p>
          <a:p>
            <a:r>
              <a:rPr lang="tr-TR" sz="3600" b="1" dirty="0"/>
              <a:t>1-Kazananlar</a:t>
            </a:r>
          </a:p>
          <a:p>
            <a:endParaRPr lang="tr-TR" sz="3600" b="1" dirty="0"/>
          </a:p>
          <a:p>
            <a:r>
              <a:rPr lang="tr-TR" sz="3600" b="1" dirty="0"/>
              <a:t>2-Kaybedenler </a:t>
            </a:r>
          </a:p>
          <a:p>
            <a:endParaRPr lang="tr-TR" sz="3600" b="1" dirty="0"/>
          </a:p>
          <a:p>
            <a:r>
              <a:rPr lang="tr-TR" sz="3600" b="1" dirty="0"/>
              <a:t>3-Kararsızlar</a:t>
            </a:r>
          </a:p>
        </p:txBody>
      </p:sp>
    </p:spTree>
    <p:extLst>
      <p:ext uri="{BB962C8B-B14F-4D97-AF65-F5344CB8AC3E}">
        <p14:creationId xmlns:p14="http://schemas.microsoft.com/office/powerpoint/2010/main" val="45106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698862"/>
            <a:ext cx="85689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KAZANANLAR</a:t>
            </a:r>
          </a:p>
          <a:p>
            <a:pPr algn="ctr"/>
            <a:r>
              <a:rPr lang="tr-TR" sz="2600" b="1" dirty="0"/>
              <a:t>Ebeveynler çocukları üzerinde otorite ve güç kur­mak için kendi doğrularını çok şiddetli bir biçimde savunur­lar. </a:t>
            </a:r>
          </a:p>
          <a:p>
            <a:pPr algn="ctr"/>
            <a:r>
              <a:rPr lang="tr-TR" sz="2600" b="1" dirty="0"/>
              <a:t>Kısıtlamaya, </a:t>
            </a:r>
          </a:p>
          <a:p>
            <a:pPr algn="ctr"/>
            <a:r>
              <a:rPr lang="tr-TR" sz="2600" b="1" dirty="0"/>
              <a:t>limit koymaya, </a:t>
            </a:r>
          </a:p>
          <a:p>
            <a:pPr algn="ctr"/>
            <a:r>
              <a:rPr lang="tr-TR" sz="2600" b="1" dirty="0"/>
              <a:t>emir vermeye </a:t>
            </a:r>
          </a:p>
          <a:p>
            <a:pPr algn="ctr"/>
            <a:r>
              <a:rPr lang="tr-TR" sz="2600" b="1" dirty="0"/>
              <a:t> itaat beklemeye inanırlar. </a:t>
            </a:r>
          </a:p>
          <a:p>
            <a:endParaRPr lang="tr-TR" sz="2600" b="1" dirty="0"/>
          </a:p>
          <a:p>
            <a:r>
              <a:rPr lang="tr-TR" sz="2600" b="1" dirty="0"/>
              <a:t>Bir anlaşmazlık olduğunda, bu ebeveynler anlaşmazlığı</a:t>
            </a:r>
            <a:r>
              <a:rPr lang="tr-TR" sz="2600" b="1" i="1" dirty="0"/>
              <a:t> </a:t>
            </a:r>
            <a:r>
              <a:rPr lang="tr-TR" sz="2600" b="1" i="1" u="sng" dirty="0">
                <a:solidFill>
                  <a:srgbClr val="FF0000"/>
                </a:solidFill>
              </a:rPr>
              <a:t>ebe­veynin kazanacağı ve çocuğun kaybedeceği</a:t>
            </a:r>
            <a:r>
              <a:rPr lang="tr-TR" sz="2600" b="1" u="sng" dirty="0">
                <a:solidFill>
                  <a:srgbClr val="FF0000"/>
                </a:solidFill>
              </a:rPr>
              <a:t> yönde çözerler.</a:t>
            </a:r>
            <a:r>
              <a:rPr lang="tr-TR" sz="2600" b="1" dirty="0"/>
              <a:t> Genellikle, bu ebeveynler kendi zaferlerini "</a:t>
            </a:r>
            <a:r>
              <a:rPr lang="tr-TR" sz="2600" b="1" u="sng" dirty="0">
                <a:solidFill>
                  <a:srgbClr val="FF0000"/>
                </a:solidFill>
              </a:rPr>
              <a:t>Bu çocuğun iyiliği için", "doğruyu ve yanlışı en iyi ebeveynler bilir." </a:t>
            </a:r>
            <a:r>
              <a:rPr lang="tr-TR" sz="2600" b="1" dirty="0"/>
              <a:t>şeklinde klişe bir anlayışla mantıklı kılmaya çalışırlar.</a:t>
            </a:r>
          </a:p>
        </p:txBody>
      </p:sp>
    </p:spTree>
    <p:extLst>
      <p:ext uri="{BB962C8B-B14F-4D97-AF65-F5344CB8AC3E}">
        <p14:creationId xmlns:p14="http://schemas.microsoft.com/office/powerpoint/2010/main" val="388684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43608" y="692697"/>
            <a:ext cx="734481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KAYBEDENLER</a:t>
            </a:r>
          </a:p>
          <a:p>
            <a:endParaRPr lang="tr-TR" sz="2800" b="1" dirty="0"/>
          </a:p>
          <a:p>
            <a:r>
              <a:rPr lang="tr-TR" sz="2800" b="1" dirty="0"/>
              <a:t>Ebeveynler çoğu zaman çocuklarına </a:t>
            </a:r>
            <a:r>
              <a:rPr lang="tr-TR" sz="2800" b="1" u="sng" dirty="0">
                <a:solidFill>
                  <a:srgbClr val="FF0000"/>
                </a:solidFill>
              </a:rPr>
              <a:t>büyük ölçüde özgürlük ta­nırlar. </a:t>
            </a:r>
            <a:r>
              <a:rPr lang="tr-TR" sz="2800" b="1" dirty="0"/>
              <a:t>Bilinçli olarak limit koymaktan kaçınırlar ve otoriter yön­temleri görmezden geldiklerini gururla kabul ederler. </a:t>
            </a:r>
          </a:p>
          <a:p>
            <a:endParaRPr lang="tr-TR" sz="2800" b="1" dirty="0"/>
          </a:p>
          <a:p>
            <a:r>
              <a:rPr lang="tr-TR" sz="2800" b="1" dirty="0"/>
              <a:t>Bu durumunda </a:t>
            </a:r>
            <a:r>
              <a:rPr lang="tr-TR" sz="2800" b="1" u="sng" dirty="0">
                <a:solidFill>
                  <a:srgbClr val="FF0000"/>
                </a:solidFill>
              </a:rPr>
              <a:t>ço­ğunlukla kazanan çocuk, kaybeden ebeveyndir </a:t>
            </a:r>
            <a:r>
              <a:rPr lang="tr-TR" sz="2800" b="1" dirty="0"/>
              <a:t>çünkü bu tür ebeveynler çocuğun ihtiyaçlarını engellemenin zararlı olduğuna inanırlar.</a:t>
            </a:r>
          </a:p>
        </p:txBody>
      </p:sp>
    </p:spTree>
    <p:extLst>
      <p:ext uri="{BB962C8B-B14F-4D97-AF65-F5344CB8AC3E}">
        <p14:creationId xmlns:p14="http://schemas.microsoft.com/office/powerpoint/2010/main" val="3365289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836712"/>
            <a:ext cx="86409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KARARSIZLAR</a:t>
            </a:r>
          </a:p>
          <a:p>
            <a:endParaRPr lang="tr-TR" sz="3200" b="1" dirty="0"/>
          </a:p>
          <a:p>
            <a:pPr algn="ctr"/>
            <a:r>
              <a:rPr lang="tr-TR" sz="2800" b="1" dirty="0"/>
              <a:t>Bu yöntemlerden birinin sürekli uygulanmasının imkansız olduğunu düşününler vardır.</a:t>
            </a:r>
          </a:p>
          <a:p>
            <a:pPr algn="ctr"/>
            <a:r>
              <a:rPr lang="tr-TR" sz="2800" b="1" dirty="0"/>
              <a:t>Bunlar sürekli arda gider gelirler..</a:t>
            </a:r>
          </a:p>
          <a:p>
            <a:endParaRPr lang="tr-TR" sz="2200" b="1" dirty="0"/>
          </a:p>
        </p:txBody>
      </p:sp>
    </p:spTree>
    <p:extLst>
      <p:ext uri="{BB962C8B-B14F-4D97-AF65-F5344CB8AC3E}">
        <p14:creationId xmlns:p14="http://schemas.microsoft.com/office/powerpoint/2010/main" val="3431086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ED53620D217EFD4DB9458E331A3F2747" ma:contentTypeVersion="2" ma:contentTypeDescription="Yeni belge oluşturun." ma:contentTypeScope="" ma:versionID="1c4762b60079b2cc15dc859c75d9e57f">
  <xsd:schema xmlns:xsd="http://www.w3.org/2001/XMLSchema" xmlns:xs="http://www.w3.org/2001/XMLSchema" xmlns:p="http://schemas.microsoft.com/office/2006/metadata/properties" xmlns:ns3="300acde0-a2b7-4e46-b461-7a1b53cf42a8" targetNamespace="http://schemas.microsoft.com/office/2006/metadata/properties" ma:root="true" ma:fieldsID="1fd0f79d21aaa1ce7da6f3c05668bfdf" ns3:_="">
    <xsd:import namespace="300acde0-a2b7-4e46-b461-7a1b53cf42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0acde0-a2b7-4e46-b461-7a1b53cf42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91A790-C69D-4CA8-A1DF-0DE20E5BD0B5}">
  <ds:schemaRefs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300acde0-a2b7-4e46-b461-7a1b53cf42a8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A2ED0EF-FD0B-4260-A6EE-E93DFECF9D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0acde0-a2b7-4e46-b461-7a1b53cf42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843F99-0169-4599-9D65-09C2319460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518</TotalTime>
  <Words>1791</Words>
  <Application>Microsoft Office PowerPoint</Application>
  <PresentationFormat>Ekran Gösterisi (4:3)</PresentationFormat>
  <Paragraphs>244</Paragraphs>
  <Slides>53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53</vt:i4>
      </vt:variant>
    </vt:vector>
  </HeadingPairs>
  <TitlesOfParts>
    <vt:vector size="60" baseType="lpstr">
      <vt:lpstr>Arial</vt:lpstr>
      <vt:lpstr>Calibri</vt:lpstr>
      <vt:lpstr>Constantia</vt:lpstr>
      <vt:lpstr>Monotype Corsiva</vt:lpstr>
      <vt:lpstr>Wingdings</vt:lpstr>
      <vt:lpstr>Wingdings 2</vt:lpstr>
      <vt:lpstr>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ÇOCUKLAR NEDEN ŞİKAYETÇİ?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BUNLARI ASLA YAPMAYIN!</vt:lpstr>
      <vt:lpstr>KURAL KOYARKEN…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Hasan</dc:creator>
  <cp:lastModifiedBy>ABDULHAK HALIM ULAS</cp:lastModifiedBy>
  <cp:revision>43</cp:revision>
  <dcterms:created xsi:type="dcterms:W3CDTF">2012-12-04T22:11:59Z</dcterms:created>
  <dcterms:modified xsi:type="dcterms:W3CDTF">2022-07-27T09:12:24Z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0x010100ED53620D217EFD4DB9458E331A3F2747</vt:lpwstr>
  </property>
</Properties>
</file>