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4"/>
  </p:notesMasterIdLst>
  <p:handoutMasterIdLst>
    <p:handoutMasterId r:id="rId25"/>
  </p:handoutMasterIdLst>
  <p:sldIdLst>
    <p:sldId id="256" r:id="rId2"/>
    <p:sldId id="314" r:id="rId3"/>
    <p:sldId id="257" r:id="rId4"/>
    <p:sldId id="299" r:id="rId5"/>
    <p:sldId id="300" r:id="rId6"/>
    <p:sldId id="301" r:id="rId7"/>
    <p:sldId id="276" r:id="rId8"/>
    <p:sldId id="302" r:id="rId9"/>
    <p:sldId id="303" r:id="rId10"/>
    <p:sldId id="304" r:id="rId11"/>
    <p:sldId id="305" r:id="rId12"/>
    <p:sldId id="313" r:id="rId13"/>
    <p:sldId id="309" r:id="rId14"/>
    <p:sldId id="310" r:id="rId15"/>
    <p:sldId id="312" r:id="rId16"/>
    <p:sldId id="311" r:id="rId17"/>
    <p:sldId id="317" r:id="rId18"/>
    <p:sldId id="318" r:id="rId19"/>
    <p:sldId id="319" r:id="rId20"/>
    <p:sldId id="320" r:id="rId21"/>
    <p:sldId id="315" r:id="rId22"/>
    <p:sldId id="298" r:id="rId2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99B4"/>
    <a:srgbClr val="963A61"/>
    <a:srgbClr val="3D3D3D"/>
    <a:srgbClr val="E4D998"/>
    <a:srgbClr val="E2D690"/>
    <a:srgbClr val="949494"/>
    <a:srgbClr val="D6A300"/>
    <a:srgbClr val="5800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varScale="1">
        <p:scale>
          <a:sx n="88" d="100"/>
          <a:sy n="88" d="100"/>
        </p:scale>
        <p:origin x="360" y="53"/>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2A542272-CAE7-47EC-8AAB-1673D7C76938}" type="datetimeFigureOut">
              <a:rPr lang="tr-TR" smtClean="0"/>
              <a:t>9.10.2022</a:t>
            </a:fld>
            <a:endParaRPr lang="tr-TR"/>
          </a:p>
        </p:txBody>
      </p:sp>
      <p:sp>
        <p:nvSpPr>
          <p:cNvPr id="4" name="Altbilgi Yer Tutucusu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47898399-8C63-4BE1-965D-FC6894E8F53B}" type="slidenum">
              <a:rPr lang="tr-TR" smtClean="0"/>
              <a:t>‹#›</a:t>
            </a:fld>
            <a:endParaRPr lang="tr-TR"/>
          </a:p>
        </p:txBody>
      </p:sp>
    </p:spTree>
    <p:extLst>
      <p:ext uri="{BB962C8B-B14F-4D97-AF65-F5344CB8AC3E}">
        <p14:creationId xmlns:p14="http://schemas.microsoft.com/office/powerpoint/2010/main" val="21939777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7B9805B-1076-4C8B-B023-5A92517FB4B9}" type="datetimeFigureOut">
              <a:rPr lang="tr-TR" smtClean="0"/>
              <a:t>9.10.2022</a:t>
            </a:fld>
            <a:endParaRPr lang="tr-TR"/>
          </a:p>
        </p:txBody>
      </p:sp>
      <p:sp>
        <p:nvSpPr>
          <p:cNvPr id="4" name="Slayt Görüntüsü Yer Tutucus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A91ADAB1-DC8D-41AA-85D9-ECC8CD88EDB6}" type="slidenum">
              <a:rPr lang="tr-TR" smtClean="0"/>
              <a:t>‹#›</a:t>
            </a:fld>
            <a:endParaRPr lang="tr-TR"/>
          </a:p>
        </p:txBody>
      </p:sp>
    </p:spTree>
    <p:extLst>
      <p:ext uri="{BB962C8B-B14F-4D97-AF65-F5344CB8AC3E}">
        <p14:creationId xmlns:p14="http://schemas.microsoft.com/office/powerpoint/2010/main" val="1862166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91ADAB1-DC8D-41AA-85D9-ECC8CD88EDB6}" type="slidenum">
              <a:rPr lang="tr-TR" smtClean="0"/>
              <a:t>1</a:t>
            </a:fld>
            <a:endParaRPr lang="tr-TR"/>
          </a:p>
        </p:txBody>
      </p:sp>
    </p:spTree>
    <p:extLst>
      <p:ext uri="{BB962C8B-B14F-4D97-AF65-F5344CB8AC3E}">
        <p14:creationId xmlns:p14="http://schemas.microsoft.com/office/powerpoint/2010/main" val="31533493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91ADAB1-DC8D-41AA-85D9-ECC8CD88EDB6}" type="slidenum">
              <a:rPr lang="tr-TR" smtClean="0"/>
              <a:t>11</a:t>
            </a:fld>
            <a:endParaRPr lang="tr-TR"/>
          </a:p>
        </p:txBody>
      </p:sp>
    </p:spTree>
    <p:extLst>
      <p:ext uri="{BB962C8B-B14F-4D97-AF65-F5344CB8AC3E}">
        <p14:creationId xmlns:p14="http://schemas.microsoft.com/office/powerpoint/2010/main" val="8853728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91ADAB1-DC8D-41AA-85D9-ECC8CD88EDB6}" type="slidenum">
              <a:rPr lang="tr-TR" smtClean="0"/>
              <a:t>12</a:t>
            </a:fld>
            <a:endParaRPr lang="tr-TR"/>
          </a:p>
        </p:txBody>
      </p:sp>
    </p:spTree>
    <p:extLst>
      <p:ext uri="{BB962C8B-B14F-4D97-AF65-F5344CB8AC3E}">
        <p14:creationId xmlns:p14="http://schemas.microsoft.com/office/powerpoint/2010/main" val="8188392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91ADAB1-DC8D-41AA-85D9-ECC8CD88EDB6}" type="slidenum">
              <a:rPr lang="tr-TR" smtClean="0"/>
              <a:t>13</a:t>
            </a:fld>
            <a:endParaRPr lang="tr-TR"/>
          </a:p>
        </p:txBody>
      </p:sp>
    </p:spTree>
    <p:extLst>
      <p:ext uri="{BB962C8B-B14F-4D97-AF65-F5344CB8AC3E}">
        <p14:creationId xmlns:p14="http://schemas.microsoft.com/office/powerpoint/2010/main" val="8150195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91ADAB1-DC8D-41AA-85D9-ECC8CD88EDB6}" type="slidenum">
              <a:rPr lang="tr-TR" smtClean="0"/>
              <a:t>14</a:t>
            </a:fld>
            <a:endParaRPr lang="tr-TR"/>
          </a:p>
        </p:txBody>
      </p:sp>
    </p:spTree>
    <p:extLst>
      <p:ext uri="{BB962C8B-B14F-4D97-AF65-F5344CB8AC3E}">
        <p14:creationId xmlns:p14="http://schemas.microsoft.com/office/powerpoint/2010/main" val="38963455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91ADAB1-DC8D-41AA-85D9-ECC8CD88EDB6}" type="slidenum">
              <a:rPr lang="tr-TR" smtClean="0"/>
              <a:t>15</a:t>
            </a:fld>
            <a:endParaRPr lang="tr-TR"/>
          </a:p>
        </p:txBody>
      </p:sp>
    </p:spTree>
    <p:extLst>
      <p:ext uri="{BB962C8B-B14F-4D97-AF65-F5344CB8AC3E}">
        <p14:creationId xmlns:p14="http://schemas.microsoft.com/office/powerpoint/2010/main" val="39991431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91ADAB1-DC8D-41AA-85D9-ECC8CD88EDB6}" type="slidenum">
              <a:rPr lang="tr-TR" smtClean="0"/>
              <a:t>16</a:t>
            </a:fld>
            <a:endParaRPr lang="tr-TR"/>
          </a:p>
        </p:txBody>
      </p:sp>
    </p:spTree>
    <p:extLst>
      <p:ext uri="{BB962C8B-B14F-4D97-AF65-F5344CB8AC3E}">
        <p14:creationId xmlns:p14="http://schemas.microsoft.com/office/powerpoint/2010/main" val="8796185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91ADAB1-DC8D-41AA-85D9-ECC8CD88EDB6}" type="slidenum">
              <a:rPr lang="tr-TR" smtClean="0"/>
              <a:t>17</a:t>
            </a:fld>
            <a:endParaRPr lang="tr-TR"/>
          </a:p>
        </p:txBody>
      </p:sp>
    </p:spTree>
    <p:extLst>
      <p:ext uri="{BB962C8B-B14F-4D97-AF65-F5344CB8AC3E}">
        <p14:creationId xmlns:p14="http://schemas.microsoft.com/office/powerpoint/2010/main" val="25096098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91ADAB1-DC8D-41AA-85D9-ECC8CD88EDB6}" type="slidenum">
              <a:rPr lang="tr-TR" smtClean="0"/>
              <a:t>18</a:t>
            </a:fld>
            <a:endParaRPr lang="tr-TR"/>
          </a:p>
        </p:txBody>
      </p:sp>
    </p:spTree>
    <p:extLst>
      <p:ext uri="{BB962C8B-B14F-4D97-AF65-F5344CB8AC3E}">
        <p14:creationId xmlns:p14="http://schemas.microsoft.com/office/powerpoint/2010/main" val="21657802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91ADAB1-DC8D-41AA-85D9-ECC8CD88EDB6}" type="slidenum">
              <a:rPr lang="tr-TR" smtClean="0"/>
              <a:t>19</a:t>
            </a:fld>
            <a:endParaRPr lang="tr-TR"/>
          </a:p>
        </p:txBody>
      </p:sp>
    </p:spTree>
    <p:extLst>
      <p:ext uri="{BB962C8B-B14F-4D97-AF65-F5344CB8AC3E}">
        <p14:creationId xmlns:p14="http://schemas.microsoft.com/office/powerpoint/2010/main" val="21982055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91ADAB1-DC8D-41AA-85D9-ECC8CD88EDB6}" type="slidenum">
              <a:rPr lang="tr-TR" smtClean="0"/>
              <a:t>20</a:t>
            </a:fld>
            <a:endParaRPr lang="tr-TR"/>
          </a:p>
        </p:txBody>
      </p:sp>
    </p:spTree>
    <p:extLst>
      <p:ext uri="{BB962C8B-B14F-4D97-AF65-F5344CB8AC3E}">
        <p14:creationId xmlns:p14="http://schemas.microsoft.com/office/powerpoint/2010/main" val="843771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91ADAB1-DC8D-41AA-85D9-ECC8CD88EDB6}" type="slidenum">
              <a:rPr lang="tr-TR" smtClean="0"/>
              <a:t>3</a:t>
            </a:fld>
            <a:endParaRPr lang="tr-TR"/>
          </a:p>
        </p:txBody>
      </p:sp>
    </p:spTree>
    <p:extLst>
      <p:ext uri="{BB962C8B-B14F-4D97-AF65-F5344CB8AC3E}">
        <p14:creationId xmlns:p14="http://schemas.microsoft.com/office/powerpoint/2010/main" val="25260529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91ADAB1-DC8D-41AA-85D9-ECC8CD88EDB6}" type="slidenum">
              <a:rPr lang="tr-TR" smtClean="0"/>
              <a:t>22</a:t>
            </a:fld>
            <a:endParaRPr lang="tr-TR"/>
          </a:p>
        </p:txBody>
      </p:sp>
    </p:spTree>
    <p:extLst>
      <p:ext uri="{BB962C8B-B14F-4D97-AF65-F5344CB8AC3E}">
        <p14:creationId xmlns:p14="http://schemas.microsoft.com/office/powerpoint/2010/main" val="1810583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91ADAB1-DC8D-41AA-85D9-ECC8CD88EDB6}" type="slidenum">
              <a:rPr lang="tr-TR" smtClean="0"/>
              <a:t>4</a:t>
            </a:fld>
            <a:endParaRPr lang="tr-TR"/>
          </a:p>
        </p:txBody>
      </p:sp>
    </p:spTree>
    <p:extLst>
      <p:ext uri="{BB962C8B-B14F-4D97-AF65-F5344CB8AC3E}">
        <p14:creationId xmlns:p14="http://schemas.microsoft.com/office/powerpoint/2010/main" val="5941386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91ADAB1-DC8D-41AA-85D9-ECC8CD88EDB6}" type="slidenum">
              <a:rPr lang="tr-TR" smtClean="0"/>
              <a:t>5</a:t>
            </a:fld>
            <a:endParaRPr lang="tr-TR"/>
          </a:p>
        </p:txBody>
      </p:sp>
    </p:spTree>
    <p:extLst>
      <p:ext uri="{BB962C8B-B14F-4D97-AF65-F5344CB8AC3E}">
        <p14:creationId xmlns:p14="http://schemas.microsoft.com/office/powerpoint/2010/main" val="2266093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91ADAB1-DC8D-41AA-85D9-ECC8CD88EDB6}" type="slidenum">
              <a:rPr lang="tr-TR" smtClean="0"/>
              <a:t>6</a:t>
            </a:fld>
            <a:endParaRPr lang="tr-TR"/>
          </a:p>
        </p:txBody>
      </p:sp>
    </p:spTree>
    <p:extLst>
      <p:ext uri="{BB962C8B-B14F-4D97-AF65-F5344CB8AC3E}">
        <p14:creationId xmlns:p14="http://schemas.microsoft.com/office/powerpoint/2010/main" val="36392886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91ADAB1-DC8D-41AA-85D9-ECC8CD88EDB6}" type="slidenum">
              <a:rPr lang="tr-TR" smtClean="0"/>
              <a:t>7</a:t>
            </a:fld>
            <a:endParaRPr lang="tr-TR"/>
          </a:p>
        </p:txBody>
      </p:sp>
    </p:spTree>
    <p:extLst>
      <p:ext uri="{BB962C8B-B14F-4D97-AF65-F5344CB8AC3E}">
        <p14:creationId xmlns:p14="http://schemas.microsoft.com/office/powerpoint/2010/main" val="37861736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91ADAB1-DC8D-41AA-85D9-ECC8CD88EDB6}" type="slidenum">
              <a:rPr lang="tr-TR" smtClean="0"/>
              <a:t>8</a:t>
            </a:fld>
            <a:endParaRPr lang="tr-TR"/>
          </a:p>
        </p:txBody>
      </p:sp>
    </p:spTree>
    <p:extLst>
      <p:ext uri="{BB962C8B-B14F-4D97-AF65-F5344CB8AC3E}">
        <p14:creationId xmlns:p14="http://schemas.microsoft.com/office/powerpoint/2010/main" val="40949026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91ADAB1-DC8D-41AA-85D9-ECC8CD88EDB6}" type="slidenum">
              <a:rPr lang="tr-TR" smtClean="0"/>
              <a:t>9</a:t>
            </a:fld>
            <a:endParaRPr lang="tr-TR"/>
          </a:p>
        </p:txBody>
      </p:sp>
    </p:spTree>
    <p:extLst>
      <p:ext uri="{BB962C8B-B14F-4D97-AF65-F5344CB8AC3E}">
        <p14:creationId xmlns:p14="http://schemas.microsoft.com/office/powerpoint/2010/main" val="1707838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91ADAB1-DC8D-41AA-85D9-ECC8CD88EDB6}" type="slidenum">
              <a:rPr lang="tr-TR" smtClean="0"/>
              <a:t>10</a:t>
            </a:fld>
            <a:endParaRPr lang="tr-TR"/>
          </a:p>
        </p:txBody>
      </p:sp>
    </p:spTree>
    <p:extLst>
      <p:ext uri="{BB962C8B-B14F-4D97-AF65-F5344CB8AC3E}">
        <p14:creationId xmlns:p14="http://schemas.microsoft.com/office/powerpoint/2010/main" val="445124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10/9/2022</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10/9/2022</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tr-TR"/>
              <a:t>Asıl başlık stili için tıklatın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10/9/2022</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tr-TR"/>
              <a:t>Asıl başlık stili için tıklatın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tr-TR"/>
              <a:t>Asıl başlık stili için tıklatın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10/9/2022</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10/9/2022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tr-TR"/>
              <a:t>Asıl başlık stili için tıklatın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10/9/2022</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308275" y="886309"/>
            <a:ext cx="10993549" cy="1475013"/>
          </a:xfrm>
        </p:spPr>
        <p:txBody>
          <a:bodyPr>
            <a:noAutofit/>
          </a:bodyPr>
          <a:lstStyle/>
          <a:p>
            <a:pPr algn="ctr"/>
            <a:r>
              <a:rPr lang="tr-TR" sz="2800" dirty="0">
                <a:solidFill>
                  <a:srgbClr val="C00000"/>
                </a:solidFill>
                <a:latin typeface="Georgia" panose="02040502050405020303" pitchFamily="18" charset="0"/>
              </a:rPr>
              <a:t>millî eğitim bakanlığı</a:t>
            </a:r>
            <a:br>
              <a:rPr lang="tr-TR" sz="2800" dirty="0">
                <a:solidFill>
                  <a:srgbClr val="C00000"/>
                </a:solidFill>
                <a:latin typeface="Georgia" panose="02040502050405020303" pitchFamily="18" charset="0"/>
              </a:rPr>
            </a:br>
            <a:r>
              <a:rPr lang="tr-TR" sz="2800" cap="none" dirty="0">
                <a:solidFill>
                  <a:srgbClr val="C00000"/>
                </a:solidFill>
                <a:latin typeface="Georgia" panose="02040502050405020303" pitchFamily="18" charset="0"/>
              </a:rPr>
              <a:t>Hayat Boyu Öğrenme Genel </a:t>
            </a:r>
            <a:r>
              <a:rPr lang="tr-TR" sz="2800" cap="none" dirty="0" smtClean="0">
                <a:solidFill>
                  <a:srgbClr val="C00000"/>
                </a:solidFill>
                <a:latin typeface="Georgia" panose="02040502050405020303" pitchFamily="18" charset="0"/>
              </a:rPr>
              <a:t>Müdürlüğü</a:t>
            </a:r>
            <a:br>
              <a:rPr lang="tr-TR" sz="2800" cap="none" dirty="0" smtClean="0">
                <a:solidFill>
                  <a:srgbClr val="C00000"/>
                </a:solidFill>
                <a:latin typeface="Georgia" panose="02040502050405020303" pitchFamily="18" charset="0"/>
              </a:rPr>
            </a:br>
            <a:r>
              <a:rPr lang="tr-TR" sz="2800" cap="none" dirty="0">
                <a:solidFill>
                  <a:srgbClr val="C00000"/>
                </a:solidFill>
                <a:latin typeface="Georgia" panose="02040502050405020303" pitchFamily="18" charset="0"/>
              </a:rPr>
              <a:t>İdari ve Mali İşler Daire </a:t>
            </a:r>
            <a:r>
              <a:rPr lang="tr-TR" sz="2800" cap="none" dirty="0" smtClean="0">
                <a:solidFill>
                  <a:srgbClr val="C00000"/>
                </a:solidFill>
                <a:latin typeface="Georgia" panose="02040502050405020303" pitchFamily="18" charset="0"/>
              </a:rPr>
              <a:t>Başkanlığı</a:t>
            </a:r>
            <a:endParaRPr lang="tr-TR" sz="2800" dirty="0">
              <a:solidFill>
                <a:srgbClr val="C00000"/>
              </a:solidFill>
              <a:effectLst>
                <a:outerShdw blurRad="38100" dist="38100" dir="2700000" algn="tl">
                  <a:srgbClr val="000000">
                    <a:alpha val="43137"/>
                  </a:srgbClr>
                </a:outerShdw>
              </a:effectLst>
              <a:latin typeface="Georgia" panose="02040502050405020303" pitchFamily="18" charset="0"/>
            </a:endParaRPr>
          </a:p>
        </p:txBody>
      </p:sp>
      <p:sp>
        <p:nvSpPr>
          <p:cNvPr id="3" name="Alt Başlık 2"/>
          <p:cNvSpPr>
            <a:spLocks noGrp="1"/>
          </p:cNvSpPr>
          <p:nvPr>
            <p:ph type="subTitle" idx="1"/>
          </p:nvPr>
        </p:nvSpPr>
        <p:spPr>
          <a:xfrm>
            <a:off x="2711602" y="4809965"/>
            <a:ext cx="6186903" cy="1185488"/>
          </a:xfrm>
        </p:spPr>
        <p:txBody>
          <a:bodyPr>
            <a:noAutofit/>
          </a:bodyPr>
          <a:lstStyle/>
          <a:p>
            <a:pPr algn="ctr"/>
            <a:r>
              <a:rPr lang="tr-TR" sz="2400" cap="none" dirty="0" smtClean="0">
                <a:solidFill>
                  <a:schemeClr val="bg1">
                    <a:lumMod val="95000"/>
                  </a:schemeClr>
                </a:solidFill>
                <a:latin typeface="Georgia" panose="02040502050405020303" pitchFamily="18" charset="0"/>
              </a:rPr>
              <a:t>Bütçe Yatırım Şubesi</a:t>
            </a:r>
            <a:endParaRPr lang="tr-TR" sz="2400" cap="none" dirty="0">
              <a:solidFill>
                <a:schemeClr val="bg1">
                  <a:lumMod val="95000"/>
                </a:schemeClr>
              </a:solidFill>
              <a:latin typeface="Georgia" panose="02040502050405020303" pitchFamily="18" charset="0"/>
            </a:endParaRPr>
          </a:p>
        </p:txBody>
      </p:sp>
      <p:sp>
        <p:nvSpPr>
          <p:cNvPr id="6" name="Metin kutusu 5"/>
          <p:cNvSpPr txBox="1"/>
          <p:nvPr/>
        </p:nvSpPr>
        <p:spPr>
          <a:xfrm>
            <a:off x="2474155" y="5402709"/>
            <a:ext cx="6661787" cy="646331"/>
          </a:xfrm>
          <a:prstGeom prst="rect">
            <a:avLst/>
          </a:prstGeom>
          <a:noFill/>
        </p:spPr>
        <p:txBody>
          <a:bodyPr wrap="square" rtlCol="0">
            <a:spAutoFit/>
          </a:bodyPr>
          <a:lstStyle/>
          <a:p>
            <a:pPr algn="ctr"/>
            <a:r>
              <a:rPr lang="tr-TR" dirty="0">
                <a:solidFill>
                  <a:schemeClr val="bg1">
                    <a:lumMod val="65000"/>
                  </a:schemeClr>
                </a:solidFill>
              </a:rPr>
              <a:t>BÜTÇE YÖNETİMİ BÖLGESEL </a:t>
            </a:r>
            <a:r>
              <a:rPr lang="tr-TR" dirty="0" smtClean="0">
                <a:solidFill>
                  <a:schemeClr val="bg1">
                    <a:lumMod val="65000"/>
                  </a:schemeClr>
                </a:solidFill>
              </a:rPr>
              <a:t>TOPLANTILARI</a:t>
            </a:r>
          </a:p>
          <a:p>
            <a:pPr algn="ctr"/>
            <a:r>
              <a:rPr lang="tr-TR" dirty="0" smtClean="0">
                <a:solidFill>
                  <a:schemeClr val="bg1">
                    <a:lumMod val="65000"/>
                  </a:schemeClr>
                </a:solidFill>
              </a:rPr>
              <a:t>Ekim-2022</a:t>
            </a:r>
            <a:endParaRPr lang="tr-TR" dirty="0">
              <a:solidFill>
                <a:schemeClr val="bg1">
                  <a:lumMod val="65000"/>
                </a:schemeClr>
              </a:solidFill>
            </a:endParaRPr>
          </a:p>
        </p:txBody>
      </p:sp>
      <p:pic>
        <p:nvPicPr>
          <p:cNvPr id="10" name="Resim 9">
            <a:extLst>
              <a:ext uri="{FF2B5EF4-FFF2-40B4-BE49-F238E27FC236}">
                <a16:creationId xmlns:a16="http://schemas.microsoft.com/office/drawing/2014/main" id="{9547EB12-85AD-4522-8492-B75EE2645F37}"/>
              </a:ext>
            </a:extLst>
          </p:cNvPr>
          <p:cNvPicPr>
            <a:picLocks noChangeAspect="1"/>
          </p:cNvPicPr>
          <p:nvPr/>
        </p:nvPicPr>
        <p:blipFill>
          <a:blip r:embed="rId3"/>
          <a:stretch>
            <a:fillRect/>
          </a:stretch>
        </p:blipFill>
        <p:spPr>
          <a:xfrm>
            <a:off x="4698273" y="2591288"/>
            <a:ext cx="2213564" cy="2218677"/>
          </a:xfrm>
          <a:prstGeom prst="ellipse">
            <a:avLst/>
          </a:prstGeom>
          <a:ln>
            <a:noFill/>
          </a:ln>
          <a:effectLst>
            <a:softEdge rad="112500"/>
          </a:effectLst>
        </p:spPr>
      </p:pic>
    </p:spTree>
    <p:extLst>
      <p:ext uri="{BB962C8B-B14F-4D97-AF65-F5344CB8AC3E}">
        <p14:creationId xmlns:p14="http://schemas.microsoft.com/office/powerpoint/2010/main" val="1651264546"/>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ikdörtgen 9"/>
          <p:cNvSpPr/>
          <p:nvPr/>
        </p:nvSpPr>
        <p:spPr>
          <a:xfrm>
            <a:off x="420455" y="1822287"/>
            <a:ext cx="11351090" cy="3693319"/>
          </a:xfrm>
          <a:prstGeom prst="rect">
            <a:avLst/>
          </a:prstGeom>
        </p:spPr>
        <p:txBody>
          <a:bodyPr wrap="square">
            <a:spAutoFit/>
          </a:bodyPr>
          <a:lstStyle/>
          <a:p>
            <a:r>
              <a:rPr lang="tr-TR" dirty="0" smtClean="0"/>
              <a:t>	</a:t>
            </a:r>
            <a:r>
              <a:rPr lang="tr-TR" dirty="0"/>
              <a:t>03.3.10 ekonomik kodundan Genel Müdürlüğümüz taşra birimlerimizde geçici görevlendirilen </a:t>
            </a:r>
            <a:r>
              <a:rPr lang="tr-TR" dirty="0" smtClean="0"/>
              <a:t>personellere geçici </a:t>
            </a:r>
            <a:r>
              <a:rPr lang="tr-TR" dirty="0"/>
              <a:t>yolluk ödemesi yapılmaktadır.</a:t>
            </a:r>
          </a:p>
          <a:p>
            <a:r>
              <a:rPr lang="tr-TR" dirty="0"/>
              <a:t>       </a:t>
            </a:r>
            <a:r>
              <a:rPr lang="tr-TR" dirty="0" smtClean="0"/>
              <a:t>03.3.20 </a:t>
            </a:r>
            <a:r>
              <a:rPr lang="tr-TR" dirty="0"/>
              <a:t>ekonomik kodundan Genel Müdürlüğümüz taşra birimlerimizde tayin, atama ve emekliye ayrılan </a:t>
            </a:r>
            <a:r>
              <a:rPr lang="tr-TR" dirty="0" smtClean="0"/>
              <a:t>personele sürekli </a:t>
            </a:r>
            <a:r>
              <a:rPr lang="tr-TR" dirty="0"/>
              <a:t>yolluk ödemeleri yapılmaktadır</a:t>
            </a:r>
            <a:r>
              <a:rPr lang="tr-TR" dirty="0" smtClean="0"/>
              <a:t>. </a:t>
            </a:r>
            <a:r>
              <a:rPr lang="tr-TR" b="1" dirty="0">
                <a:solidFill>
                  <a:srgbClr val="FF0000"/>
                </a:solidFill>
              </a:rPr>
              <a:t>İl ve İlçe Milli Eğitim Müdürlükleri bu kalemden harcama yapmayacakladır</a:t>
            </a:r>
            <a:r>
              <a:rPr lang="tr-TR" b="1" dirty="0" smtClean="0">
                <a:solidFill>
                  <a:srgbClr val="FF0000"/>
                </a:solidFill>
              </a:rPr>
              <a:t>.</a:t>
            </a:r>
            <a:endParaRPr lang="tr-TR" dirty="0">
              <a:solidFill>
                <a:srgbClr val="FF0000"/>
              </a:solidFill>
            </a:endParaRPr>
          </a:p>
          <a:p>
            <a:r>
              <a:rPr lang="tr-TR" dirty="0"/>
              <a:t>       </a:t>
            </a:r>
            <a:r>
              <a:rPr lang="tr-TR" dirty="0" smtClean="0"/>
              <a:t>03.4 </a:t>
            </a:r>
            <a:r>
              <a:rPr lang="tr-TR" dirty="0"/>
              <a:t>ekonomik kodundan Genel Müdürlüğümüz Taşra birimlerince mahkeme giderleri ödenmektedir.</a:t>
            </a:r>
          </a:p>
          <a:p>
            <a:r>
              <a:rPr lang="tr-TR" dirty="0"/>
              <a:t>     </a:t>
            </a:r>
            <a:r>
              <a:rPr lang="tr-TR" dirty="0" smtClean="0"/>
              <a:t>  03.5 </a:t>
            </a:r>
            <a:r>
              <a:rPr lang="tr-TR" dirty="0"/>
              <a:t>ekonomik kodundan Genel Müdürlüğümüz taşra birimlerimizin telefon,  internet, </a:t>
            </a:r>
            <a:r>
              <a:rPr lang="tr-TR" dirty="0" smtClean="0"/>
              <a:t>asansörlerin </a:t>
            </a:r>
            <a:r>
              <a:rPr lang="tr-TR" dirty="0"/>
              <a:t>periyodik bakımı, kira ödemeleri </a:t>
            </a:r>
            <a:r>
              <a:rPr lang="tr-TR" dirty="0" smtClean="0"/>
              <a:t>vb. </a:t>
            </a:r>
            <a:r>
              <a:rPr lang="tr-TR" dirty="0"/>
              <a:t>giderler ödenmektedir.</a:t>
            </a:r>
          </a:p>
          <a:p>
            <a:r>
              <a:rPr lang="tr-TR" dirty="0"/>
              <a:t>     </a:t>
            </a:r>
            <a:r>
              <a:rPr lang="tr-TR" dirty="0" smtClean="0"/>
              <a:t>  03.7 </a:t>
            </a:r>
            <a:r>
              <a:rPr lang="tr-TR" dirty="0"/>
              <a:t>ekonomik kodundan Genel Müdürlüğümüz taşra birimlerimizin </a:t>
            </a:r>
            <a:r>
              <a:rPr lang="tr-TR" dirty="0" smtClean="0"/>
              <a:t>makine </a:t>
            </a:r>
            <a:r>
              <a:rPr lang="tr-TR" dirty="0"/>
              <a:t>bakım onarım giderleri ödenmektedir.</a:t>
            </a:r>
          </a:p>
          <a:p>
            <a:r>
              <a:rPr lang="tr-TR" dirty="0"/>
              <a:t>     </a:t>
            </a:r>
            <a:r>
              <a:rPr lang="tr-TR" dirty="0" smtClean="0"/>
              <a:t>  03.8 </a:t>
            </a:r>
            <a:r>
              <a:rPr lang="tr-TR" dirty="0"/>
              <a:t>ekonomik kodundan Genel Müdürlüğümüz taşra birimlerimizin </a:t>
            </a:r>
            <a:r>
              <a:rPr lang="tr-TR" dirty="0" smtClean="0"/>
              <a:t>bina </a:t>
            </a:r>
            <a:r>
              <a:rPr lang="tr-TR" dirty="0"/>
              <a:t>bakım onarım</a:t>
            </a:r>
            <a:r>
              <a:rPr lang="tr-TR" dirty="0" smtClean="0"/>
              <a:t>, </a:t>
            </a:r>
            <a:r>
              <a:rPr lang="tr-TR" dirty="0"/>
              <a:t>asansör bakım vb. giderleri ödenmektedir.</a:t>
            </a:r>
          </a:p>
          <a:p>
            <a:r>
              <a:rPr lang="tr-TR" dirty="0"/>
              <a:t>     </a:t>
            </a:r>
            <a:r>
              <a:rPr lang="tr-TR" dirty="0" smtClean="0"/>
              <a:t>  </a:t>
            </a:r>
            <a:r>
              <a:rPr lang="tr-TR" dirty="0" smtClean="0"/>
              <a:t>06.1-06.2 </a:t>
            </a:r>
            <a:r>
              <a:rPr lang="tr-TR" dirty="0"/>
              <a:t>ekonomik kodundan Genel Müdürlüğümüz taşra birimlerimizin donatım malzemesi giderleri </a:t>
            </a:r>
            <a:r>
              <a:rPr lang="tr-TR" dirty="0" smtClean="0"/>
              <a:t>ödenmektedir.</a:t>
            </a:r>
            <a:endParaRPr lang="tr-TR" dirty="0"/>
          </a:p>
        </p:txBody>
      </p:sp>
      <p:sp>
        <p:nvSpPr>
          <p:cNvPr id="9" name="Metin kutusu 8">
            <a:extLst>
              <a:ext uri="{FF2B5EF4-FFF2-40B4-BE49-F238E27FC236}">
                <a16:creationId xmlns:a16="http://schemas.microsoft.com/office/drawing/2014/main" id="{1C38773C-3DD6-46C3-8AD2-7FF82B62D2AB}"/>
              </a:ext>
            </a:extLst>
          </p:cNvPr>
          <p:cNvSpPr txBox="1"/>
          <p:nvPr/>
        </p:nvSpPr>
        <p:spPr>
          <a:xfrm>
            <a:off x="7812740" y="564776"/>
            <a:ext cx="3871573" cy="369332"/>
          </a:xfrm>
          <a:prstGeom prst="rect">
            <a:avLst/>
          </a:prstGeom>
          <a:noFill/>
        </p:spPr>
        <p:txBody>
          <a:bodyPr wrap="none" rtlCol="0">
            <a:spAutoFit/>
          </a:bodyPr>
          <a:lstStyle/>
          <a:p>
            <a:r>
              <a:rPr lang="tr-TR" i="1" dirty="0">
                <a:solidFill>
                  <a:schemeClr val="bg1">
                    <a:lumMod val="85000"/>
                  </a:schemeClr>
                </a:solidFill>
                <a:effectLst>
                  <a:outerShdw blurRad="38100" dist="38100" dir="2700000" algn="tl">
                    <a:srgbClr val="000000">
                      <a:alpha val="43137"/>
                    </a:srgbClr>
                  </a:outerShdw>
                </a:effectLst>
                <a:latin typeface="Georgia" panose="02040502050405020303" pitchFamily="18" charset="0"/>
              </a:rPr>
              <a:t>İdari ve Mali İşler Daire Başkanlığı</a:t>
            </a:r>
          </a:p>
        </p:txBody>
      </p:sp>
      <p:sp>
        <p:nvSpPr>
          <p:cNvPr id="11" name="Metin kutusu 10">
            <a:extLst>
              <a:ext uri="{FF2B5EF4-FFF2-40B4-BE49-F238E27FC236}">
                <a16:creationId xmlns:a16="http://schemas.microsoft.com/office/drawing/2014/main" id="{304C1CC2-4D61-4415-9475-F5BACA723E74}"/>
              </a:ext>
            </a:extLst>
          </p:cNvPr>
          <p:cNvSpPr txBox="1"/>
          <p:nvPr/>
        </p:nvSpPr>
        <p:spPr>
          <a:xfrm>
            <a:off x="5948855" y="1147365"/>
            <a:ext cx="5819097" cy="461665"/>
          </a:xfrm>
          <a:prstGeom prst="rect">
            <a:avLst/>
          </a:prstGeom>
          <a:noFill/>
        </p:spPr>
        <p:txBody>
          <a:bodyPr wrap="square" rtlCol="0">
            <a:spAutoFit/>
          </a:bodyPr>
          <a:lstStyle/>
          <a:p>
            <a:r>
              <a:rPr lang="tr-TR" sz="2400" b="1" spc="300" dirty="0" smtClean="0">
                <a:solidFill>
                  <a:srgbClr val="FFC000"/>
                </a:solidFill>
                <a:effectLst>
                  <a:outerShdw blurRad="38100" dist="38100" dir="2700000" algn="tl">
                    <a:srgbClr val="000000">
                      <a:alpha val="43137"/>
                    </a:srgbClr>
                  </a:outerShdw>
                </a:effectLst>
              </a:rPr>
              <a:t>ÖDENEKLERİN HARCANMASI</a:t>
            </a:r>
            <a:endParaRPr lang="tr-TR" sz="2400" b="1" spc="300" dirty="0">
              <a:solidFill>
                <a:srgbClr val="FFC000"/>
              </a:solidFill>
              <a:effectLst>
                <a:outerShdw blurRad="38100" dist="38100" dir="2700000" algn="tl">
                  <a:srgbClr val="000000">
                    <a:alpha val="43137"/>
                  </a:srgbClr>
                </a:outerShdw>
              </a:effectLst>
            </a:endParaRPr>
          </a:p>
        </p:txBody>
      </p:sp>
      <p:pic>
        <p:nvPicPr>
          <p:cNvPr id="14" name="Resim 13">
            <a:extLst>
              <a:ext uri="{FF2B5EF4-FFF2-40B4-BE49-F238E27FC236}">
                <a16:creationId xmlns:a16="http://schemas.microsoft.com/office/drawing/2014/main" id="{C5012DE8-9BF7-45E6-91B5-7BBEDE39EE33}"/>
              </a:ext>
            </a:extLst>
          </p:cNvPr>
          <p:cNvPicPr>
            <a:picLocks noChangeAspect="1"/>
          </p:cNvPicPr>
          <p:nvPr/>
        </p:nvPicPr>
        <p:blipFill>
          <a:blip r:embed="rId3"/>
          <a:stretch>
            <a:fillRect/>
          </a:stretch>
        </p:blipFill>
        <p:spPr>
          <a:xfrm>
            <a:off x="507686" y="606939"/>
            <a:ext cx="1234849" cy="1237701"/>
          </a:xfrm>
          <a:prstGeom prst="ellipse">
            <a:avLst/>
          </a:prstGeom>
          <a:ln>
            <a:noFill/>
          </a:ln>
          <a:effectLst>
            <a:softEdge rad="112500"/>
          </a:effectLst>
        </p:spPr>
      </p:pic>
    </p:spTree>
    <p:extLst>
      <p:ext uri="{BB962C8B-B14F-4D97-AF65-F5344CB8AC3E}">
        <p14:creationId xmlns:p14="http://schemas.microsoft.com/office/powerpoint/2010/main" val="2128291943"/>
      </p:ext>
    </p:extLst>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ikdörtgen 9"/>
          <p:cNvSpPr/>
          <p:nvPr/>
        </p:nvSpPr>
        <p:spPr>
          <a:xfrm>
            <a:off x="420455" y="1822287"/>
            <a:ext cx="11351090" cy="2339102"/>
          </a:xfrm>
          <a:prstGeom prst="rect">
            <a:avLst/>
          </a:prstGeom>
        </p:spPr>
        <p:txBody>
          <a:bodyPr wrap="square">
            <a:spAutoFit/>
          </a:bodyPr>
          <a:lstStyle/>
          <a:p>
            <a:r>
              <a:rPr lang="tr-TR" dirty="0" smtClean="0"/>
              <a:t>	</a:t>
            </a:r>
          </a:p>
          <a:p>
            <a:r>
              <a:rPr lang="tr-TR" b="1" dirty="0" smtClean="0"/>
              <a:t>	III-Tahsis</a:t>
            </a:r>
            <a:r>
              <a:rPr lang="tr-TR" b="1" dirty="0"/>
              <a:t>, Kullanım Türü </a:t>
            </a:r>
            <a:r>
              <a:rPr lang="tr-TR" b="1" dirty="0" smtClean="0"/>
              <a:t>Değişikliği </a:t>
            </a:r>
            <a:r>
              <a:rPr lang="tr-TR" b="1" dirty="0"/>
              <a:t>ve </a:t>
            </a:r>
            <a:r>
              <a:rPr lang="tr-TR" b="1" dirty="0" smtClean="0"/>
              <a:t>Kiralamalar</a:t>
            </a:r>
            <a:endParaRPr lang="tr-TR" dirty="0"/>
          </a:p>
          <a:p>
            <a:endParaRPr lang="tr-TR" dirty="0" smtClean="0"/>
          </a:p>
          <a:p>
            <a:r>
              <a:rPr lang="tr-TR" dirty="0" smtClean="0"/>
              <a:t>	Merkezlerimizden </a:t>
            </a:r>
            <a:r>
              <a:rPr lang="tr-TR" dirty="0"/>
              <a:t>gelen talepler doğrultusunda tahsis, kullanım türü değişiklikleri ve kiralamalar ile ilgili işlemler İnşaat ve Emlak </a:t>
            </a:r>
            <a:r>
              <a:rPr lang="tr-TR" dirty="0" smtClean="0"/>
              <a:t>Genel Müdürlüğünün </a:t>
            </a:r>
            <a:r>
              <a:rPr lang="tr-TR" dirty="0"/>
              <a:t>2018/5 sayılı Genelgesi doğrultusunda eğitim ve öğretim hizmetleri aksatılmadan yapılmakta olup, </a:t>
            </a:r>
            <a:r>
              <a:rPr lang="tr-TR" dirty="0" smtClean="0"/>
              <a:t>sizden gelen </a:t>
            </a:r>
            <a:r>
              <a:rPr lang="tr-TR" dirty="0"/>
              <a:t>taleplerinde söz konusu </a:t>
            </a:r>
            <a:r>
              <a:rPr lang="tr-TR" dirty="0" smtClean="0"/>
              <a:t>Genelge Usul </a:t>
            </a:r>
            <a:r>
              <a:rPr lang="tr-TR" dirty="0"/>
              <a:t>ve </a:t>
            </a:r>
            <a:r>
              <a:rPr lang="tr-TR" dirty="0" smtClean="0"/>
              <a:t>Esaslarına </a:t>
            </a:r>
            <a:r>
              <a:rPr lang="tr-TR" dirty="0"/>
              <a:t>uygun şekilde yapılması gerekmektedir.</a:t>
            </a:r>
          </a:p>
          <a:p>
            <a:pPr lvl="0">
              <a:spcAft>
                <a:spcPts val="0"/>
              </a:spcAft>
            </a:pPr>
            <a:endParaRPr lang="tr-TR" sz="2000" dirty="0"/>
          </a:p>
        </p:txBody>
      </p:sp>
      <p:sp>
        <p:nvSpPr>
          <p:cNvPr id="9" name="Metin kutusu 8">
            <a:extLst>
              <a:ext uri="{FF2B5EF4-FFF2-40B4-BE49-F238E27FC236}">
                <a16:creationId xmlns:a16="http://schemas.microsoft.com/office/drawing/2014/main" id="{1C38773C-3DD6-46C3-8AD2-7FF82B62D2AB}"/>
              </a:ext>
            </a:extLst>
          </p:cNvPr>
          <p:cNvSpPr txBox="1"/>
          <p:nvPr/>
        </p:nvSpPr>
        <p:spPr>
          <a:xfrm>
            <a:off x="7812740" y="564776"/>
            <a:ext cx="3871573" cy="369332"/>
          </a:xfrm>
          <a:prstGeom prst="rect">
            <a:avLst/>
          </a:prstGeom>
          <a:noFill/>
        </p:spPr>
        <p:txBody>
          <a:bodyPr wrap="none" rtlCol="0">
            <a:spAutoFit/>
          </a:bodyPr>
          <a:lstStyle/>
          <a:p>
            <a:r>
              <a:rPr lang="tr-TR" i="1" dirty="0">
                <a:solidFill>
                  <a:schemeClr val="bg1">
                    <a:lumMod val="85000"/>
                  </a:schemeClr>
                </a:solidFill>
                <a:effectLst>
                  <a:outerShdw blurRad="38100" dist="38100" dir="2700000" algn="tl">
                    <a:srgbClr val="000000">
                      <a:alpha val="43137"/>
                    </a:srgbClr>
                  </a:outerShdw>
                </a:effectLst>
                <a:latin typeface="Georgia" panose="02040502050405020303" pitchFamily="18" charset="0"/>
              </a:rPr>
              <a:t>İdari ve Mali İşler Daire Başkanlığı</a:t>
            </a:r>
          </a:p>
        </p:txBody>
      </p:sp>
      <p:sp>
        <p:nvSpPr>
          <p:cNvPr id="11" name="Metin kutusu 10">
            <a:extLst>
              <a:ext uri="{FF2B5EF4-FFF2-40B4-BE49-F238E27FC236}">
                <a16:creationId xmlns:a16="http://schemas.microsoft.com/office/drawing/2014/main" id="{304C1CC2-4D61-4415-9475-F5BACA723E74}"/>
              </a:ext>
            </a:extLst>
          </p:cNvPr>
          <p:cNvSpPr txBox="1"/>
          <p:nvPr/>
        </p:nvSpPr>
        <p:spPr>
          <a:xfrm>
            <a:off x="1742535" y="1147365"/>
            <a:ext cx="10025417" cy="430887"/>
          </a:xfrm>
          <a:prstGeom prst="rect">
            <a:avLst/>
          </a:prstGeom>
          <a:noFill/>
        </p:spPr>
        <p:txBody>
          <a:bodyPr wrap="square" rtlCol="0">
            <a:spAutoFit/>
          </a:bodyPr>
          <a:lstStyle/>
          <a:p>
            <a:r>
              <a:rPr lang="tr-TR" sz="2200" b="1" spc="300" dirty="0" smtClean="0">
                <a:solidFill>
                  <a:srgbClr val="FFC000"/>
                </a:solidFill>
                <a:effectLst>
                  <a:outerShdw blurRad="38100" dist="38100" dir="2700000" algn="tl">
                    <a:srgbClr val="000000">
                      <a:alpha val="43137"/>
                    </a:srgbClr>
                  </a:outerShdw>
                </a:effectLst>
              </a:rPr>
              <a:t>TAHSİS,KULLANIM TÜRÜ DEĞİŞİKLİĞİ VE KİRALAMALAR</a:t>
            </a:r>
            <a:endParaRPr lang="tr-TR" sz="2200" b="1" spc="300" dirty="0">
              <a:solidFill>
                <a:srgbClr val="FFC000"/>
              </a:solidFill>
              <a:effectLst>
                <a:outerShdw blurRad="38100" dist="38100" dir="2700000" algn="tl">
                  <a:srgbClr val="000000">
                    <a:alpha val="43137"/>
                  </a:srgbClr>
                </a:outerShdw>
              </a:effectLst>
            </a:endParaRPr>
          </a:p>
        </p:txBody>
      </p:sp>
      <p:pic>
        <p:nvPicPr>
          <p:cNvPr id="14" name="Resim 13">
            <a:extLst>
              <a:ext uri="{FF2B5EF4-FFF2-40B4-BE49-F238E27FC236}">
                <a16:creationId xmlns:a16="http://schemas.microsoft.com/office/drawing/2014/main" id="{C5012DE8-9BF7-45E6-91B5-7BBEDE39EE33}"/>
              </a:ext>
            </a:extLst>
          </p:cNvPr>
          <p:cNvPicPr>
            <a:picLocks noChangeAspect="1"/>
          </p:cNvPicPr>
          <p:nvPr/>
        </p:nvPicPr>
        <p:blipFill>
          <a:blip r:embed="rId3"/>
          <a:stretch>
            <a:fillRect/>
          </a:stretch>
        </p:blipFill>
        <p:spPr>
          <a:xfrm>
            <a:off x="507686" y="606939"/>
            <a:ext cx="1234849" cy="1237701"/>
          </a:xfrm>
          <a:prstGeom prst="ellipse">
            <a:avLst/>
          </a:prstGeom>
          <a:ln>
            <a:noFill/>
          </a:ln>
          <a:effectLst>
            <a:softEdge rad="112500"/>
          </a:effectLst>
        </p:spPr>
      </p:pic>
    </p:spTree>
    <p:extLst>
      <p:ext uri="{BB962C8B-B14F-4D97-AF65-F5344CB8AC3E}">
        <p14:creationId xmlns:p14="http://schemas.microsoft.com/office/powerpoint/2010/main" val="925342461"/>
      </p:ext>
    </p:extLst>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ikdörtgen 9"/>
          <p:cNvSpPr/>
          <p:nvPr/>
        </p:nvSpPr>
        <p:spPr>
          <a:xfrm>
            <a:off x="420455" y="1822287"/>
            <a:ext cx="11351090" cy="1200329"/>
          </a:xfrm>
          <a:prstGeom prst="rect">
            <a:avLst/>
          </a:prstGeom>
        </p:spPr>
        <p:txBody>
          <a:bodyPr wrap="square">
            <a:spAutoFit/>
          </a:bodyPr>
          <a:lstStyle/>
          <a:p>
            <a:r>
              <a:rPr lang="tr-TR" dirty="0" smtClean="0"/>
              <a:t>	</a:t>
            </a:r>
          </a:p>
          <a:p>
            <a:r>
              <a:rPr lang="tr-TR" b="1" dirty="0" smtClean="0"/>
              <a:t>	IV-MEBBİS Ödenek Takip Modülü Karşılaşılan Sorunlar</a:t>
            </a:r>
            <a:endParaRPr lang="tr-TR" dirty="0"/>
          </a:p>
          <a:p>
            <a:endParaRPr lang="tr-TR" dirty="0" smtClean="0"/>
          </a:p>
          <a:p>
            <a:r>
              <a:rPr lang="tr-TR" dirty="0" smtClean="0"/>
              <a:t>	</a:t>
            </a:r>
            <a:r>
              <a:rPr lang="tr-TR" dirty="0"/>
              <a:t>	</a:t>
            </a:r>
          </a:p>
        </p:txBody>
      </p:sp>
      <p:sp>
        <p:nvSpPr>
          <p:cNvPr id="9" name="Metin kutusu 8">
            <a:extLst>
              <a:ext uri="{FF2B5EF4-FFF2-40B4-BE49-F238E27FC236}">
                <a16:creationId xmlns:a16="http://schemas.microsoft.com/office/drawing/2014/main" id="{1C38773C-3DD6-46C3-8AD2-7FF82B62D2AB}"/>
              </a:ext>
            </a:extLst>
          </p:cNvPr>
          <p:cNvSpPr txBox="1"/>
          <p:nvPr/>
        </p:nvSpPr>
        <p:spPr>
          <a:xfrm>
            <a:off x="7812740" y="564776"/>
            <a:ext cx="3871573" cy="369332"/>
          </a:xfrm>
          <a:prstGeom prst="rect">
            <a:avLst/>
          </a:prstGeom>
          <a:noFill/>
        </p:spPr>
        <p:txBody>
          <a:bodyPr wrap="none" rtlCol="0">
            <a:spAutoFit/>
          </a:bodyPr>
          <a:lstStyle/>
          <a:p>
            <a:r>
              <a:rPr lang="tr-TR" i="1" dirty="0">
                <a:solidFill>
                  <a:schemeClr val="bg1">
                    <a:lumMod val="85000"/>
                  </a:schemeClr>
                </a:solidFill>
                <a:effectLst>
                  <a:outerShdw blurRad="38100" dist="38100" dir="2700000" algn="tl">
                    <a:srgbClr val="000000">
                      <a:alpha val="43137"/>
                    </a:srgbClr>
                  </a:outerShdw>
                </a:effectLst>
                <a:latin typeface="Georgia" panose="02040502050405020303" pitchFamily="18" charset="0"/>
              </a:rPr>
              <a:t>İdari ve Mali İşler Daire Başkanlığı</a:t>
            </a:r>
          </a:p>
        </p:txBody>
      </p:sp>
      <p:sp>
        <p:nvSpPr>
          <p:cNvPr id="11" name="Metin kutusu 10">
            <a:extLst>
              <a:ext uri="{FF2B5EF4-FFF2-40B4-BE49-F238E27FC236}">
                <a16:creationId xmlns:a16="http://schemas.microsoft.com/office/drawing/2014/main" id="{304C1CC2-4D61-4415-9475-F5BACA723E74}"/>
              </a:ext>
            </a:extLst>
          </p:cNvPr>
          <p:cNvSpPr txBox="1"/>
          <p:nvPr/>
        </p:nvSpPr>
        <p:spPr>
          <a:xfrm>
            <a:off x="6411311" y="1147365"/>
            <a:ext cx="5356642" cy="461665"/>
          </a:xfrm>
          <a:prstGeom prst="rect">
            <a:avLst/>
          </a:prstGeom>
          <a:noFill/>
        </p:spPr>
        <p:txBody>
          <a:bodyPr wrap="square" rtlCol="0">
            <a:spAutoFit/>
          </a:bodyPr>
          <a:lstStyle/>
          <a:p>
            <a:r>
              <a:rPr lang="tr-TR" sz="2400" b="1" spc="300" dirty="0" smtClean="0">
                <a:solidFill>
                  <a:srgbClr val="FFC000"/>
                </a:solidFill>
                <a:effectLst>
                  <a:outerShdw blurRad="38100" dist="38100" dir="2700000" algn="tl">
                    <a:srgbClr val="000000">
                      <a:alpha val="43137"/>
                    </a:srgbClr>
                  </a:outerShdw>
                </a:effectLst>
              </a:rPr>
              <a:t>KARŞILAŞILAN SORUNLAR</a:t>
            </a:r>
            <a:endParaRPr lang="tr-TR" sz="2400" b="1" spc="300" dirty="0">
              <a:solidFill>
                <a:srgbClr val="FFC000"/>
              </a:solidFill>
              <a:effectLst>
                <a:outerShdw blurRad="38100" dist="38100" dir="2700000" algn="tl">
                  <a:srgbClr val="000000">
                    <a:alpha val="43137"/>
                  </a:srgbClr>
                </a:outerShdw>
              </a:effectLst>
            </a:endParaRPr>
          </a:p>
        </p:txBody>
      </p:sp>
      <p:pic>
        <p:nvPicPr>
          <p:cNvPr id="14" name="Resim 13">
            <a:extLst>
              <a:ext uri="{FF2B5EF4-FFF2-40B4-BE49-F238E27FC236}">
                <a16:creationId xmlns:a16="http://schemas.microsoft.com/office/drawing/2014/main" id="{C5012DE8-9BF7-45E6-91B5-7BBEDE39EE33}"/>
              </a:ext>
            </a:extLst>
          </p:cNvPr>
          <p:cNvPicPr>
            <a:picLocks noChangeAspect="1"/>
          </p:cNvPicPr>
          <p:nvPr/>
        </p:nvPicPr>
        <p:blipFill>
          <a:blip r:embed="rId3"/>
          <a:stretch>
            <a:fillRect/>
          </a:stretch>
        </p:blipFill>
        <p:spPr>
          <a:xfrm>
            <a:off x="507686" y="606939"/>
            <a:ext cx="1234849" cy="1237701"/>
          </a:xfrm>
          <a:prstGeom prst="ellipse">
            <a:avLst/>
          </a:prstGeom>
          <a:ln>
            <a:noFill/>
          </a:ln>
          <a:effectLst>
            <a:softEdge rad="112500"/>
          </a:effectLst>
        </p:spPr>
      </p:pic>
      <p:sp>
        <p:nvSpPr>
          <p:cNvPr id="7" name="Metin kutusu 6"/>
          <p:cNvSpPr txBox="1"/>
          <p:nvPr/>
        </p:nvSpPr>
        <p:spPr>
          <a:xfrm>
            <a:off x="524821" y="2736822"/>
            <a:ext cx="11176627" cy="646331"/>
          </a:xfrm>
          <a:prstGeom prst="rect">
            <a:avLst/>
          </a:prstGeom>
          <a:noFill/>
        </p:spPr>
        <p:txBody>
          <a:bodyPr wrap="square" rtlCol="0">
            <a:spAutoFit/>
          </a:bodyPr>
          <a:lstStyle/>
          <a:p>
            <a:r>
              <a:rPr lang="tr-TR" dirty="0" smtClean="0"/>
              <a:t>	Elektrik-su-doğalgaz</a:t>
            </a:r>
            <a:r>
              <a:rPr lang="tr-TR" dirty="0"/>
              <a:t>, jeotermal, internet, telefon vb. faturaların zamanında modüle girişinin yapılmaması</a:t>
            </a:r>
          </a:p>
        </p:txBody>
      </p:sp>
      <p:sp>
        <p:nvSpPr>
          <p:cNvPr id="12" name="Metin kutusu 11"/>
          <p:cNvSpPr txBox="1"/>
          <p:nvPr/>
        </p:nvSpPr>
        <p:spPr>
          <a:xfrm>
            <a:off x="507683" y="3079911"/>
            <a:ext cx="11176627" cy="369332"/>
          </a:xfrm>
          <a:prstGeom prst="rect">
            <a:avLst/>
          </a:prstGeom>
          <a:noFill/>
        </p:spPr>
        <p:txBody>
          <a:bodyPr wrap="square" rtlCol="0">
            <a:spAutoFit/>
          </a:bodyPr>
          <a:lstStyle/>
          <a:p>
            <a:r>
              <a:rPr lang="tr-TR" dirty="0" smtClean="0"/>
              <a:t>	Yüklenen </a:t>
            </a:r>
            <a:r>
              <a:rPr lang="tr-TR" dirty="0"/>
              <a:t>faturalar ile talep edilen </a:t>
            </a:r>
            <a:r>
              <a:rPr lang="tr-TR" dirty="0" smtClean="0"/>
              <a:t>faturanın </a:t>
            </a:r>
            <a:r>
              <a:rPr lang="tr-TR" dirty="0"/>
              <a:t>farklı olması</a:t>
            </a:r>
          </a:p>
        </p:txBody>
      </p:sp>
      <p:sp>
        <p:nvSpPr>
          <p:cNvPr id="13" name="Metin kutusu 12"/>
          <p:cNvSpPr txBox="1"/>
          <p:nvPr/>
        </p:nvSpPr>
        <p:spPr>
          <a:xfrm>
            <a:off x="507682" y="3454324"/>
            <a:ext cx="11176627" cy="369332"/>
          </a:xfrm>
          <a:prstGeom prst="rect">
            <a:avLst/>
          </a:prstGeom>
          <a:noFill/>
        </p:spPr>
        <p:txBody>
          <a:bodyPr wrap="square" rtlCol="0">
            <a:spAutoFit/>
          </a:bodyPr>
          <a:lstStyle/>
          <a:p>
            <a:r>
              <a:rPr lang="tr-TR" dirty="0" smtClean="0"/>
              <a:t>	Mükerrer </a:t>
            </a:r>
            <a:r>
              <a:rPr lang="tr-TR" dirty="0"/>
              <a:t>girilen faturalar. (Özellikle 31 Aralık ayına ait olan </a:t>
            </a:r>
            <a:r>
              <a:rPr lang="tr-TR" dirty="0" smtClean="0"/>
              <a:t>ve yılına göre seçilmeyen faturalar)</a:t>
            </a:r>
            <a:endParaRPr lang="tr-TR" dirty="0"/>
          </a:p>
        </p:txBody>
      </p:sp>
      <p:sp>
        <p:nvSpPr>
          <p:cNvPr id="15" name="Metin kutusu 14"/>
          <p:cNvSpPr txBox="1"/>
          <p:nvPr/>
        </p:nvSpPr>
        <p:spPr>
          <a:xfrm>
            <a:off x="524821" y="3876038"/>
            <a:ext cx="11176627" cy="369332"/>
          </a:xfrm>
          <a:prstGeom prst="rect">
            <a:avLst/>
          </a:prstGeom>
          <a:noFill/>
        </p:spPr>
        <p:txBody>
          <a:bodyPr wrap="square" rtlCol="0">
            <a:spAutoFit/>
          </a:bodyPr>
          <a:lstStyle/>
          <a:p>
            <a:r>
              <a:rPr lang="tr-TR" dirty="0" smtClean="0"/>
              <a:t>	Fatura </a:t>
            </a:r>
            <a:r>
              <a:rPr lang="tr-TR" dirty="0"/>
              <a:t>tutarı kısmında yazan tutarın </a:t>
            </a:r>
            <a:r>
              <a:rPr lang="tr-TR" dirty="0" smtClean="0"/>
              <a:t>girilmemesi (Damga vergili tutarın </a:t>
            </a:r>
            <a:r>
              <a:rPr lang="tr-TR" dirty="0" smtClean="0"/>
              <a:t>girilmemesi</a:t>
            </a:r>
            <a:r>
              <a:rPr lang="tr-TR" dirty="0" smtClean="0"/>
              <a:t>)</a:t>
            </a:r>
            <a:endParaRPr lang="tr-TR" dirty="0"/>
          </a:p>
        </p:txBody>
      </p:sp>
      <p:sp>
        <p:nvSpPr>
          <p:cNvPr id="16" name="Metin kutusu 15"/>
          <p:cNvSpPr txBox="1"/>
          <p:nvPr/>
        </p:nvSpPr>
        <p:spPr>
          <a:xfrm>
            <a:off x="524821" y="4233764"/>
            <a:ext cx="11176627" cy="369332"/>
          </a:xfrm>
          <a:prstGeom prst="rect">
            <a:avLst/>
          </a:prstGeom>
          <a:noFill/>
        </p:spPr>
        <p:txBody>
          <a:bodyPr wrap="square" rtlCol="0">
            <a:spAutoFit/>
          </a:bodyPr>
          <a:lstStyle/>
          <a:p>
            <a:r>
              <a:rPr lang="tr-TR" dirty="0" smtClean="0"/>
              <a:t>	Tüm </a:t>
            </a:r>
            <a:r>
              <a:rPr lang="tr-TR" dirty="0"/>
              <a:t>aboneliklerin modüle tanımlanmamış olması</a:t>
            </a:r>
          </a:p>
        </p:txBody>
      </p:sp>
      <p:sp>
        <p:nvSpPr>
          <p:cNvPr id="17" name="Metin kutusu 16"/>
          <p:cNvSpPr txBox="1"/>
          <p:nvPr/>
        </p:nvSpPr>
        <p:spPr>
          <a:xfrm>
            <a:off x="524821" y="4581256"/>
            <a:ext cx="11176627" cy="369332"/>
          </a:xfrm>
          <a:prstGeom prst="rect">
            <a:avLst/>
          </a:prstGeom>
          <a:noFill/>
        </p:spPr>
        <p:txBody>
          <a:bodyPr wrap="square" rtlCol="0">
            <a:spAutoFit/>
          </a:bodyPr>
          <a:lstStyle/>
          <a:p>
            <a:r>
              <a:rPr lang="tr-TR" dirty="0" smtClean="0"/>
              <a:t>	Faturaların </a:t>
            </a:r>
            <a:r>
              <a:rPr lang="tr-TR" dirty="0"/>
              <a:t>girişi yapılırken fatura numarası kısmına da abone numarasının yazılması</a:t>
            </a:r>
          </a:p>
        </p:txBody>
      </p:sp>
      <p:sp>
        <p:nvSpPr>
          <p:cNvPr id="18" name="Metin kutusu 17"/>
          <p:cNvSpPr txBox="1"/>
          <p:nvPr/>
        </p:nvSpPr>
        <p:spPr>
          <a:xfrm>
            <a:off x="507683" y="5029891"/>
            <a:ext cx="11176627" cy="923330"/>
          </a:xfrm>
          <a:prstGeom prst="rect">
            <a:avLst/>
          </a:prstGeom>
          <a:noFill/>
        </p:spPr>
        <p:txBody>
          <a:bodyPr wrap="square" rtlCol="0">
            <a:spAutoFit/>
          </a:bodyPr>
          <a:lstStyle/>
          <a:p>
            <a:r>
              <a:rPr lang="tr-TR" dirty="0" smtClean="0"/>
              <a:t>	Talep </a:t>
            </a:r>
            <a:r>
              <a:rPr lang="tr-TR" dirty="0"/>
              <a:t>edilecek ödeneğin ilgili modül seçeneğinden istenmesi. </a:t>
            </a:r>
          </a:p>
          <a:p>
            <a:r>
              <a:rPr lang="tr-TR" dirty="0"/>
              <a:t>Ör: Araç yakıtlarının Ödenek işlemleri menüsü içerisinden Akaryakıt-Yağ Alımlarından değil Taşıt işlemleri menüsü içerisinde araç yakıtı sekmesinden talep edilmesi</a:t>
            </a:r>
          </a:p>
        </p:txBody>
      </p:sp>
      <p:sp>
        <p:nvSpPr>
          <p:cNvPr id="19" name="Metin kutusu 18"/>
          <p:cNvSpPr txBox="1"/>
          <p:nvPr/>
        </p:nvSpPr>
        <p:spPr>
          <a:xfrm>
            <a:off x="507683" y="5934670"/>
            <a:ext cx="11176627" cy="646331"/>
          </a:xfrm>
          <a:prstGeom prst="rect">
            <a:avLst/>
          </a:prstGeom>
          <a:noFill/>
        </p:spPr>
        <p:txBody>
          <a:bodyPr wrap="square" rtlCol="0">
            <a:spAutoFit/>
          </a:bodyPr>
          <a:lstStyle/>
          <a:p>
            <a:r>
              <a:rPr lang="tr-TR" dirty="0" smtClean="0"/>
              <a:t>	Kömür </a:t>
            </a:r>
            <a:r>
              <a:rPr lang="tr-TR" dirty="0"/>
              <a:t>alımları ödeneği Destek Hizmetleri Genel Müdürlüğü tarafından gönderildiğinden ödenek talebinde bulunulması</a:t>
            </a:r>
          </a:p>
        </p:txBody>
      </p:sp>
    </p:spTree>
    <p:extLst>
      <p:ext uri="{BB962C8B-B14F-4D97-AF65-F5344CB8AC3E}">
        <p14:creationId xmlns:p14="http://schemas.microsoft.com/office/powerpoint/2010/main" val="24231030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iterate type="lt">
                                    <p:tmPct val="0"/>
                                  </p:iterate>
                                  <p:childTnLst>
                                    <p:set>
                                      <p:cBhvr>
                                        <p:cTn id="6" dur="1" fill="hold">
                                          <p:stCondLst>
                                            <p:cond delay="0"/>
                                          </p:stCondLst>
                                        </p:cTn>
                                        <p:tgtEl>
                                          <p:spTgt spid="7">
                                            <p:txEl>
                                              <p:pRg st="0" end="0"/>
                                            </p:txEl>
                                          </p:spTgt>
                                        </p:tgtEl>
                                        <p:attrNameLst>
                                          <p:attrName>style.visibility</p:attrName>
                                        </p:attrNameLst>
                                      </p:cBhvr>
                                      <p:to>
                                        <p:strVal val="visible"/>
                                      </p:to>
                                    </p:set>
                                    <p:animEffect transition="in" filter="randombar(horizontal)">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2">
                                            <p:txEl>
                                              <p:pRg st="0" end="0"/>
                                            </p:txEl>
                                          </p:spTgt>
                                        </p:tgtEl>
                                        <p:attrNameLst>
                                          <p:attrName>style.visibility</p:attrName>
                                        </p:attrNameLst>
                                      </p:cBhvr>
                                      <p:to>
                                        <p:strVal val="visible"/>
                                      </p:to>
                                    </p:set>
                                    <p:animEffect transition="in" filter="randombar(horizontal)">
                                      <p:cBhvr>
                                        <p:cTn id="12" dur="500"/>
                                        <p:tgtEl>
                                          <p:spTgt spid="1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3">
                                            <p:txEl>
                                              <p:pRg st="0" end="0"/>
                                            </p:txEl>
                                          </p:spTgt>
                                        </p:tgtEl>
                                        <p:attrNameLst>
                                          <p:attrName>style.visibility</p:attrName>
                                        </p:attrNameLst>
                                      </p:cBhvr>
                                      <p:to>
                                        <p:strVal val="visible"/>
                                      </p:to>
                                    </p:set>
                                    <p:animEffect transition="in" filter="randombar(horizontal)">
                                      <p:cBhvr>
                                        <p:cTn id="17" dur="500"/>
                                        <p:tgtEl>
                                          <p:spTgt spid="1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5">
                                            <p:txEl>
                                              <p:pRg st="0" end="0"/>
                                            </p:txEl>
                                          </p:spTgt>
                                        </p:tgtEl>
                                        <p:attrNameLst>
                                          <p:attrName>style.visibility</p:attrName>
                                        </p:attrNameLst>
                                      </p:cBhvr>
                                      <p:to>
                                        <p:strVal val="visible"/>
                                      </p:to>
                                    </p:set>
                                    <p:animEffect transition="in" filter="randombar(horizontal)">
                                      <p:cBhvr>
                                        <p:cTn id="22" dur="500"/>
                                        <p:tgtEl>
                                          <p:spTgt spid="1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6">
                                            <p:txEl>
                                              <p:pRg st="0" end="0"/>
                                            </p:txEl>
                                          </p:spTgt>
                                        </p:tgtEl>
                                        <p:attrNameLst>
                                          <p:attrName>style.visibility</p:attrName>
                                        </p:attrNameLst>
                                      </p:cBhvr>
                                      <p:to>
                                        <p:strVal val="visible"/>
                                      </p:to>
                                    </p:set>
                                    <p:animEffect transition="in" filter="randombar(horizontal)">
                                      <p:cBhvr>
                                        <p:cTn id="27" dur="500"/>
                                        <p:tgtEl>
                                          <p:spTgt spid="1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7">
                                            <p:txEl>
                                              <p:pRg st="0" end="0"/>
                                            </p:txEl>
                                          </p:spTgt>
                                        </p:tgtEl>
                                        <p:attrNameLst>
                                          <p:attrName>style.visibility</p:attrName>
                                        </p:attrNameLst>
                                      </p:cBhvr>
                                      <p:to>
                                        <p:strVal val="visible"/>
                                      </p:to>
                                    </p:set>
                                    <p:animEffect transition="in" filter="randombar(horizontal)">
                                      <p:cBhvr>
                                        <p:cTn id="32" dur="500"/>
                                        <p:tgtEl>
                                          <p:spTgt spid="17">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randombar(horizontal)">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randombar(horizontal)">
                                      <p:cBhvr>
                                        <p:cTn id="4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12" grpId="0" build="p"/>
      <p:bldP spid="13" grpId="0" build="p"/>
      <p:bldP spid="15" grpId="0" build="p"/>
      <p:bldP spid="16" grpId="0" build="p"/>
      <p:bldP spid="17" grpId="0" build="p"/>
      <p:bldP spid="18" grpId="0"/>
      <p:bldP spid="1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ikdörtgen 9"/>
          <p:cNvSpPr/>
          <p:nvPr/>
        </p:nvSpPr>
        <p:spPr>
          <a:xfrm>
            <a:off x="420455" y="1822287"/>
            <a:ext cx="11351090" cy="1754326"/>
          </a:xfrm>
          <a:prstGeom prst="rect">
            <a:avLst/>
          </a:prstGeom>
        </p:spPr>
        <p:txBody>
          <a:bodyPr wrap="square">
            <a:spAutoFit/>
          </a:bodyPr>
          <a:lstStyle/>
          <a:p>
            <a:r>
              <a:rPr lang="tr-TR" dirty="0" smtClean="0"/>
              <a:t>	</a:t>
            </a:r>
          </a:p>
          <a:p>
            <a:r>
              <a:rPr lang="tr-TR" b="1" dirty="0" smtClean="0"/>
              <a:t>	IV-MEBBİS Ödenek Takip Modülü Karşılaşılan Sorunlar</a:t>
            </a:r>
            <a:endParaRPr lang="tr-TR" dirty="0"/>
          </a:p>
          <a:p>
            <a:endParaRPr lang="tr-TR" dirty="0" smtClean="0"/>
          </a:p>
          <a:p>
            <a:r>
              <a:rPr lang="tr-TR" dirty="0" smtClean="0"/>
              <a:t>	Güvence </a:t>
            </a:r>
            <a:r>
              <a:rPr lang="tr-TR" dirty="0"/>
              <a:t>bedellerinin MEB kurumlarından alınmaması-Sayıştay Başkanlığının Denetim Raporunda yer verdiği değerlendirme 24.05.2021 tarihli ve 25468441 sayılı yazı ile </a:t>
            </a:r>
            <a:r>
              <a:rPr lang="tr-TR" dirty="0" smtClean="0"/>
              <a:t>Genel Müdürlüğümüz tarafından Valiliklere </a:t>
            </a:r>
            <a:r>
              <a:rPr lang="tr-TR" dirty="0"/>
              <a:t>gönderilmiştir. 	</a:t>
            </a:r>
          </a:p>
        </p:txBody>
      </p:sp>
      <p:sp>
        <p:nvSpPr>
          <p:cNvPr id="9" name="Metin kutusu 8">
            <a:extLst>
              <a:ext uri="{FF2B5EF4-FFF2-40B4-BE49-F238E27FC236}">
                <a16:creationId xmlns:a16="http://schemas.microsoft.com/office/drawing/2014/main" id="{1C38773C-3DD6-46C3-8AD2-7FF82B62D2AB}"/>
              </a:ext>
            </a:extLst>
          </p:cNvPr>
          <p:cNvSpPr txBox="1"/>
          <p:nvPr/>
        </p:nvSpPr>
        <p:spPr>
          <a:xfrm>
            <a:off x="7812740" y="564776"/>
            <a:ext cx="3871573" cy="369332"/>
          </a:xfrm>
          <a:prstGeom prst="rect">
            <a:avLst/>
          </a:prstGeom>
          <a:noFill/>
        </p:spPr>
        <p:txBody>
          <a:bodyPr wrap="none" rtlCol="0">
            <a:spAutoFit/>
          </a:bodyPr>
          <a:lstStyle/>
          <a:p>
            <a:r>
              <a:rPr lang="tr-TR" i="1" dirty="0">
                <a:solidFill>
                  <a:schemeClr val="bg1">
                    <a:lumMod val="85000"/>
                  </a:schemeClr>
                </a:solidFill>
                <a:effectLst>
                  <a:outerShdw blurRad="38100" dist="38100" dir="2700000" algn="tl">
                    <a:srgbClr val="000000">
                      <a:alpha val="43137"/>
                    </a:srgbClr>
                  </a:outerShdw>
                </a:effectLst>
                <a:latin typeface="Georgia" panose="02040502050405020303" pitchFamily="18" charset="0"/>
              </a:rPr>
              <a:t>İdari ve Mali İşler Daire Başkanlığı</a:t>
            </a:r>
          </a:p>
        </p:txBody>
      </p:sp>
      <p:sp>
        <p:nvSpPr>
          <p:cNvPr id="11" name="Metin kutusu 10">
            <a:extLst>
              <a:ext uri="{FF2B5EF4-FFF2-40B4-BE49-F238E27FC236}">
                <a16:creationId xmlns:a16="http://schemas.microsoft.com/office/drawing/2014/main" id="{304C1CC2-4D61-4415-9475-F5BACA723E74}"/>
              </a:ext>
            </a:extLst>
          </p:cNvPr>
          <p:cNvSpPr txBox="1"/>
          <p:nvPr/>
        </p:nvSpPr>
        <p:spPr>
          <a:xfrm>
            <a:off x="6442841" y="1147365"/>
            <a:ext cx="5325111" cy="461665"/>
          </a:xfrm>
          <a:prstGeom prst="rect">
            <a:avLst/>
          </a:prstGeom>
          <a:noFill/>
        </p:spPr>
        <p:txBody>
          <a:bodyPr wrap="square" rtlCol="0">
            <a:spAutoFit/>
          </a:bodyPr>
          <a:lstStyle/>
          <a:p>
            <a:r>
              <a:rPr lang="tr-TR" sz="2400" b="1" spc="300" dirty="0" smtClean="0">
                <a:solidFill>
                  <a:srgbClr val="FFC000"/>
                </a:solidFill>
                <a:effectLst>
                  <a:outerShdw blurRad="38100" dist="38100" dir="2700000" algn="tl">
                    <a:srgbClr val="000000">
                      <a:alpha val="43137"/>
                    </a:srgbClr>
                  </a:outerShdw>
                </a:effectLst>
              </a:rPr>
              <a:t>KARŞILAŞILAN SORUNLAR</a:t>
            </a:r>
            <a:endParaRPr lang="tr-TR" sz="2400" b="1" spc="300" dirty="0">
              <a:solidFill>
                <a:srgbClr val="FFC000"/>
              </a:solidFill>
              <a:effectLst>
                <a:outerShdw blurRad="38100" dist="38100" dir="2700000" algn="tl">
                  <a:srgbClr val="000000">
                    <a:alpha val="43137"/>
                  </a:srgbClr>
                </a:outerShdw>
              </a:effectLst>
            </a:endParaRPr>
          </a:p>
        </p:txBody>
      </p:sp>
      <p:pic>
        <p:nvPicPr>
          <p:cNvPr id="14" name="Resim 13">
            <a:extLst>
              <a:ext uri="{FF2B5EF4-FFF2-40B4-BE49-F238E27FC236}">
                <a16:creationId xmlns:a16="http://schemas.microsoft.com/office/drawing/2014/main" id="{C5012DE8-9BF7-45E6-91B5-7BBEDE39EE33}"/>
              </a:ext>
            </a:extLst>
          </p:cNvPr>
          <p:cNvPicPr>
            <a:picLocks noChangeAspect="1"/>
          </p:cNvPicPr>
          <p:nvPr/>
        </p:nvPicPr>
        <p:blipFill>
          <a:blip r:embed="rId3"/>
          <a:stretch>
            <a:fillRect/>
          </a:stretch>
        </p:blipFill>
        <p:spPr>
          <a:xfrm>
            <a:off x="507686" y="606939"/>
            <a:ext cx="1234849" cy="1237701"/>
          </a:xfrm>
          <a:prstGeom prst="ellipse">
            <a:avLst/>
          </a:prstGeom>
          <a:ln>
            <a:noFill/>
          </a:ln>
          <a:effectLst>
            <a:softEdge rad="112500"/>
          </a:effectLst>
        </p:spPr>
      </p:pic>
      <p:sp>
        <p:nvSpPr>
          <p:cNvPr id="7" name="Dikdörtgen 6"/>
          <p:cNvSpPr/>
          <p:nvPr/>
        </p:nvSpPr>
        <p:spPr>
          <a:xfrm>
            <a:off x="416862" y="3466704"/>
            <a:ext cx="11351090" cy="646331"/>
          </a:xfrm>
          <a:prstGeom prst="rect">
            <a:avLst/>
          </a:prstGeom>
        </p:spPr>
        <p:txBody>
          <a:bodyPr wrap="square">
            <a:spAutoFit/>
          </a:bodyPr>
          <a:lstStyle/>
          <a:p>
            <a:r>
              <a:rPr lang="tr-TR" dirty="0" smtClean="0"/>
              <a:t>	</a:t>
            </a:r>
            <a:r>
              <a:rPr lang="tr-TR" dirty="0"/>
              <a:t>Ödenek işlemleri menüsü altından talep edilecek ödeneklerin ilgili firmadan alınmış onaylı maliyet miktarını belirten keşif özeti (Maliyet Çizelgesi) ile birlikte talep edilmemesi</a:t>
            </a:r>
          </a:p>
        </p:txBody>
      </p:sp>
      <p:sp>
        <p:nvSpPr>
          <p:cNvPr id="8" name="Dikdörtgen 7"/>
          <p:cNvSpPr/>
          <p:nvPr/>
        </p:nvSpPr>
        <p:spPr>
          <a:xfrm>
            <a:off x="507686" y="4113035"/>
            <a:ext cx="11351090" cy="369332"/>
          </a:xfrm>
          <a:prstGeom prst="rect">
            <a:avLst/>
          </a:prstGeom>
        </p:spPr>
        <p:txBody>
          <a:bodyPr wrap="square">
            <a:spAutoFit/>
          </a:bodyPr>
          <a:lstStyle/>
          <a:p>
            <a:r>
              <a:rPr lang="tr-TR" dirty="0" smtClean="0"/>
              <a:t>	</a:t>
            </a:r>
            <a:r>
              <a:rPr lang="tr-TR" dirty="0"/>
              <a:t>Faturaların modüle girişinin yapılıp kaydet dedikten sonra faturayı onayla gönder yapılmaması</a:t>
            </a:r>
          </a:p>
        </p:txBody>
      </p:sp>
      <p:sp>
        <p:nvSpPr>
          <p:cNvPr id="12" name="Dikdörtgen 11"/>
          <p:cNvSpPr/>
          <p:nvPr/>
        </p:nvSpPr>
        <p:spPr>
          <a:xfrm>
            <a:off x="416862" y="4514963"/>
            <a:ext cx="11351090" cy="369332"/>
          </a:xfrm>
          <a:prstGeom prst="rect">
            <a:avLst/>
          </a:prstGeom>
        </p:spPr>
        <p:txBody>
          <a:bodyPr wrap="square">
            <a:spAutoFit/>
          </a:bodyPr>
          <a:lstStyle/>
          <a:p>
            <a:r>
              <a:rPr lang="tr-TR" dirty="0" smtClean="0"/>
              <a:t>	</a:t>
            </a:r>
            <a:endParaRPr lang="tr-TR" dirty="0"/>
          </a:p>
        </p:txBody>
      </p:sp>
    </p:spTree>
    <p:extLst>
      <p:ext uri="{BB962C8B-B14F-4D97-AF65-F5344CB8AC3E}">
        <p14:creationId xmlns:p14="http://schemas.microsoft.com/office/powerpoint/2010/main" val="325120526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randombar(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randombar(horizontal)">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P spid="8" grpId="0"/>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ikdörtgen 9"/>
          <p:cNvSpPr/>
          <p:nvPr/>
        </p:nvSpPr>
        <p:spPr>
          <a:xfrm>
            <a:off x="420455" y="1822287"/>
            <a:ext cx="11351090" cy="1200329"/>
          </a:xfrm>
          <a:prstGeom prst="rect">
            <a:avLst/>
          </a:prstGeom>
        </p:spPr>
        <p:txBody>
          <a:bodyPr wrap="square">
            <a:spAutoFit/>
          </a:bodyPr>
          <a:lstStyle/>
          <a:p>
            <a:r>
              <a:rPr lang="tr-TR" dirty="0" smtClean="0"/>
              <a:t>	</a:t>
            </a:r>
          </a:p>
          <a:p>
            <a:r>
              <a:rPr lang="tr-TR" b="1" dirty="0" smtClean="0"/>
              <a:t>	IV-MEBBİS Ödenek Takip Modülü Karşılaşılan Sorunlar</a:t>
            </a:r>
            <a:endParaRPr lang="tr-TR" dirty="0"/>
          </a:p>
          <a:p>
            <a:endParaRPr lang="tr-TR" dirty="0" smtClean="0"/>
          </a:p>
          <a:p>
            <a:r>
              <a:rPr lang="tr-TR" dirty="0" smtClean="0"/>
              <a:t>	</a:t>
            </a:r>
            <a:r>
              <a:rPr lang="tr-TR" dirty="0"/>
              <a:t>	</a:t>
            </a:r>
          </a:p>
        </p:txBody>
      </p:sp>
      <p:sp>
        <p:nvSpPr>
          <p:cNvPr id="9" name="Metin kutusu 8">
            <a:extLst>
              <a:ext uri="{FF2B5EF4-FFF2-40B4-BE49-F238E27FC236}">
                <a16:creationId xmlns:a16="http://schemas.microsoft.com/office/drawing/2014/main" id="{1C38773C-3DD6-46C3-8AD2-7FF82B62D2AB}"/>
              </a:ext>
            </a:extLst>
          </p:cNvPr>
          <p:cNvSpPr txBox="1"/>
          <p:nvPr/>
        </p:nvSpPr>
        <p:spPr>
          <a:xfrm>
            <a:off x="7812740" y="564776"/>
            <a:ext cx="3871573" cy="369332"/>
          </a:xfrm>
          <a:prstGeom prst="rect">
            <a:avLst/>
          </a:prstGeom>
          <a:noFill/>
        </p:spPr>
        <p:txBody>
          <a:bodyPr wrap="none" rtlCol="0">
            <a:spAutoFit/>
          </a:bodyPr>
          <a:lstStyle/>
          <a:p>
            <a:r>
              <a:rPr lang="tr-TR" i="1" dirty="0">
                <a:solidFill>
                  <a:schemeClr val="bg1">
                    <a:lumMod val="85000"/>
                  </a:schemeClr>
                </a:solidFill>
                <a:effectLst>
                  <a:outerShdw blurRad="38100" dist="38100" dir="2700000" algn="tl">
                    <a:srgbClr val="000000">
                      <a:alpha val="43137"/>
                    </a:srgbClr>
                  </a:outerShdw>
                </a:effectLst>
                <a:latin typeface="Georgia" panose="02040502050405020303" pitchFamily="18" charset="0"/>
              </a:rPr>
              <a:t>İdari ve Mali İşler Daire Başkanlığı</a:t>
            </a:r>
          </a:p>
        </p:txBody>
      </p:sp>
      <p:sp>
        <p:nvSpPr>
          <p:cNvPr id="11" name="Metin kutusu 10">
            <a:extLst>
              <a:ext uri="{FF2B5EF4-FFF2-40B4-BE49-F238E27FC236}">
                <a16:creationId xmlns:a16="http://schemas.microsoft.com/office/drawing/2014/main" id="{304C1CC2-4D61-4415-9475-F5BACA723E74}"/>
              </a:ext>
            </a:extLst>
          </p:cNvPr>
          <p:cNvSpPr txBox="1"/>
          <p:nvPr/>
        </p:nvSpPr>
        <p:spPr>
          <a:xfrm>
            <a:off x="6379779" y="1147365"/>
            <a:ext cx="5388173" cy="461665"/>
          </a:xfrm>
          <a:prstGeom prst="rect">
            <a:avLst/>
          </a:prstGeom>
          <a:noFill/>
        </p:spPr>
        <p:txBody>
          <a:bodyPr wrap="square" rtlCol="0">
            <a:spAutoFit/>
          </a:bodyPr>
          <a:lstStyle/>
          <a:p>
            <a:r>
              <a:rPr lang="tr-TR" sz="2400" b="1" spc="300" dirty="0" smtClean="0">
                <a:solidFill>
                  <a:srgbClr val="FFC000"/>
                </a:solidFill>
                <a:effectLst>
                  <a:outerShdw blurRad="38100" dist="38100" dir="2700000" algn="tl">
                    <a:srgbClr val="000000">
                      <a:alpha val="43137"/>
                    </a:srgbClr>
                  </a:outerShdw>
                </a:effectLst>
              </a:rPr>
              <a:t>KARŞILAŞILAN SORUNLAR</a:t>
            </a:r>
            <a:endParaRPr lang="tr-TR" sz="2400" b="1" spc="300" dirty="0">
              <a:solidFill>
                <a:srgbClr val="FFC000"/>
              </a:solidFill>
              <a:effectLst>
                <a:outerShdw blurRad="38100" dist="38100" dir="2700000" algn="tl">
                  <a:srgbClr val="000000">
                    <a:alpha val="43137"/>
                  </a:srgbClr>
                </a:outerShdw>
              </a:effectLst>
            </a:endParaRPr>
          </a:p>
        </p:txBody>
      </p:sp>
      <p:pic>
        <p:nvPicPr>
          <p:cNvPr id="14" name="Resim 13">
            <a:extLst>
              <a:ext uri="{FF2B5EF4-FFF2-40B4-BE49-F238E27FC236}">
                <a16:creationId xmlns:a16="http://schemas.microsoft.com/office/drawing/2014/main" id="{C5012DE8-9BF7-45E6-91B5-7BBEDE39EE33}"/>
              </a:ext>
            </a:extLst>
          </p:cNvPr>
          <p:cNvPicPr>
            <a:picLocks noChangeAspect="1"/>
          </p:cNvPicPr>
          <p:nvPr/>
        </p:nvPicPr>
        <p:blipFill>
          <a:blip r:embed="rId3"/>
          <a:stretch>
            <a:fillRect/>
          </a:stretch>
        </p:blipFill>
        <p:spPr>
          <a:xfrm>
            <a:off x="507686" y="606939"/>
            <a:ext cx="1234849" cy="1237701"/>
          </a:xfrm>
          <a:prstGeom prst="ellipse">
            <a:avLst/>
          </a:prstGeom>
          <a:ln>
            <a:noFill/>
          </a:ln>
          <a:effectLst>
            <a:softEdge rad="112500"/>
          </a:effectLst>
        </p:spPr>
      </p:pic>
      <p:pic>
        <p:nvPicPr>
          <p:cNvPr id="4" name="Resim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0455" y="2580393"/>
            <a:ext cx="11263858" cy="3828720"/>
          </a:xfrm>
          <a:prstGeom prst="rect">
            <a:avLst/>
          </a:prstGeom>
        </p:spPr>
      </p:pic>
    </p:spTree>
    <p:extLst>
      <p:ext uri="{BB962C8B-B14F-4D97-AF65-F5344CB8AC3E}">
        <p14:creationId xmlns:p14="http://schemas.microsoft.com/office/powerpoint/2010/main" val="567449708"/>
      </p:ext>
    </p:extLst>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ikdörtgen 9"/>
          <p:cNvSpPr/>
          <p:nvPr/>
        </p:nvSpPr>
        <p:spPr>
          <a:xfrm>
            <a:off x="420455" y="1822287"/>
            <a:ext cx="11351090" cy="2031325"/>
          </a:xfrm>
          <a:prstGeom prst="rect">
            <a:avLst/>
          </a:prstGeom>
        </p:spPr>
        <p:txBody>
          <a:bodyPr wrap="square">
            <a:spAutoFit/>
          </a:bodyPr>
          <a:lstStyle/>
          <a:p>
            <a:r>
              <a:rPr lang="tr-TR" dirty="0" smtClean="0"/>
              <a:t>	</a:t>
            </a:r>
          </a:p>
          <a:p>
            <a:r>
              <a:rPr lang="tr-TR" b="1" dirty="0" smtClean="0"/>
              <a:t>	IV-MEBBİS Ödenek Takip Modülü Karşılaşılan Sorunlar</a:t>
            </a:r>
            <a:endParaRPr lang="tr-TR" dirty="0"/>
          </a:p>
          <a:p>
            <a:endParaRPr lang="tr-TR" dirty="0" smtClean="0"/>
          </a:p>
          <a:p>
            <a:r>
              <a:rPr lang="tr-TR" dirty="0" smtClean="0"/>
              <a:t>	Kurumunuza 16.650,80 TL tutarında fatura gelmiş olsun. Fatura tutarı girilirken binlik kısım yazıldıktan sonra virgül atılıp yüzlük kısım girilirse (16,650,80) fatura tutarı Genel Müdürlüğümüze 16,65 TL olarak gelmektedir. Fatura tutarı girilirken sadece onluk kısım ayırırken virgül atılmalıdır. (16650,80)</a:t>
            </a:r>
          </a:p>
          <a:p>
            <a:r>
              <a:rPr lang="tr-TR" dirty="0"/>
              <a:t>	</a:t>
            </a:r>
          </a:p>
        </p:txBody>
      </p:sp>
      <p:sp>
        <p:nvSpPr>
          <p:cNvPr id="9" name="Metin kutusu 8">
            <a:extLst>
              <a:ext uri="{FF2B5EF4-FFF2-40B4-BE49-F238E27FC236}">
                <a16:creationId xmlns:a16="http://schemas.microsoft.com/office/drawing/2014/main" id="{1C38773C-3DD6-46C3-8AD2-7FF82B62D2AB}"/>
              </a:ext>
            </a:extLst>
          </p:cNvPr>
          <p:cNvSpPr txBox="1"/>
          <p:nvPr/>
        </p:nvSpPr>
        <p:spPr>
          <a:xfrm>
            <a:off x="7812740" y="564776"/>
            <a:ext cx="3871573" cy="369332"/>
          </a:xfrm>
          <a:prstGeom prst="rect">
            <a:avLst/>
          </a:prstGeom>
          <a:noFill/>
        </p:spPr>
        <p:txBody>
          <a:bodyPr wrap="none" rtlCol="0">
            <a:spAutoFit/>
          </a:bodyPr>
          <a:lstStyle/>
          <a:p>
            <a:r>
              <a:rPr lang="tr-TR" i="1" dirty="0">
                <a:solidFill>
                  <a:schemeClr val="bg1">
                    <a:lumMod val="85000"/>
                  </a:schemeClr>
                </a:solidFill>
                <a:effectLst>
                  <a:outerShdw blurRad="38100" dist="38100" dir="2700000" algn="tl">
                    <a:srgbClr val="000000">
                      <a:alpha val="43137"/>
                    </a:srgbClr>
                  </a:outerShdw>
                </a:effectLst>
                <a:latin typeface="Georgia" panose="02040502050405020303" pitchFamily="18" charset="0"/>
              </a:rPr>
              <a:t>İdari ve Mali İşler Daire Başkanlığı</a:t>
            </a:r>
          </a:p>
        </p:txBody>
      </p:sp>
      <p:sp>
        <p:nvSpPr>
          <p:cNvPr id="11" name="Metin kutusu 10">
            <a:extLst>
              <a:ext uri="{FF2B5EF4-FFF2-40B4-BE49-F238E27FC236}">
                <a16:creationId xmlns:a16="http://schemas.microsoft.com/office/drawing/2014/main" id="{304C1CC2-4D61-4415-9475-F5BACA723E74}"/>
              </a:ext>
            </a:extLst>
          </p:cNvPr>
          <p:cNvSpPr txBox="1"/>
          <p:nvPr/>
        </p:nvSpPr>
        <p:spPr>
          <a:xfrm>
            <a:off x="6484883" y="1147365"/>
            <a:ext cx="5283069" cy="461665"/>
          </a:xfrm>
          <a:prstGeom prst="rect">
            <a:avLst/>
          </a:prstGeom>
          <a:noFill/>
        </p:spPr>
        <p:txBody>
          <a:bodyPr wrap="square" rtlCol="0">
            <a:spAutoFit/>
          </a:bodyPr>
          <a:lstStyle/>
          <a:p>
            <a:r>
              <a:rPr lang="tr-TR" sz="2400" b="1" spc="300" dirty="0" smtClean="0">
                <a:solidFill>
                  <a:srgbClr val="FFC000"/>
                </a:solidFill>
                <a:effectLst>
                  <a:outerShdw blurRad="38100" dist="38100" dir="2700000" algn="tl">
                    <a:srgbClr val="000000">
                      <a:alpha val="43137"/>
                    </a:srgbClr>
                  </a:outerShdw>
                </a:effectLst>
              </a:rPr>
              <a:t>KARŞILAŞILAN SORUNLAR</a:t>
            </a:r>
            <a:endParaRPr lang="tr-TR" sz="2400" b="1" spc="300" dirty="0">
              <a:solidFill>
                <a:srgbClr val="FFC000"/>
              </a:solidFill>
              <a:effectLst>
                <a:outerShdw blurRad="38100" dist="38100" dir="2700000" algn="tl">
                  <a:srgbClr val="000000">
                    <a:alpha val="43137"/>
                  </a:srgbClr>
                </a:outerShdw>
              </a:effectLst>
            </a:endParaRPr>
          </a:p>
        </p:txBody>
      </p:sp>
      <p:pic>
        <p:nvPicPr>
          <p:cNvPr id="14" name="Resim 13">
            <a:extLst>
              <a:ext uri="{FF2B5EF4-FFF2-40B4-BE49-F238E27FC236}">
                <a16:creationId xmlns:a16="http://schemas.microsoft.com/office/drawing/2014/main" id="{C5012DE8-9BF7-45E6-91B5-7BBEDE39EE33}"/>
              </a:ext>
            </a:extLst>
          </p:cNvPr>
          <p:cNvPicPr>
            <a:picLocks noChangeAspect="1"/>
          </p:cNvPicPr>
          <p:nvPr/>
        </p:nvPicPr>
        <p:blipFill>
          <a:blip r:embed="rId3"/>
          <a:stretch>
            <a:fillRect/>
          </a:stretch>
        </p:blipFill>
        <p:spPr>
          <a:xfrm>
            <a:off x="507686" y="606939"/>
            <a:ext cx="1234849" cy="1237701"/>
          </a:xfrm>
          <a:prstGeom prst="ellipse">
            <a:avLst/>
          </a:prstGeom>
          <a:ln>
            <a:noFill/>
          </a:ln>
          <a:effectLst>
            <a:softEdge rad="112500"/>
          </a:effectLst>
        </p:spPr>
      </p:pic>
      <p:pic>
        <p:nvPicPr>
          <p:cNvPr id="3" name="Resim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0455" y="3815541"/>
            <a:ext cx="10610534" cy="955963"/>
          </a:xfrm>
          <a:prstGeom prst="rect">
            <a:avLst/>
          </a:prstGeom>
        </p:spPr>
      </p:pic>
    </p:spTree>
    <p:extLst>
      <p:ext uri="{BB962C8B-B14F-4D97-AF65-F5344CB8AC3E}">
        <p14:creationId xmlns:p14="http://schemas.microsoft.com/office/powerpoint/2010/main" val="35092956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1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ikdörtgen 9"/>
          <p:cNvSpPr/>
          <p:nvPr/>
        </p:nvSpPr>
        <p:spPr>
          <a:xfrm>
            <a:off x="420455" y="1822287"/>
            <a:ext cx="11351090" cy="1200329"/>
          </a:xfrm>
          <a:prstGeom prst="rect">
            <a:avLst/>
          </a:prstGeom>
        </p:spPr>
        <p:txBody>
          <a:bodyPr wrap="square">
            <a:spAutoFit/>
          </a:bodyPr>
          <a:lstStyle/>
          <a:p>
            <a:r>
              <a:rPr lang="tr-TR" dirty="0" smtClean="0"/>
              <a:t>	</a:t>
            </a:r>
          </a:p>
          <a:p>
            <a:r>
              <a:rPr lang="tr-TR" b="1" dirty="0" smtClean="0"/>
              <a:t>	IV-MEBBİS Ödenek Takip Modülü Karşılaşılan Sorunlar</a:t>
            </a:r>
            <a:endParaRPr lang="tr-TR" dirty="0"/>
          </a:p>
          <a:p>
            <a:endParaRPr lang="tr-TR" dirty="0" smtClean="0"/>
          </a:p>
          <a:p>
            <a:r>
              <a:rPr lang="tr-TR" dirty="0" smtClean="0"/>
              <a:t>	</a:t>
            </a:r>
            <a:r>
              <a:rPr lang="tr-TR" dirty="0"/>
              <a:t>	</a:t>
            </a:r>
          </a:p>
        </p:txBody>
      </p:sp>
      <p:sp>
        <p:nvSpPr>
          <p:cNvPr id="9" name="Metin kutusu 8">
            <a:extLst>
              <a:ext uri="{FF2B5EF4-FFF2-40B4-BE49-F238E27FC236}">
                <a16:creationId xmlns:a16="http://schemas.microsoft.com/office/drawing/2014/main" id="{1C38773C-3DD6-46C3-8AD2-7FF82B62D2AB}"/>
              </a:ext>
            </a:extLst>
          </p:cNvPr>
          <p:cNvSpPr txBox="1"/>
          <p:nvPr/>
        </p:nvSpPr>
        <p:spPr>
          <a:xfrm>
            <a:off x="7812740" y="564776"/>
            <a:ext cx="3871573" cy="369332"/>
          </a:xfrm>
          <a:prstGeom prst="rect">
            <a:avLst/>
          </a:prstGeom>
          <a:noFill/>
        </p:spPr>
        <p:txBody>
          <a:bodyPr wrap="none" rtlCol="0">
            <a:spAutoFit/>
          </a:bodyPr>
          <a:lstStyle/>
          <a:p>
            <a:r>
              <a:rPr lang="tr-TR" i="1" dirty="0">
                <a:solidFill>
                  <a:schemeClr val="bg1">
                    <a:lumMod val="85000"/>
                  </a:schemeClr>
                </a:solidFill>
                <a:effectLst>
                  <a:outerShdw blurRad="38100" dist="38100" dir="2700000" algn="tl">
                    <a:srgbClr val="000000">
                      <a:alpha val="43137"/>
                    </a:srgbClr>
                  </a:outerShdw>
                </a:effectLst>
                <a:latin typeface="Georgia" panose="02040502050405020303" pitchFamily="18" charset="0"/>
              </a:rPr>
              <a:t>İdari ve Mali İşler Daire Başkanlığı</a:t>
            </a:r>
          </a:p>
        </p:txBody>
      </p:sp>
      <p:sp>
        <p:nvSpPr>
          <p:cNvPr id="11" name="Metin kutusu 10">
            <a:extLst>
              <a:ext uri="{FF2B5EF4-FFF2-40B4-BE49-F238E27FC236}">
                <a16:creationId xmlns:a16="http://schemas.microsoft.com/office/drawing/2014/main" id="{304C1CC2-4D61-4415-9475-F5BACA723E74}"/>
              </a:ext>
            </a:extLst>
          </p:cNvPr>
          <p:cNvSpPr txBox="1"/>
          <p:nvPr/>
        </p:nvSpPr>
        <p:spPr>
          <a:xfrm>
            <a:off x="6348249" y="1147365"/>
            <a:ext cx="5419704" cy="461665"/>
          </a:xfrm>
          <a:prstGeom prst="rect">
            <a:avLst/>
          </a:prstGeom>
          <a:noFill/>
        </p:spPr>
        <p:txBody>
          <a:bodyPr wrap="square" rtlCol="0">
            <a:spAutoFit/>
          </a:bodyPr>
          <a:lstStyle/>
          <a:p>
            <a:r>
              <a:rPr lang="tr-TR" sz="2400" b="1" spc="300" dirty="0" smtClean="0">
                <a:solidFill>
                  <a:srgbClr val="FFC000"/>
                </a:solidFill>
                <a:effectLst>
                  <a:outerShdw blurRad="38100" dist="38100" dir="2700000" algn="tl">
                    <a:srgbClr val="000000">
                      <a:alpha val="43137"/>
                    </a:srgbClr>
                  </a:outerShdw>
                </a:effectLst>
              </a:rPr>
              <a:t>KARŞILAŞILAN SORUNLAR</a:t>
            </a:r>
            <a:endParaRPr lang="tr-TR" sz="2400" b="1" spc="300" dirty="0">
              <a:solidFill>
                <a:srgbClr val="FFC000"/>
              </a:solidFill>
              <a:effectLst>
                <a:outerShdw blurRad="38100" dist="38100" dir="2700000" algn="tl">
                  <a:srgbClr val="000000">
                    <a:alpha val="43137"/>
                  </a:srgbClr>
                </a:outerShdw>
              </a:effectLst>
            </a:endParaRPr>
          </a:p>
        </p:txBody>
      </p:sp>
      <p:pic>
        <p:nvPicPr>
          <p:cNvPr id="14" name="Resim 13">
            <a:extLst>
              <a:ext uri="{FF2B5EF4-FFF2-40B4-BE49-F238E27FC236}">
                <a16:creationId xmlns:a16="http://schemas.microsoft.com/office/drawing/2014/main" id="{C5012DE8-9BF7-45E6-91B5-7BBEDE39EE33}"/>
              </a:ext>
            </a:extLst>
          </p:cNvPr>
          <p:cNvPicPr>
            <a:picLocks noChangeAspect="1"/>
          </p:cNvPicPr>
          <p:nvPr/>
        </p:nvPicPr>
        <p:blipFill>
          <a:blip r:embed="rId3"/>
          <a:stretch>
            <a:fillRect/>
          </a:stretch>
        </p:blipFill>
        <p:spPr>
          <a:xfrm>
            <a:off x="507686" y="606939"/>
            <a:ext cx="1234849" cy="1237701"/>
          </a:xfrm>
          <a:prstGeom prst="ellipse">
            <a:avLst/>
          </a:prstGeom>
          <a:ln>
            <a:noFill/>
          </a:ln>
          <a:effectLst>
            <a:softEdge rad="112500"/>
          </a:effectLst>
        </p:spPr>
      </p:pic>
      <p:pic>
        <p:nvPicPr>
          <p:cNvPr id="4" name="Resim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0455" y="3235873"/>
            <a:ext cx="11356908" cy="1693574"/>
          </a:xfrm>
          <a:prstGeom prst="rect">
            <a:avLst/>
          </a:prstGeom>
        </p:spPr>
      </p:pic>
    </p:spTree>
    <p:extLst>
      <p:ext uri="{BB962C8B-B14F-4D97-AF65-F5344CB8AC3E}">
        <p14:creationId xmlns:p14="http://schemas.microsoft.com/office/powerpoint/2010/main" val="3258434998"/>
      </p:ext>
    </p:extLst>
  </p:cSld>
  <p:clrMapOvr>
    <a:masterClrMapping/>
  </p:clrMapOvr>
  <p:transition spd="slow">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ikdörtgen 9"/>
          <p:cNvSpPr/>
          <p:nvPr/>
        </p:nvSpPr>
        <p:spPr>
          <a:xfrm>
            <a:off x="420455" y="1822287"/>
            <a:ext cx="11351090" cy="1200329"/>
          </a:xfrm>
          <a:prstGeom prst="rect">
            <a:avLst/>
          </a:prstGeom>
        </p:spPr>
        <p:txBody>
          <a:bodyPr wrap="square">
            <a:spAutoFit/>
          </a:bodyPr>
          <a:lstStyle/>
          <a:p>
            <a:r>
              <a:rPr lang="tr-TR" dirty="0" smtClean="0"/>
              <a:t>	</a:t>
            </a:r>
          </a:p>
          <a:p>
            <a:r>
              <a:rPr lang="tr-TR" b="1" dirty="0" smtClean="0"/>
              <a:t>	IV-MEBBİS Ödenek Takip Modülü Karşılaşılan Sorunlar</a:t>
            </a:r>
            <a:endParaRPr lang="tr-TR" dirty="0"/>
          </a:p>
          <a:p>
            <a:endParaRPr lang="tr-TR" dirty="0" smtClean="0"/>
          </a:p>
          <a:p>
            <a:r>
              <a:rPr lang="tr-TR" dirty="0" smtClean="0"/>
              <a:t>	</a:t>
            </a:r>
            <a:r>
              <a:rPr lang="tr-TR" dirty="0"/>
              <a:t>	</a:t>
            </a:r>
          </a:p>
        </p:txBody>
      </p:sp>
      <p:sp>
        <p:nvSpPr>
          <p:cNvPr id="9" name="Metin kutusu 8">
            <a:extLst>
              <a:ext uri="{FF2B5EF4-FFF2-40B4-BE49-F238E27FC236}">
                <a16:creationId xmlns:a16="http://schemas.microsoft.com/office/drawing/2014/main" id="{1C38773C-3DD6-46C3-8AD2-7FF82B62D2AB}"/>
              </a:ext>
            </a:extLst>
          </p:cNvPr>
          <p:cNvSpPr txBox="1"/>
          <p:nvPr/>
        </p:nvSpPr>
        <p:spPr>
          <a:xfrm>
            <a:off x="7812740" y="564776"/>
            <a:ext cx="3871573" cy="369332"/>
          </a:xfrm>
          <a:prstGeom prst="rect">
            <a:avLst/>
          </a:prstGeom>
          <a:noFill/>
        </p:spPr>
        <p:txBody>
          <a:bodyPr wrap="none" rtlCol="0">
            <a:spAutoFit/>
          </a:bodyPr>
          <a:lstStyle/>
          <a:p>
            <a:r>
              <a:rPr lang="tr-TR" i="1" dirty="0">
                <a:solidFill>
                  <a:schemeClr val="bg1">
                    <a:lumMod val="85000"/>
                  </a:schemeClr>
                </a:solidFill>
                <a:effectLst>
                  <a:outerShdw blurRad="38100" dist="38100" dir="2700000" algn="tl">
                    <a:srgbClr val="000000">
                      <a:alpha val="43137"/>
                    </a:srgbClr>
                  </a:outerShdw>
                </a:effectLst>
                <a:latin typeface="Georgia" panose="02040502050405020303" pitchFamily="18" charset="0"/>
              </a:rPr>
              <a:t>İdari ve Mali İşler Daire Başkanlığı</a:t>
            </a:r>
          </a:p>
        </p:txBody>
      </p:sp>
      <p:sp>
        <p:nvSpPr>
          <p:cNvPr id="11" name="Metin kutusu 10">
            <a:extLst>
              <a:ext uri="{FF2B5EF4-FFF2-40B4-BE49-F238E27FC236}">
                <a16:creationId xmlns:a16="http://schemas.microsoft.com/office/drawing/2014/main" id="{304C1CC2-4D61-4415-9475-F5BACA723E74}"/>
              </a:ext>
            </a:extLst>
          </p:cNvPr>
          <p:cNvSpPr txBox="1"/>
          <p:nvPr/>
        </p:nvSpPr>
        <p:spPr>
          <a:xfrm>
            <a:off x="6421821" y="1147365"/>
            <a:ext cx="5346131" cy="461665"/>
          </a:xfrm>
          <a:prstGeom prst="rect">
            <a:avLst/>
          </a:prstGeom>
          <a:noFill/>
        </p:spPr>
        <p:txBody>
          <a:bodyPr wrap="square" rtlCol="0">
            <a:spAutoFit/>
          </a:bodyPr>
          <a:lstStyle/>
          <a:p>
            <a:r>
              <a:rPr lang="tr-TR" sz="2400" b="1" spc="300" dirty="0" smtClean="0">
                <a:solidFill>
                  <a:srgbClr val="FFC000"/>
                </a:solidFill>
                <a:effectLst>
                  <a:outerShdw blurRad="38100" dist="38100" dir="2700000" algn="tl">
                    <a:srgbClr val="000000">
                      <a:alpha val="43137"/>
                    </a:srgbClr>
                  </a:outerShdw>
                </a:effectLst>
              </a:rPr>
              <a:t>KARŞILAŞILAN SORUNLAR</a:t>
            </a:r>
            <a:endParaRPr lang="tr-TR" sz="2400" b="1" spc="300" dirty="0">
              <a:solidFill>
                <a:srgbClr val="FFC000"/>
              </a:solidFill>
              <a:effectLst>
                <a:outerShdw blurRad="38100" dist="38100" dir="2700000" algn="tl">
                  <a:srgbClr val="000000">
                    <a:alpha val="43137"/>
                  </a:srgbClr>
                </a:outerShdw>
              </a:effectLst>
            </a:endParaRPr>
          </a:p>
        </p:txBody>
      </p:sp>
      <p:pic>
        <p:nvPicPr>
          <p:cNvPr id="14" name="Resim 13">
            <a:extLst>
              <a:ext uri="{FF2B5EF4-FFF2-40B4-BE49-F238E27FC236}">
                <a16:creationId xmlns:a16="http://schemas.microsoft.com/office/drawing/2014/main" id="{C5012DE8-9BF7-45E6-91B5-7BBEDE39EE33}"/>
              </a:ext>
            </a:extLst>
          </p:cNvPr>
          <p:cNvPicPr>
            <a:picLocks noChangeAspect="1"/>
          </p:cNvPicPr>
          <p:nvPr/>
        </p:nvPicPr>
        <p:blipFill>
          <a:blip r:embed="rId3"/>
          <a:stretch>
            <a:fillRect/>
          </a:stretch>
        </p:blipFill>
        <p:spPr>
          <a:xfrm>
            <a:off x="507686" y="606939"/>
            <a:ext cx="1234849" cy="1237701"/>
          </a:xfrm>
          <a:prstGeom prst="ellipse">
            <a:avLst/>
          </a:prstGeom>
          <a:ln>
            <a:noFill/>
          </a:ln>
          <a:effectLst>
            <a:softEdge rad="112500"/>
          </a:effectLst>
        </p:spPr>
      </p:pic>
      <p:pic>
        <p:nvPicPr>
          <p:cNvPr id="2" name="Resi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1394" y="2505729"/>
            <a:ext cx="11382919" cy="4094576"/>
          </a:xfrm>
          <a:prstGeom prst="rect">
            <a:avLst/>
          </a:prstGeom>
        </p:spPr>
      </p:pic>
    </p:spTree>
    <p:extLst>
      <p:ext uri="{BB962C8B-B14F-4D97-AF65-F5344CB8AC3E}">
        <p14:creationId xmlns:p14="http://schemas.microsoft.com/office/powerpoint/2010/main" val="3250174137"/>
      </p:ext>
    </p:extLst>
  </p:cSld>
  <p:clrMapOvr>
    <a:masterClrMapping/>
  </p:clrMapOvr>
  <p:transition spd="slow">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ikdörtgen 9"/>
          <p:cNvSpPr/>
          <p:nvPr/>
        </p:nvSpPr>
        <p:spPr>
          <a:xfrm>
            <a:off x="420455" y="1822287"/>
            <a:ext cx="11351090" cy="1200329"/>
          </a:xfrm>
          <a:prstGeom prst="rect">
            <a:avLst/>
          </a:prstGeom>
        </p:spPr>
        <p:txBody>
          <a:bodyPr wrap="square">
            <a:spAutoFit/>
          </a:bodyPr>
          <a:lstStyle/>
          <a:p>
            <a:r>
              <a:rPr lang="tr-TR" dirty="0" smtClean="0"/>
              <a:t>	</a:t>
            </a:r>
          </a:p>
          <a:p>
            <a:r>
              <a:rPr lang="tr-TR" b="1" dirty="0" smtClean="0"/>
              <a:t>	IV-MEBBİS Ödenek Takip Modülü Karşılaşılan Sorunlar</a:t>
            </a:r>
            <a:endParaRPr lang="tr-TR" dirty="0"/>
          </a:p>
          <a:p>
            <a:endParaRPr lang="tr-TR" dirty="0" smtClean="0"/>
          </a:p>
          <a:p>
            <a:r>
              <a:rPr lang="tr-TR" dirty="0" smtClean="0"/>
              <a:t>	</a:t>
            </a:r>
            <a:r>
              <a:rPr lang="tr-TR" dirty="0"/>
              <a:t>	</a:t>
            </a:r>
          </a:p>
        </p:txBody>
      </p:sp>
      <p:sp>
        <p:nvSpPr>
          <p:cNvPr id="9" name="Metin kutusu 8">
            <a:extLst>
              <a:ext uri="{FF2B5EF4-FFF2-40B4-BE49-F238E27FC236}">
                <a16:creationId xmlns:a16="http://schemas.microsoft.com/office/drawing/2014/main" id="{1C38773C-3DD6-46C3-8AD2-7FF82B62D2AB}"/>
              </a:ext>
            </a:extLst>
          </p:cNvPr>
          <p:cNvSpPr txBox="1"/>
          <p:nvPr/>
        </p:nvSpPr>
        <p:spPr>
          <a:xfrm>
            <a:off x="7812740" y="564776"/>
            <a:ext cx="3871573" cy="369332"/>
          </a:xfrm>
          <a:prstGeom prst="rect">
            <a:avLst/>
          </a:prstGeom>
          <a:noFill/>
        </p:spPr>
        <p:txBody>
          <a:bodyPr wrap="none" rtlCol="0">
            <a:spAutoFit/>
          </a:bodyPr>
          <a:lstStyle/>
          <a:p>
            <a:r>
              <a:rPr lang="tr-TR" i="1" dirty="0">
                <a:solidFill>
                  <a:schemeClr val="bg1">
                    <a:lumMod val="85000"/>
                  </a:schemeClr>
                </a:solidFill>
                <a:effectLst>
                  <a:outerShdw blurRad="38100" dist="38100" dir="2700000" algn="tl">
                    <a:srgbClr val="000000">
                      <a:alpha val="43137"/>
                    </a:srgbClr>
                  </a:outerShdw>
                </a:effectLst>
                <a:latin typeface="Georgia" panose="02040502050405020303" pitchFamily="18" charset="0"/>
              </a:rPr>
              <a:t>İdari ve Mali İşler Daire Başkanlığı</a:t>
            </a:r>
          </a:p>
        </p:txBody>
      </p:sp>
      <p:sp>
        <p:nvSpPr>
          <p:cNvPr id="11" name="Metin kutusu 10">
            <a:extLst>
              <a:ext uri="{FF2B5EF4-FFF2-40B4-BE49-F238E27FC236}">
                <a16:creationId xmlns:a16="http://schemas.microsoft.com/office/drawing/2014/main" id="{304C1CC2-4D61-4415-9475-F5BACA723E74}"/>
              </a:ext>
            </a:extLst>
          </p:cNvPr>
          <p:cNvSpPr txBox="1"/>
          <p:nvPr/>
        </p:nvSpPr>
        <p:spPr>
          <a:xfrm>
            <a:off x="6327229" y="1147365"/>
            <a:ext cx="5440724" cy="461665"/>
          </a:xfrm>
          <a:prstGeom prst="rect">
            <a:avLst/>
          </a:prstGeom>
          <a:noFill/>
        </p:spPr>
        <p:txBody>
          <a:bodyPr wrap="square" rtlCol="0">
            <a:spAutoFit/>
          </a:bodyPr>
          <a:lstStyle/>
          <a:p>
            <a:r>
              <a:rPr lang="tr-TR" sz="2400" b="1" spc="300" dirty="0" smtClean="0">
                <a:solidFill>
                  <a:srgbClr val="FFC000"/>
                </a:solidFill>
                <a:effectLst>
                  <a:outerShdw blurRad="38100" dist="38100" dir="2700000" algn="tl">
                    <a:srgbClr val="000000">
                      <a:alpha val="43137"/>
                    </a:srgbClr>
                  </a:outerShdw>
                </a:effectLst>
              </a:rPr>
              <a:t>KARŞILAŞILAN SORUNLAR</a:t>
            </a:r>
            <a:endParaRPr lang="tr-TR" sz="2400" b="1" spc="300" dirty="0">
              <a:solidFill>
                <a:srgbClr val="FFC000"/>
              </a:solidFill>
              <a:effectLst>
                <a:outerShdw blurRad="38100" dist="38100" dir="2700000" algn="tl">
                  <a:srgbClr val="000000">
                    <a:alpha val="43137"/>
                  </a:srgbClr>
                </a:outerShdw>
              </a:effectLst>
            </a:endParaRPr>
          </a:p>
        </p:txBody>
      </p:sp>
      <p:pic>
        <p:nvPicPr>
          <p:cNvPr id="14" name="Resim 13">
            <a:extLst>
              <a:ext uri="{FF2B5EF4-FFF2-40B4-BE49-F238E27FC236}">
                <a16:creationId xmlns:a16="http://schemas.microsoft.com/office/drawing/2014/main" id="{C5012DE8-9BF7-45E6-91B5-7BBEDE39EE33}"/>
              </a:ext>
            </a:extLst>
          </p:cNvPr>
          <p:cNvPicPr>
            <a:picLocks noChangeAspect="1"/>
          </p:cNvPicPr>
          <p:nvPr/>
        </p:nvPicPr>
        <p:blipFill>
          <a:blip r:embed="rId3"/>
          <a:stretch>
            <a:fillRect/>
          </a:stretch>
        </p:blipFill>
        <p:spPr>
          <a:xfrm>
            <a:off x="507686" y="606939"/>
            <a:ext cx="1234849" cy="1237701"/>
          </a:xfrm>
          <a:prstGeom prst="ellipse">
            <a:avLst/>
          </a:prstGeom>
          <a:ln>
            <a:noFill/>
          </a:ln>
          <a:effectLst>
            <a:softEdge rad="112500"/>
          </a:effectLst>
        </p:spPr>
      </p:pic>
      <p:pic>
        <p:nvPicPr>
          <p:cNvPr id="2" name="Resi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0455" y="2746604"/>
            <a:ext cx="11263858" cy="3920203"/>
          </a:xfrm>
          <a:prstGeom prst="rect">
            <a:avLst/>
          </a:prstGeom>
        </p:spPr>
      </p:pic>
    </p:spTree>
    <p:extLst>
      <p:ext uri="{BB962C8B-B14F-4D97-AF65-F5344CB8AC3E}">
        <p14:creationId xmlns:p14="http://schemas.microsoft.com/office/powerpoint/2010/main" val="779154747"/>
      </p:ext>
    </p:extLst>
  </p:cSld>
  <p:clrMapOvr>
    <a:masterClrMapping/>
  </p:clrMapOvr>
  <p:transition spd="slow">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ikdörtgen 9"/>
          <p:cNvSpPr/>
          <p:nvPr/>
        </p:nvSpPr>
        <p:spPr>
          <a:xfrm>
            <a:off x="420455" y="1822287"/>
            <a:ext cx="11351090" cy="1200329"/>
          </a:xfrm>
          <a:prstGeom prst="rect">
            <a:avLst/>
          </a:prstGeom>
        </p:spPr>
        <p:txBody>
          <a:bodyPr wrap="square">
            <a:spAutoFit/>
          </a:bodyPr>
          <a:lstStyle/>
          <a:p>
            <a:r>
              <a:rPr lang="tr-TR" dirty="0" smtClean="0"/>
              <a:t>	</a:t>
            </a:r>
          </a:p>
          <a:p>
            <a:r>
              <a:rPr lang="tr-TR" b="1" dirty="0" smtClean="0"/>
              <a:t>	IV-MEBBİS Ödenek Takip Modülü Karşılaşılan Sorunlar</a:t>
            </a:r>
            <a:endParaRPr lang="tr-TR" dirty="0"/>
          </a:p>
          <a:p>
            <a:endParaRPr lang="tr-TR" dirty="0" smtClean="0"/>
          </a:p>
          <a:p>
            <a:r>
              <a:rPr lang="tr-TR" dirty="0" smtClean="0"/>
              <a:t>	</a:t>
            </a:r>
            <a:r>
              <a:rPr lang="tr-TR" dirty="0"/>
              <a:t>	</a:t>
            </a:r>
          </a:p>
        </p:txBody>
      </p:sp>
      <p:sp>
        <p:nvSpPr>
          <p:cNvPr id="9" name="Metin kutusu 8">
            <a:extLst>
              <a:ext uri="{FF2B5EF4-FFF2-40B4-BE49-F238E27FC236}">
                <a16:creationId xmlns:a16="http://schemas.microsoft.com/office/drawing/2014/main" id="{1C38773C-3DD6-46C3-8AD2-7FF82B62D2AB}"/>
              </a:ext>
            </a:extLst>
          </p:cNvPr>
          <p:cNvSpPr txBox="1"/>
          <p:nvPr/>
        </p:nvSpPr>
        <p:spPr>
          <a:xfrm>
            <a:off x="7812740" y="564776"/>
            <a:ext cx="3871573" cy="369332"/>
          </a:xfrm>
          <a:prstGeom prst="rect">
            <a:avLst/>
          </a:prstGeom>
          <a:noFill/>
        </p:spPr>
        <p:txBody>
          <a:bodyPr wrap="none" rtlCol="0">
            <a:spAutoFit/>
          </a:bodyPr>
          <a:lstStyle/>
          <a:p>
            <a:r>
              <a:rPr lang="tr-TR" i="1" dirty="0">
                <a:solidFill>
                  <a:schemeClr val="bg1">
                    <a:lumMod val="85000"/>
                  </a:schemeClr>
                </a:solidFill>
                <a:effectLst>
                  <a:outerShdw blurRad="38100" dist="38100" dir="2700000" algn="tl">
                    <a:srgbClr val="000000">
                      <a:alpha val="43137"/>
                    </a:srgbClr>
                  </a:outerShdw>
                </a:effectLst>
                <a:latin typeface="Georgia" panose="02040502050405020303" pitchFamily="18" charset="0"/>
              </a:rPr>
              <a:t>İdari ve Mali İşler Daire Başkanlığı</a:t>
            </a:r>
          </a:p>
        </p:txBody>
      </p:sp>
      <p:sp>
        <p:nvSpPr>
          <p:cNvPr id="11" name="Metin kutusu 10">
            <a:extLst>
              <a:ext uri="{FF2B5EF4-FFF2-40B4-BE49-F238E27FC236}">
                <a16:creationId xmlns:a16="http://schemas.microsoft.com/office/drawing/2014/main" id="{304C1CC2-4D61-4415-9475-F5BACA723E74}"/>
              </a:ext>
            </a:extLst>
          </p:cNvPr>
          <p:cNvSpPr txBox="1"/>
          <p:nvPr/>
        </p:nvSpPr>
        <p:spPr>
          <a:xfrm>
            <a:off x="6474373" y="1147365"/>
            <a:ext cx="5293580" cy="461665"/>
          </a:xfrm>
          <a:prstGeom prst="rect">
            <a:avLst/>
          </a:prstGeom>
          <a:noFill/>
        </p:spPr>
        <p:txBody>
          <a:bodyPr wrap="square" rtlCol="0">
            <a:spAutoFit/>
          </a:bodyPr>
          <a:lstStyle/>
          <a:p>
            <a:r>
              <a:rPr lang="tr-TR" sz="2400" b="1" spc="300" dirty="0" smtClean="0">
                <a:solidFill>
                  <a:srgbClr val="FFC000"/>
                </a:solidFill>
                <a:effectLst>
                  <a:outerShdw blurRad="38100" dist="38100" dir="2700000" algn="tl">
                    <a:srgbClr val="000000">
                      <a:alpha val="43137"/>
                    </a:srgbClr>
                  </a:outerShdw>
                </a:effectLst>
              </a:rPr>
              <a:t>KARŞILAŞILAN SORUNLAR</a:t>
            </a:r>
            <a:endParaRPr lang="tr-TR" sz="2400" b="1" spc="300" dirty="0">
              <a:solidFill>
                <a:srgbClr val="FFC000"/>
              </a:solidFill>
              <a:effectLst>
                <a:outerShdw blurRad="38100" dist="38100" dir="2700000" algn="tl">
                  <a:srgbClr val="000000">
                    <a:alpha val="43137"/>
                  </a:srgbClr>
                </a:outerShdw>
              </a:effectLst>
            </a:endParaRPr>
          </a:p>
        </p:txBody>
      </p:sp>
      <p:pic>
        <p:nvPicPr>
          <p:cNvPr id="14" name="Resim 13">
            <a:extLst>
              <a:ext uri="{FF2B5EF4-FFF2-40B4-BE49-F238E27FC236}">
                <a16:creationId xmlns:a16="http://schemas.microsoft.com/office/drawing/2014/main" id="{C5012DE8-9BF7-45E6-91B5-7BBEDE39EE33}"/>
              </a:ext>
            </a:extLst>
          </p:cNvPr>
          <p:cNvPicPr>
            <a:picLocks noChangeAspect="1"/>
          </p:cNvPicPr>
          <p:nvPr/>
        </p:nvPicPr>
        <p:blipFill>
          <a:blip r:embed="rId3"/>
          <a:stretch>
            <a:fillRect/>
          </a:stretch>
        </p:blipFill>
        <p:spPr>
          <a:xfrm>
            <a:off x="507686" y="606939"/>
            <a:ext cx="1234849" cy="1237701"/>
          </a:xfrm>
          <a:prstGeom prst="ellipse">
            <a:avLst/>
          </a:prstGeom>
          <a:ln>
            <a:noFill/>
          </a:ln>
          <a:effectLst>
            <a:softEdge rad="112500"/>
          </a:effectLst>
        </p:spPr>
      </p:pic>
      <p:pic>
        <p:nvPicPr>
          <p:cNvPr id="3" name="Resim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686" y="3186112"/>
            <a:ext cx="11260266" cy="1244572"/>
          </a:xfrm>
          <a:prstGeom prst="rect">
            <a:avLst/>
          </a:prstGeom>
        </p:spPr>
      </p:pic>
    </p:spTree>
    <p:extLst>
      <p:ext uri="{BB962C8B-B14F-4D97-AF65-F5344CB8AC3E}">
        <p14:creationId xmlns:p14="http://schemas.microsoft.com/office/powerpoint/2010/main" val="3748636695"/>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2282" y="1853738"/>
            <a:ext cx="4778431" cy="4778431"/>
          </a:xfrm>
          <a:prstGeom prst="rect">
            <a:avLst/>
          </a:prstGeom>
        </p:spPr>
      </p:pic>
    </p:spTree>
    <p:extLst>
      <p:ext uri="{BB962C8B-B14F-4D97-AF65-F5344CB8AC3E}">
        <p14:creationId xmlns:p14="http://schemas.microsoft.com/office/powerpoint/2010/main" val="12952942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ikdörtgen 9"/>
          <p:cNvSpPr/>
          <p:nvPr/>
        </p:nvSpPr>
        <p:spPr>
          <a:xfrm>
            <a:off x="420455" y="1822287"/>
            <a:ext cx="11351090" cy="1200329"/>
          </a:xfrm>
          <a:prstGeom prst="rect">
            <a:avLst/>
          </a:prstGeom>
        </p:spPr>
        <p:txBody>
          <a:bodyPr wrap="square">
            <a:spAutoFit/>
          </a:bodyPr>
          <a:lstStyle/>
          <a:p>
            <a:r>
              <a:rPr lang="tr-TR" dirty="0" smtClean="0"/>
              <a:t>	</a:t>
            </a:r>
          </a:p>
          <a:p>
            <a:r>
              <a:rPr lang="tr-TR" b="1" dirty="0" smtClean="0"/>
              <a:t>	IV-MEBBİS Ödenek Takip Modülü Karşılaşılan Sorunlar</a:t>
            </a:r>
            <a:endParaRPr lang="tr-TR" dirty="0"/>
          </a:p>
          <a:p>
            <a:endParaRPr lang="tr-TR" dirty="0" smtClean="0"/>
          </a:p>
          <a:p>
            <a:r>
              <a:rPr lang="tr-TR" dirty="0" smtClean="0"/>
              <a:t>	</a:t>
            </a:r>
            <a:r>
              <a:rPr lang="tr-TR" dirty="0"/>
              <a:t>	</a:t>
            </a:r>
          </a:p>
        </p:txBody>
      </p:sp>
      <p:sp>
        <p:nvSpPr>
          <p:cNvPr id="9" name="Metin kutusu 8">
            <a:extLst>
              <a:ext uri="{FF2B5EF4-FFF2-40B4-BE49-F238E27FC236}">
                <a16:creationId xmlns:a16="http://schemas.microsoft.com/office/drawing/2014/main" id="{1C38773C-3DD6-46C3-8AD2-7FF82B62D2AB}"/>
              </a:ext>
            </a:extLst>
          </p:cNvPr>
          <p:cNvSpPr txBox="1"/>
          <p:nvPr/>
        </p:nvSpPr>
        <p:spPr>
          <a:xfrm>
            <a:off x="7812740" y="564776"/>
            <a:ext cx="3871573" cy="369332"/>
          </a:xfrm>
          <a:prstGeom prst="rect">
            <a:avLst/>
          </a:prstGeom>
          <a:noFill/>
        </p:spPr>
        <p:txBody>
          <a:bodyPr wrap="none" rtlCol="0">
            <a:spAutoFit/>
          </a:bodyPr>
          <a:lstStyle/>
          <a:p>
            <a:r>
              <a:rPr lang="tr-TR" i="1" dirty="0">
                <a:solidFill>
                  <a:schemeClr val="bg1">
                    <a:lumMod val="85000"/>
                  </a:schemeClr>
                </a:solidFill>
                <a:effectLst>
                  <a:outerShdw blurRad="38100" dist="38100" dir="2700000" algn="tl">
                    <a:srgbClr val="000000">
                      <a:alpha val="43137"/>
                    </a:srgbClr>
                  </a:outerShdw>
                </a:effectLst>
                <a:latin typeface="Georgia" panose="02040502050405020303" pitchFamily="18" charset="0"/>
              </a:rPr>
              <a:t>İdari ve Mali İşler Daire Başkanlığı</a:t>
            </a:r>
          </a:p>
        </p:txBody>
      </p:sp>
      <p:sp>
        <p:nvSpPr>
          <p:cNvPr id="11" name="Metin kutusu 10">
            <a:extLst>
              <a:ext uri="{FF2B5EF4-FFF2-40B4-BE49-F238E27FC236}">
                <a16:creationId xmlns:a16="http://schemas.microsoft.com/office/drawing/2014/main" id="{304C1CC2-4D61-4415-9475-F5BACA723E74}"/>
              </a:ext>
            </a:extLst>
          </p:cNvPr>
          <p:cNvSpPr txBox="1"/>
          <p:nvPr/>
        </p:nvSpPr>
        <p:spPr>
          <a:xfrm>
            <a:off x="6453353" y="1147365"/>
            <a:ext cx="5314600" cy="461665"/>
          </a:xfrm>
          <a:prstGeom prst="rect">
            <a:avLst/>
          </a:prstGeom>
          <a:noFill/>
        </p:spPr>
        <p:txBody>
          <a:bodyPr wrap="square" rtlCol="0">
            <a:spAutoFit/>
          </a:bodyPr>
          <a:lstStyle/>
          <a:p>
            <a:r>
              <a:rPr lang="tr-TR" sz="2400" b="1" spc="300" dirty="0" smtClean="0">
                <a:solidFill>
                  <a:srgbClr val="FFC000"/>
                </a:solidFill>
                <a:effectLst>
                  <a:outerShdw blurRad="38100" dist="38100" dir="2700000" algn="tl">
                    <a:srgbClr val="000000">
                      <a:alpha val="43137"/>
                    </a:srgbClr>
                  </a:outerShdw>
                </a:effectLst>
              </a:rPr>
              <a:t>KARŞILAŞILAN SORUNLAR</a:t>
            </a:r>
            <a:endParaRPr lang="tr-TR" sz="2400" b="1" spc="300" dirty="0">
              <a:solidFill>
                <a:srgbClr val="FFC000"/>
              </a:solidFill>
              <a:effectLst>
                <a:outerShdw blurRad="38100" dist="38100" dir="2700000" algn="tl">
                  <a:srgbClr val="000000">
                    <a:alpha val="43137"/>
                  </a:srgbClr>
                </a:outerShdw>
              </a:effectLst>
            </a:endParaRPr>
          </a:p>
        </p:txBody>
      </p:sp>
      <p:pic>
        <p:nvPicPr>
          <p:cNvPr id="14" name="Resim 13">
            <a:extLst>
              <a:ext uri="{FF2B5EF4-FFF2-40B4-BE49-F238E27FC236}">
                <a16:creationId xmlns:a16="http://schemas.microsoft.com/office/drawing/2014/main" id="{C5012DE8-9BF7-45E6-91B5-7BBEDE39EE33}"/>
              </a:ext>
            </a:extLst>
          </p:cNvPr>
          <p:cNvPicPr>
            <a:picLocks noChangeAspect="1"/>
          </p:cNvPicPr>
          <p:nvPr/>
        </p:nvPicPr>
        <p:blipFill>
          <a:blip r:embed="rId3"/>
          <a:stretch>
            <a:fillRect/>
          </a:stretch>
        </p:blipFill>
        <p:spPr>
          <a:xfrm>
            <a:off x="507686" y="606939"/>
            <a:ext cx="1234849" cy="1237701"/>
          </a:xfrm>
          <a:prstGeom prst="ellipse">
            <a:avLst/>
          </a:prstGeom>
          <a:ln>
            <a:noFill/>
          </a:ln>
          <a:effectLst>
            <a:softEdge rad="112500"/>
          </a:effectLst>
        </p:spPr>
      </p:pic>
      <p:pic>
        <p:nvPicPr>
          <p:cNvPr id="4" name="Resim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0455" y="3022616"/>
            <a:ext cx="11347497" cy="2663289"/>
          </a:xfrm>
          <a:prstGeom prst="rect">
            <a:avLst/>
          </a:prstGeom>
        </p:spPr>
      </p:pic>
    </p:spTree>
    <p:extLst>
      <p:ext uri="{BB962C8B-B14F-4D97-AF65-F5344CB8AC3E}">
        <p14:creationId xmlns:p14="http://schemas.microsoft.com/office/powerpoint/2010/main" val="4154440034"/>
      </p:ext>
    </p:extLst>
  </p:cSld>
  <p:clrMapOvr>
    <a:masterClrMapping/>
  </p:clrMapOvr>
  <p:transition spd="slow">
    <p:randomBa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69240" y="1826217"/>
            <a:ext cx="5392622" cy="5392622"/>
          </a:xfrm>
        </p:spPr>
      </p:pic>
    </p:spTree>
    <p:extLst>
      <p:ext uri="{BB962C8B-B14F-4D97-AF65-F5344CB8AC3E}">
        <p14:creationId xmlns:p14="http://schemas.microsoft.com/office/powerpoint/2010/main" val="37932525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etin kutusu 8">
            <a:extLst>
              <a:ext uri="{FF2B5EF4-FFF2-40B4-BE49-F238E27FC236}">
                <a16:creationId xmlns:a16="http://schemas.microsoft.com/office/drawing/2014/main" id="{1C38773C-3DD6-46C3-8AD2-7FF82B62D2AB}"/>
              </a:ext>
            </a:extLst>
          </p:cNvPr>
          <p:cNvSpPr txBox="1"/>
          <p:nvPr/>
        </p:nvSpPr>
        <p:spPr>
          <a:xfrm>
            <a:off x="7812740" y="564776"/>
            <a:ext cx="3871573" cy="369332"/>
          </a:xfrm>
          <a:prstGeom prst="rect">
            <a:avLst/>
          </a:prstGeom>
          <a:noFill/>
        </p:spPr>
        <p:txBody>
          <a:bodyPr wrap="none" rtlCol="0">
            <a:spAutoFit/>
          </a:bodyPr>
          <a:lstStyle/>
          <a:p>
            <a:r>
              <a:rPr lang="tr-TR" i="1" dirty="0">
                <a:solidFill>
                  <a:schemeClr val="bg1">
                    <a:lumMod val="85000"/>
                  </a:schemeClr>
                </a:solidFill>
                <a:effectLst>
                  <a:outerShdw blurRad="38100" dist="38100" dir="2700000" algn="tl">
                    <a:srgbClr val="000000">
                      <a:alpha val="43137"/>
                    </a:srgbClr>
                  </a:outerShdw>
                </a:effectLst>
                <a:latin typeface="Georgia" panose="02040502050405020303" pitchFamily="18" charset="0"/>
              </a:rPr>
              <a:t>İdari ve Mali İşler Daire Başkanlığı</a:t>
            </a:r>
          </a:p>
        </p:txBody>
      </p:sp>
      <p:sp>
        <p:nvSpPr>
          <p:cNvPr id="11" name="Metin kutusu 10">
            <a:extLst>
              <a:ext uri="{FF2B5EF4-FFF2-40B4-BE49-F238E27FC236}">
                <a16:creationId xmlns:a16="http://schemas.microsoft.com/office/drawing/2014/main" id="{304C1CC2-4D61-4415-9475-F5BACA723E74}"/>
              </a:ext>
            </a:extLst>
          </p:cNvPr>
          <p:cNvSpPr txBox="1"/>
          <p:nvPr/>
        </p:nvSpPr>
        <p:spPr>
          <a:xfrm>
            <a:off x="7427343" y="1147365"/>
            <a:ext cx="4340609" cy="461665"/>
          </a:xfrm>
          <a:prstGeom prst="rect">
            <a:avLst/>
          </a:prstGeom>
          <a:noFill/>
        </p:spPr>
        <p:txBody>
          <a:bodyPr wrap="square" rtlCol="0">
            <a:spAutoFit/>
          </a:bodyPr>
          <a:lstStyle/>
          <a:p>
            <a:endParaRPr lang="tr-TR" sz="2400" b="1" spc="300" dirty="0">
              <a:solidFill>
                <a:srgbClr val="FFC000"/>
              </a:solidFill>
              <a:effectLst>
                <a:outerShdw blurRad="38100" dist="38100" dir="2700000" algn="tl">
                  <a:srgbClr val="000000">
                    <a:alpha val="43137"/>
                  </a:srgbClr>
                </a:outerShdw>
              </a:effectLst>
            </a:endParaRPr>
          </a:p>
        </p:txBody>
      </p:sp>
      <p:pic>
        <p:nvPicPr>
          <p:cNvPr id="14" name="Resim 13">
            <a:extLst>
              <a:ext uri="{FF2B5EF4-FFF2-40B4-BE49-F238E27FC236}">
                <a16:creationId xmlns:a16="http://schemas.microsoft.com/office/drawing/2014/main" id="{C5012DE8-9BF7-45E6-91B5-7BBEDE39EE33}"/>
              </a:ext>
            </a:extLst>
          </p:cNvPr>
          <p:cNvPicPr>
            <a:picLocks noChangeAspect="1"/>
          </p:cNvPicPr>
          <p:nvPr/>
        </p:nvPicPr>
        <p:blipFill>
          <a:blip r:embed="rId3"/>
          <a:stretch>
            <a:fillRect/>
          </a:stretch>
        </p:blipFill>
        <p:spPr>
          <a:xfrm>
            <a:off x="507686" y="606939"/>
            <a:ext cx="1234849" cy="1237701"/>
          </a:xfrm>
          <a:prstGeom prst="ellipse">
            <a:avLst/>
          </a:prstGeom>
          <a:ln>
            <a:noFill/>
          </a:ln>
          <a:effectLst>
            <a:softEdge rad="112500"/>
          </a:effectLst>
        </p:spPr>
      </p:pic>
      <p:sp>
        <p:nvSpPr>
          <p:cNvPr id="2" name="Dikdörtgen 1">
            <a:extLst>
              <a:ext uri="{FF2B5EF4-FFF2-40B4-BE49-F238E27FC236}">
                <a16:creationId xmlns:a16="http://schemas.microsoft.com/office/drawing/2014/main" id="{4A413060-D318-4C14-917B-E4231F7CE5FD}"/>
              </a:ext>
            </a:extLst>
          </p:cNvPr>
          <p:cNvSpPr/>
          <p:nvPr/>
        </p:nvSpPr>
        <p:spPr>
          <a:xfrm>
            <a:off x="340409" y="4003075"/>
            <a:ext cx="11343904" cy="461665"/>
          </a:xfrm>
          <a:prstGeom prst="rect">
            <a:avLst/>
          </a:prstGeom>
        </p:spPr>
        <p:txBody>
          <a:bodyPr wrap="square">
            <a:spAutoFit/>
          </a:bodyPr>
          <a:lstStyle/>
          <a:p>
            <a:pPr algn="ctr"/>
            <a:r>
              <a:rPr lang="tr-TR" sz="2400" b="1" dirty="0" smtClean="0"/>
              <a:t>TEŞEKKÜRLER</a:t>
            </a:r>
            <a:endParaRPr lang="tr-TR" sz="2400" b="1" dirty="0"/>
          </a:p>
        </p:txBody>
      </p:sp>
    </p:spTree>
    <p:extLst>
      <p:ext uri="{BB962C8B-B14F-4D97-AF65-F5344CB8AC3E}">
        <p14:creationId xmlns:p14="http://schemas.microsoft.com/office/powerpoint/2010/main" val="1491448022"/>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52888" y="1750154"/>
            <a:ext cx="11315063" cy="5262979"/>
          </a:xfrm>
          <a:prstGeom prst="rect">
            <a:avLst/>
          </a:prstGeom>
        </p:spPr>
        <p:txBody>
          <a:bodyPr wrap="square">
            <a:spAutoFit/>
          </a:bodyPr>
          <a:lstStyle/>
          <a:p>
            <a:endParaRPr lang="tr-TR" sz="2400" dirty="0" smtClean="0"/>
          </a:p>
          <a:p>
            <a:r>
              <a:rPr lang="tr-TR" dirty="0" smtClean="0"/>
              <a:t>	Bilindiği </a:t>
            </a:r>
            <a:r>
              <a:rPr lang="tr-TR" dirty="0"/>
              <a:t>üzere Genel Müdürlüğümüze bağlı olarak mesleki ve yaygın eğitim faaliyetlerinde bulunan merkezi müdürlüklerinin giderlerinde kullanılmak üzere 51.146.407.274-0013.0072-1 finans kodlarından ödenek gönderilmektedir.</a:t>
            </a:r>
          </a:p>
          <a:p>
            <a:r>
              <a:rPr lang="tr-TR" dirty="0" smtClean="0"/>
              <a:t>	Ödeneklerin </a:t>
            </a:r>
            <a:r>
              <a:rPr lang="tr-TR" dirty="0"/>
              <a:t>etkili, ekonomik, verimli ve hukuka uygun olarak kullanılması gerekmektedir; Bu bağlamda ödenek talepleri ve kullanımına ilişkin hususlar aşağıda belirtilmiştir.</a:t>
            </a:r>
          </a:p>
          <a:p>
            <a:endParaRPr lang="tr-TR" sz="2000" dirty="0"/>
          </a:p>
          <a:p>
            <a:r>
              <a:rPr lang="tr-TR" b="1" dirty="0" smtClean="0"/>
              <a:t>	I-Ödenek </a:t>
            </a:r>
            <a:r>
              <a:rPr lang="tr-TR" b="1" dirty="0"/>
              <a:t>Talepleri</a:t>
            </a:r>
            <a:endParaRPr lang="tr-TR" dirty="0"/>
          </a:p>
          <a:p>
            <a:r>
              <a:rPr lang="tr-TR" dirty="0"/>
              <a:t> </a:t>
            </a:r>
          </a:p>
          <a:p>
            <a:pPr lvl="0"/>
            <a:r>
              <a:rPr lang="tr-TR" dirty="0" smtClean="0"/>
              <a:t>1-Tüm </a:t>
            </a:r>
            <a:r>
              <a:rPr lang="tr-TR" dirty="0"/>
              <a:t>bütçe tertiplerinden ödenek talepleri, saymanlıklarla işbirliği yapılarak gelen, harcanan ve kalan ödenek miktarı belirlenerek ihtiyaç duyulan ödenek kadar </a:t>
            </a:r>
            <a:r>
              <a:rPr lang="tr-TR" dirty="0" smtClean="0"/>
              <a:t>talepte </a:t>
            </a:r>
            <a:r>
              <a:rPr lang="tr-TR" dirty="0"/>
              <a:t>bulunulacaktır.</a:t>
            </a:r>
          </a:p>
          <a:p>
            <a:pPr lvl="0"/>
            <a:endParaRPr lang="tr-TR" dirty="0" smtClean="0"/>
          </a:p>
          <a:p>
            <a:pPr lvl="0"/>
            <a:r>
              <a:rPr lang="tr-TR" dirty="0" smtClean="0"/>
              <a:t>2-Ödenek </a:t>
            </a:r>
            <a:r>
              <a:rPr lang="tr-TR" dirty="0" smtClean="0"/>
              <a:t>taleplerinde, </a:t>
            </a:r>
            <a:r>
              <a:rPr lang="tr-TR" dirty="0"/>
              <a:t>ilave ödeneğin hangi amaçla istenildiği, mevcut ödeneklerle ihtiyacın karşılanamamasının nedenleri, ilave ödeneğin istenilmesini zorunlu kılan sebepler ve kullanım amacına ilişkin maliyeti oluşturan unsurlar gerekçeli ve detaylı bir şekilde açıklanacaktır. Bu hususlara uyulmadan yapılan ödenek talepleri değerlendirmeye alınmayacaktır.</a:t>
            </a:r>
          </a:p>
          <a:p>
            <a:endParaRPr lang="tr-TR" sz="2000" dirty="0"/>
          </a:p>
          <a:p>
            <a:pPr algn="just"/>
            <a:endParaRPr lang="tr-TR" sz="2000" dirty="0">
              <a:latin typeface="Georgia" panose="02040502050405020303" pitchFamily="18" charset="0"/>
              <a:ea typeface="Times New Roman" panose="02020603050405020304" pitchFamily="18" charset="0"/>
              <a:cs typeface="Times New Roman" panose="02020603050405020304" pitchFamily="18" charset="0"/>
            </a:endParaRPr>
          </a:p>
        </p:txBody>
      </p:sp>
      <p:sp>
        <p:nvSpPr>
          <p:cNvPr id="3" name="Metin kutusu 2"/>
          <p:cNvSpPr txBox="1"/>
          <p:nvPr/>
        </p:nvSpPr>
        <p:spPr>
          <a:xfrm>
            <a:off x="6232635" y="1147365"/>
            <a:ext cx="5535318" cy="461665"/>
          </a:xfrm>
          <a:prstGeom prst="rect">
            <a:avLst/>
          </a:prstGeom>
          <a:noFill/>
        </p:spPr>
        <p:txBody>
          <a:bodyPr wrap="square" rtlCol="0">
            <a:spAutoFit/>
          </a:bodyPr>
          <a:lstStyle/>
          <a:p>
            <a:r>
              <a:rPr lang="tr-TR" sz="2400" b="1" spc="300" dirty="0" smtClean="0">
                <a:solidFill>
                  <a:srgbClr val="FFC000"/>
                </a:solidFill>
                <a:effectLst>
                  <a:outerShdw blurRad="38100" dist="38100" dir="2700000" algn="tl">
                    <a:srgbClr val="000000">
                      <a:alpha val="43137"/>
                    </a:srgbClr>
                  </a:outerShdw>
                </a:effectLst>
              </a:rPr>
              <a:t>ÖDENEKLERİN KULLANIMI</a:t>
            </a:r>
            <a:endParaRPr lang="tr-TR" sz="2400" b="1" spc="300" dirty="0">
              <a:solidFill>
                <a:srgbClr val="FFC000"/>
              </a:solidFill>
              <a:effectLst>
                <a:outerShdw blurRad="38100" dist="38100" dir="2700000" algn="tl">
                  <a:srgbClr val="000000">
                    <a:alpha val="43137"/>
                  </a:srgbClr>
                </a:outerShdw>
              </a:effectLst>
            </a:endParaRPr>
          </a:p>
        </p:txBody>
      </p:sp>
      <p:sp>
        <p:nvSpPr>
          <p:cNvPr id="11" name="Metin kutusu 10">
            <a:extLst>
              <a:ext uri="{FF2B5EF4-FFF2-40B4-BE49-F238E27FC236}">
                <a16:creationId xmlns:a16="http://schemas.microsoft.com/office/drawing/2014/main" id="{1C292D51-AA7B-48CA-9E9E-0400AEB49B85}"/>
              </a:ext>
            </a:extLst>
          </p:cNvPr>
          <p:cNvSpPr txBox="1"/>
          <p:nvPr/>
        </p:nvSpPr>
        <p:spPr>
          <a:xfrm>
            <a:off x="7812740" y="564776"/>
            <a:ext cx="3871573" cy="369332"/>
          </a:xfrm>
          <a:prstGeom prst="rect">
            <a:avLst/>
          </a:prstGeom>
          <a:noFill/>
        </p:spPr>
        <p:txBody>
          <a:bodyPr wrap="none" rtlCol="0">
            <a:spAutoFit/>
          </a:bodyPr>
          <a:lstStyle/>
          <a:p>
            <a:r>
              <a:rPr lang="tr-TR" i="1" dirty="0">
                <a:solidFill>
                  <a:schemeClr val="bg1">
                    <a:lumMod val="85000"/>
                  </a:schemeClr>
                </a:solidFill>
                <a:effectLst>
                  <a:outerShdw blurRad="38100" dist="38100" dir="2700000" algn="tl">
                    <a:srgbClr val="000000">
                      <a:alpha val="43137"/>
                    </a:srgbClr>
                  </a:outerShdw>
                </a:effectLst>
                <a:latin typeface="Georgia" panose="02040502050405020303" pitchFamily="18" charset="0"/>
              </a:rPr>
              <a:t>İdari ve Mali İşler Daire Başkanlığı</a:t>
            </a:r>
          </a:p>
        </p:txBody>
      </p:sp>
      <p:pic>
        <p:nvPicPr>
          <p:cNvPr id="15" name="Resim 14">
            <a:extLst>
              <a:ext uri="{FF2B5EF4-FFF2-40B4-BE49-F238E27FC236}">
                <a16:creationId xmlns:a16="http://schemas.microsoft.com/office/drawing/2014/main" id="{BE0C773D-7046-4259-8169-7FBA7197BAC5}"/>
              </a:ext>
            </a:extLst>
          </p:cNvPr>
          <p:cNvPicPr>
            <a:picLocks noChangeAspect="1"/>
          </p:cNvPicPr>
          <p:nvPr/>
        </p:nvPicPr>
        <p:blipFill>
          <a:blip r:embed="rId3"/>
          <a:stretch>
            <a:fillRect/>
          </a:stretch>
        </p:blipFill>
        <p:spPr>
          <a:xfrm>
            <a:off x="507686" y="606939"/>
            <a:ext cx="1234849" cy="1237701"/>
          </a:xfrm>
          <a:prstGeom prst="ellipse">
            <a:avLst/>
          </a:prstGeom>
          <a:ln>
            <a:noFill/>
          </a:ln>
          <a:effectLst>
            <a:softEdge rad="112500"/>
          </a:effectLst>
        </p:spPr>
      </p:pic>
    </p:spTree>
    <p:extLst>
      <p:ext uri="{BB962C8B-B14F-4D97-AF65-F5344CB8AC3E}">
        <p14:creationId xmlns:p14="http://schemas.microsoft.com/office/powerpoint/2010/main" val="2476162058"/>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52888" y="1750154"/>
            <a:ext cx="11315063" cy="4154984"/>
          </a:xfrm>
          <a:prstGeom prst="rect">
            <a:avLst/>
          </a:prstGeom>
        </p:spPr>
        <p:txBody>
          <a:bodyPr wrap="square">
            <a:spAutoFit/>
          </a:bodyPr>
          <a:lstStyle/>
          <a:p>
            <a:endParaRPr lang="tr-TR" sz="2400" dirty="0" smtClean="0"/>
          </a:p>
          <a:p>
            <a:endParaRPr lang="tr-TR" sz="2400" dirty="0" smtClean="0"/>
          </a:p>
          <a:p>
            <a:r>
              <a:rPr lang="tr-TR" dirty="0" smtClean="0"/>
              <a:t>3-Ödenekler</a:t>
            </a:r>
            <a:r>
              <a:rPr lang="tr-TR" dirty="0"/>
              <a:t>; Hazine ve Maliye Bakanlığınca ayrıntılı harcama programına göre aylık dönemler halinde serbest bırakılmaktadır. Bu sebeple merkez müdürlükleri ödenek taleplerini, ödenek dağıtımı göz önünde bulundurularak, dağıtım döneminden 1 hafta öncesine kadar ödenek takip modülüne girmeleri gerekmektedir.</a:t>
            </a:r>
          </a:p>
          <a:p>
            <a:endParaRPr lang="tr-TR" dirty="0" smtClean="0"/>
          </a:p>
          <a:p>
            <a:r>
              <a:rPr lang="tr-TR" dirty="0" smtClean="0"/>
              <a:t>4-Döner </a:t>
            </a:r>
            <a:r>
              <a:rPr lang="tr-TR" dirty="0"/>
              <a:t>sermayesi bulunan merkezlerin bütçe kaynakları ile birlikte kullanılarak yürütülen hizmetlerde, döner sermayeler aracılığı ile karşılanabilecek ihtiyaçlar için bütçeden ödenek talebinde </a:t>
            </a:r>
            <a:r>
              <a:rPr lang="tr-TR" dirty="0" smtClean="0"/>
              <a:t>bulunulmayacaktır</a:t>
            </a:r>
            <a:r>
              <a:rPr lang="tr-TR" dirty="0"/>
              <a:t>. </a:t>
            </a:r>
            <a:endParaRPr lang="tr-TR" dirty="0" smtClean="0"/>
          </a:p>
          <a:p>
            <a:endParaRPr lang="tr-TR" dirty="0"/>
          </a:p>
          <a:p>
            <a:r>
              <a:rPr lang="tr-TR" dirty="0" smtClean="0"/>
              <a:t>5-Asansör</a:t>
            </a:r>
            <a:r>
              <a:rPr lang="tr-TR" dirty="0"/>
              <a:t>, jeneratör, klima vb. yıllık periyodik bakımları ile kira, bina aidatları ve taşınma gibi talepler Hizmet Alımları (03.5) bütçe tertibinden talep edilecektir.</a:t>
            </a:r>
            <a:endParaRPr lang="tr-TR" sz="2000" dirty="0">
              <a:latin typeface="Georgia" panose="02040502050405020303" pitchFamily="18" charset="0"/>
              <a:ea typeface="Times New Roman" panose="02020603050405020304" pitchFamily="18" charset="0"/>
              <a:cs typeface="Times New Roman" panose="02020603050405020304" pitchFamily="18" charset="0"/>
            </a:endParaRPr>
          </a:p>
          <a:p>
            <a:endParaRPr lang="tr-TR" dirty="0" smtClean="0"/>
          </a:p>
        </p:txBody>
      </p:sp>
      <p:sp>
        <p:nvSpPr>
          <p:cNvPr id="3" name="Metin kutusu 2"/>
          <p:cNvSpPr txBox="1"/>
          <p:nvPr/>
        </p:nvSpPr>
        <p:spPr>
          <a:xfrm>
            <a:off x="6253655" y="1147365"/>
            <a:ext cx="5514297" cy="461665"/>
          </a:xfrm>
          <a:prstGeom prst="rect">
            <a:avLst/>
          </a:prstGeom>
          <a:noFill/>
        </p:spPr>
        <p:txBody>
          <a:bodyPr wrap="square" rtlCol="0">
            <a:spAutoFit/>
          </a:bodyPr>
          <a:lstStyle/>
          <a:p>
            <a:r>
              <a:rPr lang="tr-TR" sz="2400" b="1" spc="300" dirty="0" smtClean="0">
                <a:solidFill>
                  <a:srgbClr val="FFC000"/>
                </a:solidFill>
                <a:effectLst>
                  <a:outerShdw blurRad="38100" dist="38100" dir="2700000" algn="tl">
                    <a:srgbClr val="000000">
                      <a:alpha val="43137"/>
                    </a:srgbClr>
                  </a:outerShdw>
                </a:effectLst>
              </a:rPr>
              <a:t>ÖDENEKLERİN KULLANIMI</a:t>
            </a:r>
            <a:endParaRPr lang="tr-TR" sz="2400" b="1" spc="300" dirty="0">
              <a:solidFill>
                <a:srgbClr val="FFC000"/>
              </a:solidFill>
              <a:effectLst>
                <a:outerShdw blurRad="38100" dist="38100" dir="2700000" algn="tl">
                  <a:srgbClr val="000000">
                    <a:alpha val="43137"/>
                  </a:srgbClr>
                </a:outerShdw>
              </a:effectLst>
            </a:endParaRPr>
          </a:p>
        </p:txBody>
      </p:sp>
      <p:sp>
        <p:nvSpPr>
          <p:cNvPr id="11" name="Metin kutusu 10">
            <a:extLst>
              <a:ext uri="{FF2B5EF4-FFF2-40B4-BE49-F238E27FC236}">
                <a16:creationId xmlns:a16="http://schemas.microsoft.com/office/drawing/2014/main" id="{1C292D51-AA7B-48CA-9E9E-0400AEB49B85}"/>
              </a:ext>
            </a:extLst>
          </p:cNvPr>
          <p:cNvSpPr txBox="1"/>
          <p:nvPr/>
        </p:nvSpPr>
        <p:spPr>
          <a:xfrm>
            <a:off x="7812740" y="564776"/>
            <a:ext cx="3871573" cy="369332"/>
          </a:xfrm>
          <a:prstGeom prst="rect">
            <a:avLst/>
          </a:prstGeom>
          <a:noFill/>
        </p:spPr>
        <p:txBody>
          <a:bodyPr wrap="none" rtlCol="0">
            <a:spAutoFit/>
          </a:bodyPr>
          <a:lstStyle/>
          <a:p>
            <a:r>
              <a:rPr lang="tr-TR" i="1" dirty="0">
                <a:solidFill>
                  <a:schemeClr val="bg1">
                    <a:lumMod val="85000"/>
                  </a:schemeClr>
                </a:solidFill>
                <a:effectLst>
                  <a:outerShdw blurRad="38100" dist="38100" dir="2700000" algn="tl">
                    <a:srgbClr val="000000">
                      <a:alpha val="43137"/>
                    </a:srgbClr>
                  </a:outerShdw>
                </a:effectLst>
                <a:latin typeface="Georgia" panose="02040502050405020303" pitchFamily="18" charset="0"/>
              </a:rPr>
              <a:t>İdari ve Mali İşler Daire Başkanlığı</a:t>
            </a:r>
          </a:p>
        </p:txBody>
      </p:sp>
      <p:pic>
        <p:nvPicPr>
          <p:cNvPr id="15" name="Resim 14">
            <a:extLst>
              <a:ext uri="{FF2B5EF4-FFF2-40B4-BE49-F238E27FC236}">
                <a16:creationId xmlns:a16="http://schemas.microsoft.com/office/drawing/2014/main" id="{BE0C773D-7046-4259-8169-7FBA7197BAC5}"/>
              </a:ext>
            </a:extLst>
          </p:cNvPr>
          <p:cNvPicPr>
            <a:picLocks noChangeAspect="1"/>
          </p:cNvPicPr>
          <p:nvPr/>
        </p:nvPicPr>
        <p:blipFill>
          <a:blip r:embed="rId3"/>
          <a:stretch>
            <a:fillRect/>
          </a:stretch>
        </p:blipFill>
        <p:spPr>
          <a:xfrm>
            <a:off x="507686" y="606939"/>
            <a:ext cx="1234849" cy="1237701"/>
          </a:xfrm>
          <a:prstGeom prst="ellipse">
            <a:avLst/>
          </a:prstGeom>
          <a:ln>
            <a:noFill/>
          </a:ln>
          <a:effectLst>
            <a:softEdge rad="112500"/>
          </a:effectLst>
        </p:spPr>
      </p:pic>
    </p:spTree>
    <p:extLst>
      <p:ext uri="{BB962C8B-B14F-4D97-AF65-F5344CB8AC3E}">
        <p14:creationId xmlns:p14="http://schemas.microsoft.com/office/powerpoint/2010/main" val="780285987"/>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52888" y="1750154"/>
            <a:ext cx="11315063" cy="3724096"/>
          </a:xfrm>
          <a:prstGeom prst="rect">
            <a:avLst/>
          </a:prstGeom>
        </p:spPr>
        <p:txBody>
          <a:bodyPr wrap="square">
            <a:spAutoFit/>
          </a:bodyPr>
          <a:lstStyle/>
          <a:p>
            <a:endParaRPr lang="tr-TR" dirty="0" smtClean="0"/>
          </a:p>
          <a:p>
            <a:endParaRPr lang="tr-TR" dirty="0"/>
          </a:p>
          <a:p>
            <a:r>
              <a:rPr lang="tr-TR" dirty="0"/>
              <a:t>6-Menkul Mal Bakım ve Onarım (03.7) ile Bina Bakım Onarım (03.8) giderlerine ilişkin ödenek talepleri; ilgili firmadan alınmış onaylı maliyet miktarını belirten keşif özeti (Maliyet Çizelgesi) ile birlikte Ödenek Takip Modülüne girilecektir</a:t>
            </a:r>
            <a:r>
              <a:rPr lang="tr-TR" dirty="0" smtClean="0"/>
              <a:t>. Keşif özeti girilmeden yapılan talepler dikkate alınmayacaktır.</a:t>
            </a:r>
            <a:endParaRPr lang="tr-TR" dirty="0"/>
          </a:p>
          <a:p>
            <a:endParaRPr lang="tr-TR" dirty="0" smtClean="0"/>
          </a:p>
          <a:p>
            <a:r>
              <a:rPr lang="tr-TR" dirty="0" smtClean="0"/>
              <a:t>7-Mamul </a:t>
            </a:r>
            <a:r>
              <a:rPr lang="tr-TR" dirty="0"/>
              <a:t>Mal Alımları (06.1 ve 06.2) ödenek talepleri ise Şubat ayında Destek Hizmetleri Genel Müdürlüğü koordinesinde açılan MEBBIS üzerindeki “e-talep” modülünden yapılmaktadır. Donatıma ilişkin talepler bu modül (e-talep) üzerinden yapılacaktır. </a:t>
            </a:r>
          </a:p>
          <a:p>
            <a:endParaRPr lang="tr-TR" dirty="0" smtClean="0"/>
          </a:p>
          <a:p>
            <a:r>
              <a:rPr lang="tr-TR" dirty="0"/>
              <a:t>8</a:t>
            </a:r>
            <a:r>
              <a:rPr lang="tr-TR" dirty="0" smtClean="0"/>
              <a:t>-Büyük </a:t>
            </a:r>
            <a:r>
              <a:rPr lang="tr-TR" dirty="0"/>
              <a:t>Onarım Giderleri (06.7) ödeneği İl </a:t>
            </a:r>
            <a:r>
              <a:rPr lang="tr-TR" dirty="0" smtClean="0"/>
              <a:t>Millî </a:t>
            </a:r>
            <a:r>
              <a:rPr lang="tr-TR" dirty="0"/>
              <a:t>Eğitim Müdürlüğü tarafından 2021/11 sayılı Genelgede belirtilen usul ve esaslar doğrultusunda İnşaat ve Emlak Genel Müdürlüğünden talep edilmektedir. </a:t>
            </a:r>
            <a:endParaRPr lang="tr-TR" sz="2000" dirty="0" smtClean="0"/>
          </a:p>
          <a:p>
            <a:pPr algn="just"/>
            <a:endParaRPr lang="tr-TR" sz="2000" dirty="0">
              <a:latin typeface="Georgia" panose="02040502050405020303" pitchFamily="18" charset="0"/>
              <a:ea typeface="Times New Roman" panose="02020603050405020304" pitchFamily="18" charset="0"/>
              <a:cs typeface="Times New Roman" panose="02020603050405020304" pitchFamily="18" charset="0"/>
            </a:endParaRPr>
          </a:p>
        </p:txBody>
      </p:sp>
      <p:sp>
        <p:nvSpPr>
          <p:cNvPr id="3" name="Metin kutusu 2"/>
          <p:cNvSpPr txBox="1"/>
          <p:nvPr/>
        </p:nvSpPr>
        <p:spPr>
          <a:xfrm>
            <a:off x="6306207" y="1147365"/>
            <a:ext cx="5461745" cy="461665"/>
          </a:xfrm>
          <a:prstGeom prst="rect">
            <a:avLst/>
          </a:prstGeom>
          <a:noFill/>
        </p:spPr>
        <p:txBody>
          <a:bodyPr wrap="square" rtlCol="0">
            <a:spAutoFit/>
          </a:bodyPr>
          <a:lstStyle/>
          <a:p>
            <a:r>
              <a:rPr lang="tr-TR" sz="2400" b="1" spc="300" dirty="0" smtClean="0">
                <a:solidFill>
                  <a:srgbClr val="FFC000"/>
                </a:solidFill>
                <a:effectLst>
                  <a:outerShdw blurRad="38100" dist="38100" dir="2700000" algn="tl">
                    <a:srgbClr val="000000">
                      <a:alpha val="43137"/>
                    </a:srgbClr>
                  </a:outerShdw>
                </a:effectLst>
              </a:rPr>
              <a:t>ÖDENEKLERİN KULLANIMI</a:t>
            </a:r>
            <a:endParaRPr lang="tr-TR" sz="2400" b="1" spc="300" dirty="0">
              <a:solidFill>
                <a:srgbClr val="FFC000"/>
              </a:solidFill>
              <a:effectLst>
                <a:outerShdw blurRad="38100" dist="38100" dir="2700000" algn="tl">
                  <a:srgbClr val="000000">
                    <a:alpha val="43137"/>
                  </a:srgbClr>
                </a:outerShdw>
              </a:effectLst>
            </a:endParaRPr>
          </a:p>
        </p:txBody>
      </p:sp>
      <p:sp>
        <p:nvSpPr>
          <p:cNvPr id="11" name="Metin kutusu 10">
            <a:extLst>
              <a:ext uri="{FF2B5EF4-FFF2-40B4-BE49-F238E27FC236}">
                <a16:creationId xmlns:a16="http://schemas.microsoft.com/office/drawing/2014/main" id="{1C292D51-AA7B-48CA-9E9E-0400AEB49B85}"/>
              </a:ext>
            </a:extLst>
          </p:cNvPr>
          <p:cNvSpPr txBox="1"/>
          <p:nvPr/>
        </p:nvSpPr>
        <p:spPr>
          <a:xfrm>
            <a:off x="7812740" y="564776"/>
            <a:ext cx="3871573" cy="369332"/>
          </a:xfrm>
          <a:prstGeom prst="rect">
            <a:avLst/>
          </a:prstGeom>
          <a:noFill/>
        </p:spPr>
        <p:txBody>
          <a:bodyPr wrap="none" rtlCol="0">
            <a:spAutoFit/>
          </a:bodyPr>
          <a:lstStyle/>
          <a:p>
            <a:r>
              <a:rPr lang="tr-TR" i="1" dirty="0">
                <a:solidFill>
                  <a:schemeClr val="bg1">
                    <a:lumMod val="85000"/>
                  </a:schemeClr>
                </a:solidFill>
                <a:effectLst>
                  <a:outerShdw blurRad="38100" dist="38100" dir="2700000" algn="tl">
                    <a:srgbClr val="000000">
                      <a:alpha val="43137"/>
                    </a:srgbClr>
                  </a:outerShdw>
                </a:effectLst>
                <a:latin typeface="Georgia" panose="02040502050405020303" pitchFamily="18" charset="0"/>
              </a:rPr>
              <a:t>İdari ve Mali İşler Daire Başkanlığı</a:t>
            </a:r>
          </a:p>
        </p:txBody>
      </p:sp>
      <p:pic>
        <p:nvPicPr>
          <p:cNvPr id="15" name="Resim 14">
            <a:extLst>
              <a:ext uri="{FF2B5EF4-FFF2-40B4-BE49-F238E27FC236}">
                <a16:creationId xmlns:a16="http://schemas.microsoft.com/office/drawing/2014/main" id="{BE0C773D-7046-4259-8169-7FBA7197BAC5}"/>
              </a:ext>
            </a:extLst>
          </p:cNvPr>
          <p:cNvPicPr>
            <a:picLocks noChangeAspect="1"/>
          </p:cNvPicPr>
          <p:nvPr/>
        </p:nvPicPr>
        <p:blipFill>
          <a:blip r:embed="rId3"/>
          <a:stretch>
            <a:fillRect/>
          </a:stretch>
        </p:blipFill>
        <p:spPr>
          <a:xfrm>
            <a:off x="507686" y="606939"/>
            <a:ext cx="1234849" cy="1237701"/>
          </a:xfrm>
          <a:prstGeom prst="ellipse">
            <a:avLst/>
          </a:prstGeom>
          <a:ln>
            <a:noFill/>
          </a:ln>
          <a:effectLst>
            <a:softEdge rad="112500"/>
          </a:effectLst>
        </p:spPr>
      </p:pic>
    </p:spTree>
    <p:extLst>
      <p:ext uri="{BB962C8B-B14F-4D97-AF65-F5344CB8AC3E}">
        <p14:creationId xmlns:p14="http://schemas.microsoft.com/office/powerpoint/2010/main" val="3786743857"/>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52888" y="1750154"/>
            <a:ext cx="11315063" cy="4678204"/>
          </a:xfrm>
          <a:prstGeom prst="rect">
            <a:avLst/>
          </a:prstGeom>
        </p:spPr>
        <p:txBody>
          <a:bodyPr wrap="square">
            <a:spAutoFit/>
          </a:bodyPr>
          <a:lstStyle/>
          <a:p>
            <a:endParaRPr lang="tr-TR" sz="2400" dirty="0" smtClean="0"/>
          </a:p>
          <a:p>
            <a:endParaRPr lang="tr-TR" dirty="0" smtClean="0"/>
          </a:p>
          <a:p>
            <a:r>
              <a:rPr lang="tr-TR" dirty="0" smtClean="0"/>
              <a:t>9-Taşıtı </a:t>
            </a:r>
            <a:r>
              <a:rPr lang="tr-TR" dirty="0"/>
              <a:t>olan merkezler ise taşıtla ilgili taleplerini ödenek takip modülünde bulunan </a:t>
            </a:r>
            <a:r>
              <a:rPr lang="tr-TR" dirty="0">
                <a:solidFill>
                  <a:srgbClr val="FF0000"/>
                </a:solidFill>
              </a:rPr>
              <a:t>taşıt işlemleri menüsünden </a:t>
            </a:r>
            <a:r>
              <a:rPr lang="tr-TR" dirty="0"/>
              <a:t>talep edeceklerdir</a:t>
            </a:r>
            <a:r>
              <a:rPr lang="tr-TR" dirty="0" smtClean="0"/>
              <a:t>. </a:t>
            </a:r>
            <a:r>
              <a:rPr lang="tr-TR" dirty="0" smtClean="0"/>
              <a:t>03.02 sekmesinden yakıt, </a:t>
            </a:r>
            <a:r>
              <a:rPr lang="tr-TR" dirty="0" smtClean="0"/>
              <a:t>03.5 sekmesinden trafik sigortası, 03.04 sekmesinden muayene ücreti ve 03.07 sekmesinden ise bakım-onarımını talep edilecektir.</a:t>
            </a:r>
            <a:endParaRPr lang="tr-TR" dirty="0"/>
          </a:p>
          <a:p>
            <a:endParaRPr lang="tr-TR" dirty="0"/>
          </a:p>
          <a:p>
            <a:r>
              <a:rPr lang="tr-TR" dirty="0" smtClean="0"/>
              <a:t>10-Doğalgaz bağlantı bedelleri modül üzerinden ödenek işlemleri talep türü kısmından </a:t>
            </a:r>
            <a:r>
              <a:rPr lang="tr-TR" dirty="0" smtClean="0">
                <a:solidFill>
                  <a:srgbClr val="FF0000"/>
                </a:solidFill>
              </a:rPr>
              <a:t>03.02.30.01 Doğalgaz Aboneliği   (Bağlantı Bedeli) </a:t>
            </a:r>
            <a:r>
              <a:rPr lang="tr-TR" dirty="0" smtClean="0"/>
              <a:t>sekmesinden</a:t>
            </a:r>
            <a:r>
              <a:rPr lang="tr-TR" dirty="0" smtClean="0"/>
              <a:t> talep edilecektir.</a:t>
            </a:r>
          </a:p>
          <a:p>
            <a:endParaRPr lang="tr-TR" dirty="0"/>
          </a:p>
          <a:p>
            <a:r>
              <a:rPr lang="tr-TR" dirty="0" smtClean="0"/>
              <a:t>11-Merkezler </a:t>
            </a:r>
            <a:r>
              <a:rPr lang="tr-TR" dirty="0"/>
              <a:t>ihtiyaçları doğrultusunda kendilerine gönderilen ödenekleri Aralık ayına bırakmadan kırtasiye, temizlik, </a:t>
            </a:r>
            <a:r>
              <a:rPr lang="tr-TR" dirty="0" err="1"/>
              <a:t>temrinlik</a:t>
            </a:r>
            <a:r>
              <a:rPr lang="tr-TR" dirty="0"/>
              <a:t> malzemesi vb. alımlarını en geç Kasım ayının </a:t>
            </a:r>
            <a:r>
              <a:rPr lang="tr-TR" dirty="0" smtClean="0"/>
              <a:t>1’ine </a:t>
            </a:r>
            <a:r>
              <a:rPr lang="tr-TR" dirty="0"/>
              <a:t>kadar yapacaklardır. Harcanmayan ödenekler bu tarihte tenkis edilecektir. Ödeneği yeterli gelmeyen merkezler ise Genel Müdürlüğümüzden ödenek talebinde bulunacaklardır</a:t>
            </a:r>
            <a:r>
              <a:rPr lang="tr-TR" dirty="0" smtClean="0"/>
              <a:t>.</a:t>
            </a:r>
          </a:p>
          <a:p>
            <a:endParaRPr lang="tr-TR" dirty="0"/>
          </a:p>
          <a:p>
            <a:endParaRPr lang="tr-TR" dirty="0"/>
          </a:p>
          <a:p>
            <a:endParaRPr lang="tr-TR" sz="2000" dirty="0"/>
          </a:p>
          <a:p>
            <a:pPr algn="just"/>
            <a:endParaRPr lang="tr-TR" sz="2000" dirty="0">
              <a:latin typeface="Georgia" panose="02040502050405020303" pitchFamily="18" charset="0"/>
              <a:ea typeface="Times New Roman" panose="02020603050405020304" pitchFamily="18" charset="0"/>
              <a:cs typeface="Times New Roman" panose="02020603050405020304" pitchFamily="18" charset="0"/>
            </a:endParaRPr>
          </a:p>
        </p:txBody>
      </p:sp>
      <p:sp>
        <p:nvSpPr>
          <p:cNvPr id="3" name="Metin kutusu 2"/>
          <p:cNvSpPr txBox="1"/>
          <p:nvPr/>
        </p:nvSpPr>
        <p:spPr>
          <a:xfrm>
            <a:off x="6474373" y="1147365"/>
            <a:ext cx="5293580" cy="461665"/>
          </a:xfrm>
          <a:prstGeom prst="rect">
            <a:avLst/>
          </a:prstGeom>
          <a:noFill/>
        </p:spPr>
        <p:txBody>
          <a:bodyPr wrap="square" rtlCol="0">
            <a:spAutoFit/>
          </a:bodyPr>
          <a:lstStyle/>
          <a:p>
            <a:r>
              <a:rPr lang="tr-TR" sz="2400" b="1" spc="300" dirty="0" smtClean="0">
                <a:solidFill>
                  <a:srgbClr val="FFC000"/>
                </a:solidFill>
                <a:effectLst>
                  <a:outerShdw blurRad="38100" dist="38100" dir="2700000" algn="tl">
                    <a:srgbClr val="000000">
                      <a:alpha val="43137"/>
                    </a:srgbClr>
                  </a:outerShdw>
                </a:effectLst>
              </a:rPr>
              <a:t>ÖDENEKLERİN KULLANIMI</a:t>
            </a:r>
            <a:endParaRPr lang="tr-TR" sz="2400" b="1" spc="300" dirty="0">
              <a:solidFill>
                <a:srgbClr val="FFC000"/>
              </a:solidFill>
              <a:effectLst>
                <a:outerShdw blurRad="38100" dist="38100" dir="2700000" algn="tl">
                  <a:srgbClr val="000000">
                    <a:alpha val="43137"/>
                  </a:srgbClr>
                </a:outerShdw>
              </a:effectLst>
            </a:endParaRPr>
          </a:p>
        </p:txBody>
      </p:sp>
      <p:sp>
        <p:nvSpPr>
          <p:cNvPr id="11" name="Metin kutusu 10">
            <a:extLst>
              <a:ext uri="{FF2B5EF4-FFF2-40B4-BE49-F238E27FC236}">
                <a16:creationId xmlns:a16="http://schemas.microsoft.com/office/drawing/2014/main" id="{1C292D51-AA7B-48CA-9E9E-0400AEB49B85}"/>
              </a:ext>
            </a:extLst>
          </p:cNvPr>
          <p:cNvSpPr txBox="1"/>
          <p:nvPr/>
        </p:nvSpPr>
        <p:spPr>
          <a:xfrm>
            <a:off x="7812740" y="564776"/>
            <a:ext cx="3871573" cy="369332"/>
          </a:xfrm>
          <a:prstGeom prst="rect">
            <a:avLst/>
          </a:prstGeom>
          <a:noFill/>
        </p:spPr>
        <p:txBody>
          <a:bodyPr wrap="none" rtlCol="0">
            <a:spAutoFit/>
          </a:bodyPr>
          <a:lstStyle/>
          <a:p>
            <a:r>
              <a:rPr lang="tr-TR" i="1" dirty="0">
                <a:solidFill>
                  <a:schemeClr val="bg1">
                    <a:lumMod val="85000"/>
                  </a:schemeClr>
                </a:solidFill>
                <a:effectLst>
                  <a:outerShdw blurRad="38100" dist="38100" dir="2700000" algn="tl">
                    <a:srgbClr val="000000">
                      <a:alpha val="43137"/>
                    </a:srgbClr>
                  </a:outerShdw>
                </a:effectLst>
                <a:latin typeface="Georgia" panose="02040502050405020303" pitchFamily="18" charset="0"/>
              </a:rPr>
              <a:t>İdari ve Mali İşler Daire Başkanlığı</a:t>
            </a:r>
          </a:p>
        </p:txBody>
      </p:sp>
      <p:pic>
        <p:nvPicPr>
          <p:cNvPr id="15" name="Resim 14">
            <a:extLst>
              <a:ext uri="{FF2B5EF4-FFF2-40B4-BE49-F238E27FC236}">
                <a16:creationId xmlns:a16="http://schemas.microsoft.com/office/drawing/2014/main" id="{BE0C773D-7046-4259-8169-7FBA7197BAC5}"/>
              </a:ext>
            </a:extLst>
          </p:cNvPr>
          <p:cNvPicPr>
            <a:picLocks noChangeAspect="1"/>
          </p:cNvPicPr>
          <p:nvPr/>
        </p:nvPicPr>
        <p:blipFill>
          <a:blip r:embed="rId3"/>
          <a:stretch>
            <a:fillRect/>
          </a:stretch>
        </p:blipFill>
        <p:spPr>
          <a:xfrm>
            <a:off x="507686" y="606939"/>
            <a:ext cx="1234849" cy="1237701"/>
          </a:xfrm>
          <a:prstGeom prst="ellipse">
            <a:avLst/>
          </a:prstGeom>
          <a:ln>
            <a:noFill/>
          </a:ln>
          <a:effectLst>
            <a:softEdge rad="112500"/>
          </a:effectLst>
        </p:spPr>
      </p:pic>
    </p:spTree>
    <p:extLst>
      <p:ext uri="{BB962C8B-B14F-4D97-AF65-F5344CB8AC3E}">
        <p14:creationId xmlns:p14="http://schemas.microsoft.com/office/powerpoint/2010/main" val="3808648051"/>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ikdörtgen 9"/>
          <p:cNvSpPr/>
          <p:nvPr/>
        </p:nvSpPr>
        <p:spPr>
          <a:xfrm>
            <a:off x="420455" y="1822287"/>
            <a:ext cx="11351090" cy="4278094"/>
          </a:xfrm>
          <a:prstGeom prst="rect">
            <a:avLst/>
          </a:prstGeom>
        </p:spPr>
        <p:txBody>
          <a:bodyPr wrap="square">
            <a:spAutoFit/>
          </a:bodyPr>
          <a:lstStyle/>
          <a:p>
            <a:r>
              <a:rPr lang="tr-TR" b="1" dirty="0" smtClean="0"/>
              <a:t>	II- </a:t>
            </a:r>
            <a:r>
              <a:rPr lang="tr-TR" b="1" dirty="0"/>
              <a:t>Ödeneklerin Harcanması</a:t>
            </a:r>
            <a:r>
              <a:rPr lang="tr-TR" dirty="0" smtClean="0"/>
              <a:t>	</a:t>
            </a:r>
          </a:p>
          <a:p>
            <a:endParaRPr lang="tr-TR" dirty="0"/>
          </a:p>
          <a:p>
            <a:r>
              <a:rPr lang="tr-TR" dirty="0" smtClean="0"/>
              <a:t>	5018 </a:t>
            </a:r>
            <a:r>
              <a:rPr lang="tr-TR" dirty="0"/>
              <a:t>Sayılı Kamu Mali Yönetimi ve Kontrol Kanunu'nun 31. Maddesi gereğince "Bütçeyle ödenek tahsis edilen her bir harcama biriminin en üst yöneticisi harcama yetkilisidir" Genel Müdürlüğümüze bağlı olarak faaliyette bulunan Halk Eğitimi Merkezi ve Olgunlaşma Enstitüleri Müdürleri merkez dışı birimlerin en üst yöneticileri olup aynı zamanda tahsisi yapılan ödeneklerin kullanımında da harcama yetkilisidir.  Anılan kanun gereği ödenek hangi birim koduna gönderilmiş ise harcaması da aynı birim kodundan yapılması gerekmektedir.</a:t>
            </a:r>
          </a:p>
          <a:p>
            <a:r>
              <a:rPr lang="tr-TR" dirty="0"/>
              <a:t>          </a:t>
            </a:r>
            <a:endParaRPr lang="tr-TR" dirty="0" smtClean="0"/>
          </a:p>
          <a:p>
            <a:r>
              <a:rPr lang="tr-TR" dirty="0" smtClean="0"/>
              <a:t>	Bu </a:t>
            </a:r>
            <a:r>
              <a:rPr lang="tr-TR" dirty="0"/>
              <a:t>bağlamda;</a:t>
            </a:r>
          </a:p>
          <a:p>
            <a:endParaRPr lang="tr-TR" dirty="0" smtClean="0"/>
          </a:p>
          <a:p>
            <a:r>
              <a:rPr lang="tr-TR" dirty="0" smtClean="0"/>
              <a:t>	Merkezlerimizce </a:t>
            </a:r>
            <a:r>
              <a:rPr lang="tr-TR" dirty="0"/>
              <a:t>kısmi zamanlı olarak ders ücreti ile görevlendirilenlerden;</a:t>
            </a:r>
          </a:p>
          <a:p>
            <a:r>
              <a:rPr lang="tr-TR" dirty="0" smtClean="0"/>
              <a:t>Üzerinde </a:t>
            </a:r>
            <a:r>
              <a:rPr lang="tr-TR" dirty="0"/>
              <a:t>kamu görevi bulunan Genel Müdürlüğümüz taşra birimlerinde görevli kadrolu personelin maaş, ek ders vb. giderleri ile emekli kesenekleri İl ve İlçe Milli Eğitim Müdürlüklerine gönderilen 01.1 ve 02.1 ekonomik kodundan milli eğitim müdürlüklerince ödenmektedir. </a:t>
            </a:r>
            <a:r>
              <a:rPr lang="tr-TR" b="1" dirty="0">
                <a:solidFill>
                  <a:srgbClr val="FF0000"/>
                </a:solidFill>
              </a:rPr>
              <a:t>Bu kalemden merkezlerimiz harcama yapmayacaklardır</a:t>
            </a:r>
            <a:r>
              <a:rPr lang="tr-TR" dirty="0">
                <a:solidFill>
                  <a:srgbClr val="FF0000"/>
                </a:solidFill>
              </a:rPr>
              <a:t>.</a:t>
            </a:r>
          </a:p>
          <a:p>
            <a:pPr lvl="0">
              <a:spcAft>
                <a:spcPts val="0"/>
              </a:spcAft>
            </a:pPr>
            <a:endParaRPr lang="tr-TR" sz="2000" dirty="0"/>
          </a:p>
        </p:txBody>
      </p:sp>
      <p:sp>
        <p:nvSpPr>
          <p:cNvPr id="9" name="Metin kutusu 8">
            <a:extLst>
              <a:ext uri="{FF2B5EF4-FFF2-40B4-BE49-F238E27FC236}">
                <a16:creationId xmlns:a16="http://schemas.microsoft.com/office/drawing/2014/main" id="{1C38773C-3DD6-46C3-8AD2-7FF82B62D2AB}"/>
              </a:ext>
            </a:extLst>
          </p:cNvPr>
          <p:cNvSpPr txBox="1"/>
          <p:nvPr/>
        </p:nvSpPr>
        <p:spPr>
          <a:xfrm>
            <a:off x="7812740" y="564776"/>
            <a:ext cx="3871573" cy="369332"/>
          </a:xfrm>
          <a:prstGeom prst="rect">
            <a:avLst/>
          </a:prstGeom>
          <a:noFill/>
        </p:spPr>
        <p:txBody>
          <a:bodyPr wrap="none" rtlCol="0">
            <a:spAutoFit/>
          </a:bodyPr>
          <a:lstStyle/>
          <a:p>
            <a:r>
              <a:rPr lang="tr-TR" i="1" dirty="0">
                <a:solidFill>
                  <a:schemeClr val="bg1">
                    <a:lumMod val="85000"/>
                  </a:schemeClr>
                </a:solidFill>
                <a:effectLst>
                  <a:outerShdw blurRad="38100" dist="38100" dir="2700000" algn="tl">
                    <a:srgbClr val="000000">
                      <a:alpha val="43137"/>
                    </a:srgbClr>
                  </a:outerShdw>
                </a:effectLst>
                <a:latin typeface="Georgia" panose="02040502050405020303" pitchFamily="18" charset="0"/>
              </a:rPr>
              <a:t>İdari ve Mali İşler Daire Başkanlığı</a:t>
            </a:r>
          </a:p>
        </p:txBody>
      </p:sp>
      <p:sp>
        <p:nvSpPr>
          <p:cNvPr id="11" name="Metin kutusu 10">
            <a:extLst>
              <a:ext uri="{FF2B5EF4-FFF2-40B4-BE49-F238E27FC236}">
                <a16:creationId xmlns:a16="http://schemas.microsoft.com/office/drawing/2014/main" id="{304C1CC2-4D61-4415-9475-F5BACA723E74}"/>
              </a:ext>
            </a:extLst>
          </p:cNvPr>
          <p:cNvSpPr txBox="1"/>
          <p:nvPr/>
        </p:nvSpPr>
        <p:spPr>
          <a:xfrm>
            <a:off x="6011917" y="1147365"/>
            <a:ext cx="5756035" cy="461665"/>
          </a:xfrm>
          <a:prstGeom prst="rect">
            <a:avLst/>
          </a:prstGeom>
          <a:noFill/>
        </p:spPr>
        <p:txBody>
          <a:bodyPr wrap="square" rtlCol="0">
            <a:spAutoFit/>
          </a:bodyPr>
          <a:lstStyle/>
          <a:p>
            <a:r>
              <a:rPr lang="tr-TR" sz="2400" b="1" spc="300" dirty="0" smtClean="0">
                <a:solidFill>
                  <a:srgbClr val="FFC000"/>
                </a:solidFill>
                <a:effectLst>
                  <a:outerShdw blurRad="38100" dist="38100" dir="2700000" algn="tl">
                    <a:srgbClr val="000000">
                      <a:alpha val="43137"/>
                    </a:srgbClr>
                  </a:outerShdw>
                </a:effectLst>
              </a:rPr>
              <a:t>ÖDENEKLERİN HARCANMASI</a:t>
            </a:r>
            <a:endParaRPr lang="tr-TR" sz="2400" b="1" spc="300" dirty="0">
              <a:solidFill>
                <a:srgbClr val="FFC000"/>
              </a:solidFill>
              <a:effectLst>
                <a:outerShdw blurRad="38100" dist="38100" dir="2700000" algn="tl">
                  <a:srgbClr val="000000">
                    <a:alpha val="43137"/>
                  </a:srgbClr>
                </a:outerShdw>
              </a:effectLst>
            </a:endParaRPr>
          </a:p>
        </p:txBody>
      </p:sp>
      <p:pic>
        <p:nvPicPr>
          <p:cNvPr id="14" name="Resim 13">
            <a:extLst>
              <a:ext uri="{FF2B5EF4-FFF2-40B4-BE49-F238E27FC236}">
                <a16:creationId xmlns:a16="http://schemas.microsoft.com/office/drawing/2014/main" id="{C5012DE8-9BF7-45E6-91B5-7BBEDE39EE33}"/>
              </a:ext>
            </a:extLst>
          </p:cNvPr>
          <p:cNvPicPr>
            <a:picLocks noChangeAspect="1"/>
          </p:cNvPicPr>
          <p:nvPr/>
        </p:nvPicPr>
        <p:blipFill>
          <a:blip r:embed="rId3"/>
          <a:stretch>
            <a:fillRect/>
          </a:stretch>
        </p:blipFill>
        <p:spPr>
          <a:xfrm>
            <a:off x="507686" y="606939"/>
            <a:ext cx="1234849" cy="1237701"/>
          </a:xfrm>
          <a:prstGeom prst="ellipse">
            <a:avLst/>
          </a:prstGeom>
          <a:ln>
            <a:noFill/>
          </a:ln>
          <a:effectLst>
            <a:softEdge rad="112500"/>
          </a:effectLst>
        </p:spPr>
      </p:pic>
    </p:spTree>
    <p:extLst>
      <p:ext uri="{BB962C8B-B14F-4D97-AF65-F5344CB8AC3E}">
        <p14:creationId xmlns:p14="http://schemas.microsoft.com/office/powerpoint/2010/main" val="303495382"/>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ikdörtgen 9"/>
          <p:cNvSpPr/>
          <p:nvPr/>
        </p:nvSpPr>
        <p:spPr>
          <a:xfrm>
            <a:off x="420455" y="1930352"/>
            <a:ext cx="11351090" cy="2339102"/>
          </a:xfrm>
          <a:prstGeom prst="rect">
            <a:avLst/>
          </a:prstGeom>
        </p:spPr>
        <p:txBody>
          <a:bodyPr wrap="square">
            <a:spAutoFit/>
          </a:bodyPr>
          <a:lstStyle/>
          <a:p>
            <a:r>
              <a:rPr lang="tr-TR" dirty="0" smtClean="0"/>
              <a:t>	</a:t>
            </a:r>
            <a:r>
              <a:rPr lang="tr-TR" dirty="0"/>
              <a:t>Genel Müdürlüğümüz taşra birimlerinde görevli sözleşmeli personelin maaş, ek ders vb. giderleri ile sigorta giderleri İl ve İlçe Milli Eğitim Müdürlüklerine gönderilen 01.2 ve 02.2 ekonomik kodlarından milli eğitim müdürlüklerince ödenmektedir. </a:t>
            </a:r>
            <a:r>
              <a:rPr lang="tr-TR" b="1" dirty="0">
                <a:solidFill>
                  <a:srgbClr val="FF0000"/>
                </a:solidFill>
              </a:rPr>
              <a:t>Bu kalemden merkezlerimiz harcama yapmayacaklardır.</a:t>
            </a:r>
            <a:endParaRPr lang="tr-TR" dirty="0">
              <a:solidFill>
                <a:srgbClr val="FF0000"/>
              </a:solidFill>
            </a:endParaRPr>
          </a:p>
          <a:p>
            <a:r>
              <a:rPr lang="tr-TR" dirty="0"/>
              <a:t>        </a:t>
            </a:r>
            <a:endParaRPr lang="tr-TR" dirty="0" smtClean="0"/>
          </a:p>
          <a:p>
            <a:r>
              <a:rPr lang="tr-TR" dirty="0"/>
              <a:t>	</a:t>
            </a:r>
            <a:r>
              <a:rPr lang="tr-TR" dirty="0" smtClean="0"/>
              <a:t>Üzerinde </a:t>
            </a:r>
            <a:r>
              <a:rPr lang="tr-TR" dirty="0"/>
              <a:t>kamu görevi bulunmayan ücretli usta öğretici ücretleri ve Sosyal Güvenlik Primleri ise Halk Eğitimi Merkezleri ve Olgunlaşma Enstitüleri Müdürlüklerine gönderilen 01.4 ve 02.4 ekonomik kodlarından merkez müdürlüklerince ödenmektedir. </a:t>
            </a:r>
            <a:r>
              <a:rPr lang="tr-TR" b="1" dirty="0">
                <a:solidFill>
                  <a:srgbClr val="FF0000"/>
                </a:solidFill>
              </a:rPr>
              <a:t>İl ve İlçe Milli Eğitim Müdürlükleri bu kalemden harcama yapmayacakladır.</a:t>
            </a:r>
            <a:endParaRPr lang="tr-TR" dirty="0">
              <a:solidFill>
                <a:srgbClr val="FF0000"/>
              </a:solidFill>
            </a:endParaRPr>
          </a:p>
          <a:p>
            <a:pPr lvl="0">
              <a:spcAft>
                <a:spcPts val="0"/>
              </a:spcAft>
            </a:pPr>
            <a:endParaRPr lang="tr-TR" sz="2000" dirty="0"/>
          </a:p>
        </p:txBody>
      </p:sp>
      <p:sp>
        <p:nvSpPr>
          <p:cNvPr id="9" name="Metin kutusu 8">
            <a:extLst>
              <a:ext uri="{FF2B5EF4-FFF2-40B4-BE49-F238E27FC236}">
                <a16:creationId xmlns:a16="http://schemas.microsoft.com/office/drawing/2014/main" id="{1C38773C-3DD6-46C3-8AD2-7FF82B62D2AB}"/>
              </a:ext>
            </a:extLst>
          </p:cNvPr>
          <p:cNvSpPr txBox="1"/>
          <p:nvPr/>
        </p:nvSpPr>
        <p:spPr>
          <a:xfrm>
            <a:off x="7812740" y="564776"/>
            <a:ext cx="3871573" cy="369332"/>
          </a:xfrm>
          <a:prstGeom prst="rect">
            <a:avLst/>
          </a:prstGeom>
          <a:noFill/>
        </p:spPr>
        <p:txBody>
          <a:bodyPr wrap="none" rtlCol="0">
            <a:spAutoFit/>
          </a:bodyPr>
          <a:lstStyle/>
          <a:p>
            <a:r>
              <a:rPr lang="tr-TR" i="1" dirty="0">
                <a:solidFill>
                  <a:schemeClr val="bg1">
                    <a:lumMod val="85000"/>
                  </a:schemeClr>
                </a:solidFill>
                <a:effectLst>
                  <a:outerShdw blurRad="38100" dist="38100" dir="2700000" algn="tl">
                    <a:srgbClr val="000000">
                      <a:alpha val="43137"/>
                    </a:srgbClr>
                  </a:outerShdw>
                </a:effectLst>
                <a:latin typeface="Georgia" panose="02040502050405020303" pitchFamily="18" charset="0"/>
              </a:rPr>
              <a:t>İdari ve Mali İşler Daire Başkanlığı</a:t>
            </a:r>
          </a:p>
        </p:txBody>
      </p:sp>
      <p:sp>
        <p:nvSpPr>
          <p:cNvPr id="11" name="Metin kutusu 10">
            <a:extLst>
              <a:ext uri="{FF2B5EF4-FFF2-40B4-BE49-F238E27FC236}">
                <a16:creationId xmlns:a16="http://schemas.microsoft.com/office/drawing/2014/main" id="{304C1CC2-4D61-4415-9475-F5BACA723E74}"/>
              </a:ext>
            </a:extLst>
          </p:cNvPr>
          <p:cNvSpPr txBox="1"/>
          <p:nvPr/>
        </p:nvSpPr>
        <p:spPr>
          <a:xfrm>
            <a:off x="6096000" y="1147365"/>
            <a:ext cx="5671952" cy="461665"/>
          </a:xfrm>
          <a:prstGeom prst="rect">
            <a:avLst/>
          </a:prstGeom>
          <a:noFill/>
        </p:spPr>
        <p:txBody>
          <a:bodyPr wrap="square" rtlCol="0">
            <a:spAutoFit/>
          </a:bodyPr>
          <a:lstStyle/>
          <a:p>
            <a:r>
              <a:rPr lang="tr-TR" sz="2400" b="1" spc="300" dirty="0" smtClean="0">
                <a:solidFill>
                  <a:srgbClr val="FFC000"/>
                </a:solidFill>
                <a:effectLst>
                  <a:outerShdw blurRad="38100" dist="38100" dir="2700000" algn="tl">
                    <a:srgbClr val="000000">
                      <a:alpha val="43137"/>
                    </a:srgbClr>
                  </a:outerShdw>
                </a:effectLst>
              </a:rPr>
              <a:t>ÖDENEKLERİN HARCANMASI</a:t>
            </a:r>
            <a:endParaRPr lang="tr-TR" sz="2400" b="1" spc="300" dirty="0">
              <a:solidFill>
                <a:srgbClr val="FFC000"/>
              </a:solidFill>
              <a:effectLst>
                <a:outerShdw blurRad="38100" dist="38100" dir="2700000" algn="tl">
                  <a:srgbClr val="000000">
                    <a:alpha val="43137"/>
                  </a:srgbClr>
                </a:outerShdw>
              </a:effectLst>
            </a:endParaRPr>
          </a:p>
        </p:txBody>
      </p:sp>
      <p:pic>
        <p:nvPicPr>
          <p:cNvPr id="14" name="Resim 13">
            <a:extLst>
              <a:ext uri="{FF2B5EF4-FFF2-40B4-BE49-F238E27FC236}">
                <a16:creationId xmlns:a16="http://schemas.microsoft.com/office/drawing/2014/main" id="{C5012DE8-9BF7-45E6-91B5-7BBEDE39EE33}"/>
              </a:ext>
            </a:extLst>
          </p:cNvPr>
          <p:cNvPicPr>
            <a:picLocks noChangeAspect="1"/>
          </p:cNvPicPr>
          <p:nvPr/>
        </p:nvPicPr>
        <p:blipFill>
          <a:blip r:embed="rId3"/>
          <a:stretch>
            <a:fillRect/>
          </a:stretch>
        </p:blipFill>
        <p:spPr>
          <a:xfrm>
            <a:off x="507686" y="606939"/>
            <a:ext cx="1234849" cy="1237701"/>
          </a:xfrm>
          <a:prstGeom prst="ellipse">
            <a:avLst/>
          </a:prstGeom>
          <a:ln>
            <a:noFill/>
          </a:ln>
          <a:effectLst>
            <a:softEdge rad="112500"/>
          </a:effectLst>
        </p:spPr>
      </p:pic>
    </p:spTree>
    <p:extLst>
      <p:ext uri="{BB962C8B-B14F-4D97-AF65-F5344CB8AC3E}">
        <p14:creationId xmlns:p14="http://schemas.microsoft.com/office/powerpoint/2010/main" val="3846184465"/>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ikdörtgen 9"/>
          <p:cNvSpPr/>
          <p:nvPr/>
        </p:nvSpPr>
        <p:spPr>
          <a:xfrm>
            <a:off x="420455" y="1822287"/>
            <a:ext cx="11351090" cy="4862870"/>
          </a:xfrm>
          <a:prstGeom prst="rect">
            <a:avLst/>
          </a:prstGeom>
        </p:spPr>
        <p:txBody>
          <a:bodyPr wrap="square">
            <a:spAutoFit/>
          </a:bodyPr>
          <a:lstStyle/>
          <a:p>
            <a:r>
              <a:rPr lang="tr-TR" dirty="0" smtClean="0"/>
              <a:t>	</a:t>
            </a:r>
          </a:p>
          <a:p>
            <a:r>
              <a:rPr lang="tr-TR" dirty="0"/>
              <a:t>	</a:t>
            </a:r>
            <a:r>
              <a:rPr lang="tr-TR" dirty="0" smtClean="0">
                <a:solidFill>
                  <a:srgbClr val="FF0000"/>
                </a:solidFill>
              </a:rPr>
              <a:t>18729</a:t>
            </a:r>
            <a:r>
              <a:rPr lang="tr-TR" dirty="0" smtClean="0"/>
              <a:t> </a:t>
            </a:r>
            <a:r>
              <a:rPr lang="tr-TR" dirty="0"/>
              <a:t>alt faaliyetinde tanımlı 03.2 ekonomik kodundan gelen ödenekler ile merkezlerimiz, kurumlarına gelen </a:t>
            </a:r>
            <a:r>
              <a:rPr lang="tr-TR" b="1" u="sng" dirty="0" smtClean="0">
                <a:solidFill>
                  <a:srgbClr val="FF0000"/>
                </a:solidFill>
              </a:rPr>
              <a:t>elektrik</a:t>
            </a:r>
            <a:r>
              <a:rPr lang="tr-TR" dirty="0" smtClean="0">
                <a:solidFill>
                  <a:srgbClr val="FF0000"/>
                </a:solidFill>
              </a:rPr>
              <a:t> (03.02.30.03 Elektrik Alımları)</a:t>
            </a:r>
            <a:r>
              <a:rPr lang="tr-TR" dirty="0" smtClean="0"/>
              <a:t> </a:t>
            </a:r>
            <a:r>
              <a:rPr lang="tr-TR" b="1" u="sng" dirty="0" smtClean="0">
                <a:solidFill>
                  <a:srgbClr val="FF0000"/>
                </a:solidFill>
              </a:rPr>
              <a:t>su</a:t>
            </a:r>
            <a:r>
              <a:rPr lang="tr-TR" dirty="0" smtClean="0">
                <a:solidFill>
                  <a:srgbClr val="FF0000"/>
                </a:solidFill>
              </a:rPr>
              <a:t> (03.02.20.01 Su Alımları) </a:t>
            </a:r>
            <a:r>
              <a:rPr lang="tr-TR" b="1" u="sng" dirty="0" smtClean="0">
                <a:solidFill>
                  <a:srgbClr val="FF0000"/>
                </a:solidFill>
              </a:rPr>
              <a:t>doğalgaz ve jeotermal </a:t>
            </a:r>
            <a:r>
              <a:rPr lang="tr-TR" dirty="0" smtClean="0">
                <a:solidFill>
                  <a:srgbClr val="FF0000"/>
                </a:solidFill>
              </a:rPr>
              <a:t>(03.02.30.01 Yakacak Alımları) </a:t>
            </a:r>
            <a:r>
              <a:rPr lang="tr-TR" dirty="0" smtClean="0"/>
              <a:t>faturalarını </a:t>
            </a:r>
            <a:r>
              <a:rPr lang="tr-TR" dirty="0"/>
              <a:t>ödeyeceklerdir</a:t>
            </a:r>
            <a:r>
              <a:rPr lang="tr-TR" dirty="0" smtClean="0"/>
              <a:t>. Fatura harici ödemelerini (jeneratör yakıtı, araç yakıtı, yangın tüpü dolumu) ise kesinlikle 03.02.30.90 Diğer Enerji Alımlarına gider kaydedeceklerdir. </a:t>
            </a:r>
            <a:r>
              <a:rPr lang="tr-TR" b="1" u="sng" dirty="0" smtClean="0">
                <a:solidFill>
                  <a:srgbClr val="FF0000"/>
                </a:solidFill>
              </a:rPr>
              <a:t>Bunların haricinde 18729 alt faaliyetinde herhangi bir gidere kayıt olmayacaktır.</a:t>
            </a:r>
            <a:endParaRPr lang="tr-TR" b="1" u="sng" dirty="0">
              <a:solidFill>
                <a:srgbClr val="FF0000"/>
              </a:solidFill>
            </a:endParaRPr>
          </a:p>
          <a:p>
            <a:r>
              <a:rPr lang="tr-TR" dirty="0"/>
              <a:t>            </a:t>
            </a:r>
            <a:endParaRPr lang="tr-TR" dirty="0" smtClean="0"/>
          </a:p>
          <a:p>
            <a:r>
              <a:rPr lang="tr-TR" dirty="0" smtClean="0"/>
              <a:t>	</a:t>
            </a:r>
            <a:r>
              <a:rPr lang="tr-TR" dirty="0" smtClean="0">
                <a:solidFill>
                  <a:srgbClr val="FF0000"/>
                </a:solidFill>
              </a:rPr>
              <a:t>18690</a:t>
            </a:r>
            <a:r>
              <a:rPr lang="tr-TR" dirty="0" smtClean="0"/>
              <a:t> </a:t>
            </a:r>
            <a:r>
              <a:rPr lang="tr-TR" dirty="0"/>
              <a:t>alt faaliyetinde tanımlı 03.2 ekonomik kodundan gelen ödenekler ile merkezlerimiz, temizlik malzemesi alım giderlerini karşılayacaklardır. Bu kalemden yapılacak harcamalar MYS sisteminde kesinlikle </a:t>
            </a:r>
            <a:r>
              <a:rPr lang="tr-TR" b="1" u="sng" dirty="0">
                <a:solidFill>
                  <a:srgbClr val="FF0000"/>
                </a:solidFill>
              </a:rPr>
              <a:t>03.02.20.02</a:t>
            </a:r>
            <a:r>
              <a:rPr lang="tr-TR" dirty="0"/>
              <a:t> temizlik malzemesi alımlarına kaydedilecektir</a:t>
            </a:r>
            <a:r>
              <a:rPr lang="tr-TR" dirty="0" smtClean="0"/>
              <a:t>.</a:t>
            </a:r>
            <a:r>
              <a:rPr lang="tr-TR" b="1" u="sng" dirty="0">
                <a:solidFill>
                  <a:srgbClr val="FF0000"/>
                </a:solidFill>
              </a:rPr>
              <a:t> </a:t>
            </a:r>
            <a:r>
              <a:rPr lang="tr-TR" b="1" u="sng" dirty="0" smtClean="0">
                <a:solidFill>
                  <a:srgbClr val="FF0000"/>
                </a:solidFill>
              </a:rPr>
              <a:t>03.02.20.02 </a:t>
            </a:r>
            <a:r>
              <a:rPr lang="tr-TR" b="1" u="sng" dirty="0">
                <a:solidFill>
                  <a:srgbClr val="FF0000"/>
                </a:solidFill>
              </a:rPr>
              <a:t>haricinde </a:t>
            </a:r>
            <a:r>
              <a:rPr lang="tr-TR" b="1" u="sng" dirty="0" smtClean="0">
                <a:solidFill>
                  <a:srgbClr val="FF0000"/>
                </a:solidFill>
              </a:rPr>
              <a:t>18690 </a:t>
            </a:r>
            <a:r>
              <a:rPr lang="tr-TR" b="1" u="sng" dirty="0">
                <a:solidFill>
                  <a:srgbClr val="FF0000"/>
                </a:solidFill>
              </a:rPr>
              <a:t>alt faaliyetinde herhangi bir gidere kayıt olmayacaktır.</a:t>
            </a:r>
          </a:p>
          <a:p>
            <a:endParaRPr lang="tr-TR" dirty="0" smtClean="0"/>
          </a:p>
          <a:p>
            <a:r>
              <a:rPr lang="tr-TR" dirty="0"/>
              <a:t>	</a:t>
            </a:r>
            <a:r>
              <a:rPr lang="tr-TR" dirty="0" smtClean="0">
                <a:solidFill>
                  <a:srgbClr val="FF0000"/>
                </a:solidFill>
              </a:rPr>
              <a:t>274</a:t>
            </a:r>
            <a:r>
              <a:rPr lang="tr-TR" dirty="0" smtClean="0"/>
              <a:t> </a:t>
            </a:r>
            <a:r>
              <a:rPr lang="tr-TR" dirty="0"/>
              <a:t>alt faaliyetinde tanımlı 03.2 ekonomik kodundan gelen ödenekler ile merkezlerimiz, kırtasiye başta olmak üzere tüketime yönelik malzeme alım giderlerini </a:t>
            </a:r>
            <a:r>
              <a:rPr lang="tr-TR" dirty="0" smtClean="0"/>
              <a:t>karşılayacaklardır. Bu giderden temizlik malzemesi </a:t>
            </a:r>
            <a:r>
              <a:rPr lang="tr-TR" smtClean="0"/>
              <a:t>alımı yapılmayacaktır.</a:t>
            </a:r>
            <a:endParaRPr lang="tr-TR" dirty="0" smtClean="0"/>
          </a:p>
          <a:p>
            <a:pPr lvl="0" algn="ctr">
              <a:spcAft>
                <a:spcPts val="0"/>
              </a:spcAft>
            </a:pPr>
            <a:r>
              <a:rPr lang="tr-TR" sz="2000" dirty="0" smtClean="0"/>
              <a:t>  </a:t>
            </a:r>
            <a:r>
              <a:rPr lang="tr-TR" sz="2000" dirty="0" smtClean="0">
                <a:solidFill>
                  <a:srgbClr val="FF0000"/>
                </a:solidFill>
              </a:rPr>
              <a:t>            </a:t>
            </a:r>
          </a:p>
          <a:p>
            <a:pPr lvl="0" algn="ctr">
              <a:spcAft>
                <a:spcPts val="0"/>
              </a:spcAft>
            </a:pPr>
            <a:r>
              <a:rPr lang="tr-TR" sz="2000" b="1" dirty="0" smtClean="0"/>
              <a:t>51.146.407.</a:t>
            </a:r>
            <a:r>
              <a:rPr lang="tr-TR" sz="2000" b="1" dirty="0" smtClean="0">
                <a:solidFill>
                  <a:srgbClr val="FF0000"/>
                </a:solidFill>
              </a:rPr>
              <a:t>*****</a:t>
            </a:r>
            <a:r>
              <a:rPr lang="tr-TR" sz="2000" b="1" dirty="0" smtClean="0"/>
              <a:t>-0013.0072-01-03.02</a:t>
            </a:r>
          </a:p>
        </p:txBody>
      </p:sp>
      <p:sp>
        <p:nvSpPr>
          <p:cNvPr id="9" name="Metin kutusu 8">
            <a:extLst>
              <a:ext uri="{FF2B5EF4-FFF2-40B4-BE49-F238E27FC236}">
                <a16:creationId xmlns:a16="http://schemas.microsoft.com/office/drawing/2014/main" id="{1C38773C-3DD6-46C3-8AD2-7FF82B62D2AB}"/>
              </a:ext>
            </a:extLst>
          </p:cNvPr>
          <p:cNvSpPr txBox="1"/>
          <p:nvPr/>
        </p:nvSpPr>
        <p:spPr>
          <a:xfrm>
            <a:off x="7812740" y="564776"/>
            <a:ext cx="3871573" cy="369332"/>
          </a:xfrm>
          <a:prstGeom prst="rect">
            <a:avLst/>
          </a:prstGeom>
          <a:noFill/>
        </p:spPr>
        <p:txBody>
          <a:bodyPr wrap="none" rtlCol="0">
            <a:spAutoFit/>
          </a:bodyPr>
          <a:lstStyle/>
          <a:p>
            <a:r>
              <a:rPr lang="tr-TR" i="1" dirty="0">
                <a:solidFill>
                  <a:schemeClr val="bg1">
                    <a:lumMod val="85000"/>
                  </a:schemeClr>
                </a:solidFill>
                <a:effectLst>
                  <a:outerShdw blurRad="38100" dist="38100" dir="2700000" algn="tl">
                    <a:srgbClr val="000000">
                      <a:alpha val="43137"/>
                    </a:srgbClr>
                  </a:outerShdw>
                </a:effectLst>
                <a:latin typeface="Georgia" panose="02040502050405020303" pitchFamily="18" charset="0"/>
              </a:rPr>
              <a:t>İdari ve Mali İşler Daire Başkanlığı</a:t>
            </a:r>
          </a:p>
        </p:txBody>
      </p:sp>
      <p:sp>
        <p:nvSpPr>
          <p:cNvPr id="11" name="Metin kutusu 10">
            <a:extLst>
              <a:ext uri="{FF2B5EF4-FFF2-40B4-BE49-F238E27FC236}">
                <a16:creationId xmlns:a16="http://schemas.microsoft.com/office/drawing/2014/main" id="{304C1CC2-4D61-4415-9475-F5BACA723E74}"/>
              </a:ext>
            </a:extLst>
          </p:cNvPr>
          <p:cNvSpPr txBox="1"/>
          <p:nvPr/>
        </p:nvSpPr>
        <p:spPr>
          <a:xfrm>
            <a:off x="6074979" y="1147365"/>
            <a:ext cx="5692973" cy="461665"/>
          </a:xfrm>
          <a:prstGeom prst="rect">
            <a:avLst/>
          </a:prstGeom>
          <a:noFill/>
        </p:spPr>
        <p:txBody>
          <a:bodyPr wrap="square" rtlCol="0">
            <a:spAutoFit/>
          </a:bodyPr>
          <a:lstStyle/>
          <a:p>
            <a:r>
              <a:rPr lang="tr-TR" sz="2400" b="1" spc="300" dirty="0" smtClean="0">
                <a:solidFill>
                  <a:srgbClr val="FFC000"/>
                </a:solidFill>
                <a:effectLst>
                  <a:outerShdw blurRad="38100" dist="38100" dir="2700000" algn="tl">
                    <a:srgbClr val="000000">
                      <a:alpha val="43137"/>
                    </a:srgbClr>
                  </a:outerShdw>
                </a:effectLst>
              </a:rPr>
              <a:t>ÖDENEKLERİN HARCANMASI</a:t>
            </a:r>
            <a:endParaRPr lang="tr-TR" sz="2400" b="1" spc="300" dirty="0">
              <a:solidFill>
                <a:srgbClr val="FFC000"/>
              </a:solidFill>
              <a:effectLst>
                <a:outerShdw blurRad="38100" dist="38100" dir="2700000" algn="tl">
                  <a:srgbClr val="000000">
                    <a:alpha val="43137"/>
                  </a:srgbClr>
                </a:outerShdw>
              </a:effectLst>
            </a:endParaRPr>
          </a:p>
        </p:txBody>
      </p:sp>
      <p:pic>
        <p:nvPicPr>
          <p:cNvPr id="14" name="Resim 13">
            <a:extLst>
              <a:ext uri="{FF2B5EF4-FFF2-40B4-BE49-F238E27FC236}">
                <a16:creationId xmlns:a16="http://schemas.microsoft.com/office/drawing/2014/main" id="{C5012DE8-9BF7-45E6-91B5-7BBEDE39EE33}"/>
              </a:ext>
            </a:extLst>
          </p:cNvPr>
          <p:cNvPicPr>
            <a:picLocks noChangeAspect="1"/>
          </p:cNvPicPr>
          <p:nvPr/>
        </p:nvPicPr>
        <p:blipFill>
          <a:blip r:embed="rId3"/>
          <a:stretch>
            <a:fillRect/>
          </a:stretch>
        </p:blipFill>
        <p:spPr>
          <a:xfrm>
            <a:off x="507686" y="606939"/>
            <a:ext cx="1234849" cy="1237701"/>
          </a:xfrm>
          <a:prstGeom prst="ellipse">
            <a:avLst/>
          </a:prstGeom>
          <a:ln>
            <a:noFill/>
          </a:ln>
          <a:effectLst>
            <a:softEdge rad="112500"/>
          </a:effectLst>
        </p:spPr>
      </p:pic>
    </p:spTree>
    <p:extLst>
      <p:ext uri="{BB962C8B-B14F-4D97-AF65-F5344CB8AC3E}">
        <p14:creationId xmlns:p14="http://schemas.microsoft.com/office/powerpoint/2010/main" val="1424632851"/>
      </p:ext>
    </p:extLst>
  </p:cSld>
  <p:clrMapOvr>
    <a:masterClrMapping/>
  </p:clrMapOvr>
  <p:transition spd="slow">
    <p:randomBar dir="vert"/>
  </p:transition>
  <p:timing>
    <p:tnLst>
      <p:par>
        <p:cTn id="1" dur="indefinite" restart="never" nodeType="tmRoot"/>
      </p:par>
    </p:tnLst>
  </p:timing>
</p:sld>
</file>

<file path=ppt/theme/theme1.xml><?xml version="1.0" encoding="utf-8"?>
<a:theme xmlns:a="http://schemas.openxmlformats.org/drawingml/2006/main" name="Kar Payı">
  <a:themeElements>
    <a:clrScheme name="Dividend">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1835</TotalTime>
  <Words>496</Words>
  <Application>Microsoft Office PowerPoint</Application>
  <PresentationFormat>Geniş ekran</PresentationFormat>
  <Paragraphs>173</Paragraphs>
  <Slides>22</Slides>
  <Notes>20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22</vt:i4>
      </vt:variant>
    </vt:vector>
  </HeadingPairs>
  <TitlesOfParts>
    <vt:vector size="28" baseType="lpstr">
      <vt:lpstr>Calibri</vt:lpstr>
      <vt:lpstr>Georgia</vt:lpstr>
      <vt:lpstr>Gill Sans MT</vt:lpstr>
      <vt:lpstr>Times New Roman</vt:lpstr>
      <vt:lpstr>Wingdings 2</vt:lpstr>
      <vt:lpstr>Kar Payı</vt:lpstr>
      <vt:lpstr>millî eğitim bakanlığı Hayat Boyu Öğrenme Genel Müdürlüğü İdari ve Mali İşler Daire Başkanlığı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SilentAll Team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OLGUNLAŞMA ENSTİTÜLERİ 2013 RAPORU</dc:title>
  <dc:creator>Guzin GOCMENLER</dc:creator>
  <cp:lastModifiedBy>pc</cp:lastModifiedBy>
  <cp:revision>180</cp:revision>
  <cp:lastPrinted>2022-01-13T12:40:23Z</cp:lastPrinted>
  <dcterms:created xsi:type="dcterms:W3CDTF">2014-01-11T13:08:49Z</dcterms:created>
  <dcterms:modified xsi:type="dcterms:W3CDTF">2022-10-09T21:21:30Z</dcterms:modified>
</cp:coreProperties>
</file>