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88" r:id="rId4"/>
    <p:sldId id="287" r:id="rId5"/>
    <p:sldId id="286" r:id="rId6"/>
    <p:sldId id="264" r:id="rId7"/>
    <p:sldId id="265" r:id="rId8"/>
    <p:sldId id="266" r:id="rId9"/>
    <p:sldId id="267" r:id="rId10"/>
    <p:sldId id="268" r:id="rId11"/>
    <p:sldId id="269" r:id="rId12"/>
    <p:sldId id="270" r:id="rId13"/>
    <p:sldId id="271" r:id="rId14"/>
    <p:sldId id="272" r:id="rId15"/>
    <p:sldId id="290" r:id="rId16"/>
    <p:sldId id="273" r:id="rId17"/>
    <p:sldId id="275" r:id="rId18"/>
    <p:sldId id="292" r:id="rId19"/>
    <p:sldId id="280" r:id="rId20"/>
    <p:sldId id="281" r:id="rId21"/>
    <p:sldId id="282" r:id="rId22"/>
    <p:sldId id="283" r:id="rId23"/>
    <p:sldId id="284" r:id="rId24"/>
    <p:sldId id="274" r:id="rId25"/>
    <p:sldId id="291" r:id="rId26"/>
    <p:sldId id="277" r:id="rId27"/>
    <p:sldId id="289" r:id="rId28"/>
    <p:sldId id="263" r:id="rId29"/>
    <p:sldId id="285" r:id="rId30"/>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planti PC02" initials="TP" lastIdx="0" clrIdx="0">
    <p:extLst>
      <p:ext uri="{19B8F6BF-5375-455C-9EA6-DF929625EA0E}">
        <p15:presenceInfo xmlns:p15="http://schemas.microsoft.com/office/powerpoint/2012/main" userId="S-1-5-21-606747145-725345543-1801674531-521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0C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4660" autoAdjust="0"/>
  </p:normalViewPr>
  <p:slideViewPr>
    <p:cSldViewPr snapToGrid="0">
      <p:cViewPr varScale="1">
        <p:scale>
          <a:sx n="70" d="100"/>
          <a:sy n="70" d="100"/>
        </p:scale>
        <p:origin x="416" y="56"/>
      </p:cViewPr>
      <p:guideLst>
        <p:guide orient="horz" pos="2160"/>
        <p:guide pos="3840"/>
      </p:guideLst>
    </p:cSldViewPr>
  </p:slideViewPr>
  <p:outlineViewPr>
    <p:cViewPr>
      <p:scale>
        <a:sx n="33" d="100"/>
        <a:sy n="33" d="100"/>
      </p:scale>
      <p:origin x="0" y="242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170432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3466808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2998791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1881726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3610685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3312487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331430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4022577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4198655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1056912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EA7A9B-056B-4EA3-B4DB-E0FFE842BA14}" type="datetimeFigureOut">
              <a:rPr lang="tr-TR" smtClean="0"/>
              <a:pPr/>
              <a:t>29.07.2022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1957944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EA7A9B-056B-4EA3-B4DB-E0FFE842BA14}" type="datetimeFigureOut">
              <a:rPr lang="tr-TR" smtClean="0"/>
              <a:pPr/>
              <a:t>29.07.2022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92E8-722E-4040-B6E3-0043D76D37F0}" type="slidenum">
              <a:rPr lang="tr-TR" smtClean="0"/>
              <a:pPr/>
              <a:t>‹#›</a:t>
            </a:fld>
            <a:endParaRPr lang="tr-TR"/>
          </a:p>
        </p:txBody>
      </p:sp>
    </p:spTree>
    <p:extLst>
      <p:ext uri="{BB962C8B-B14F-4D97-AF65-F5344CB8AC3E}">
        <p14:creationId xmlns:p14="http://schemas.microsoft.com/office/powerpoint/2010/main" val="1261499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youtu.be/wKQUhkfhn1s" TargetMode="External"/><Relationship Id="rId2" Type="http://schemas.openxmlformats.org/officeDocument/2006/relationships/hyperlink" Target="Front%20of%20the%20Class%20.mp4"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sozluk.gov.tr/" TargetMode="External"/><Relationship Id="rId2" Type="http://schemas.openxmlformats.org/officeDocument/2006/relationships/hyperlink" Target="http://lugatim.com/" TargetMode="External"/><Relationship Id="rId1" Type="http://schemas.openxmlformats.org/officeDocument/2006/relationships/slideLayout" Target="../slideLayouts/slideLayout2.xml"/><Relationship Id="rId5" Type="http://schemas.openxmlformats.org/officeDocument/2006/relationships/hyperlink" Target="https://youtu.be/wKQUhkfhn1s" TargetMode="External"/><Relationship Id="rId4" Type="http://schemas.openxmlformats.org/officeDocument/2006/relationships/hyperlink" Target="https://youtu.be/vBF5qgisiSU"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B0C14"/>
        </a:solidFill>
        <a:effectLst/>
      </p:bgPr>
    </p:bg>
    <p:spTree>
      <p:nvGrpSpPr>
        <p:cNvPr id="1" name=""/>
        <p:cNvGrpSpPr/>
        <p:nvPr/>
      </p:nvGrpSpPr>
      <p:grpSpPr>
        <a:xfrm>
          <a:off x="0" y="0"/>
          <a:ext cx="0" cy="0"/>
          <a:chOff x="0" y="0"/>
          <a:chExt cx="0" cy="0"/>
        </a:xfrm>
      </p:grpSpPr>
      <p:sp>
        <p:nvSpPr>
          <p:cNvPr id="3" name="Metin kutusu 2"/>
          <p:cNvSpPr txBox="1"/>
          <p:nvPr/>
        </p:nvSpPr>
        <p:spPr>
          <a:xfrm>
            <a:off x="2154515" y="1277322"/>
            <a:ext cx="8379373" cy="5155257"/>
          </a:xfrm>
          <a:prstGeom prst="rect">
            <a:avLst/>
          </a:prstGeom>
          <a:noFill/>
        </p:spPr>
        <p:txBody>
          <a:bodyPr wrap="square" rtlCol="0">
            <a:spAutoFit/>
          </a:bodyPr>
          <a:lstStyle/>
          <a:p>
            <a:pPr algn="ctr"/>
            <a:r>
              <a:rPr lang="tr-TR" sz="4000" dirty="0" smtClean="0">
                <a:solidFill>
                  <a:schemeClr val="bg1"/>
                </a:solidFill>
              </a:rPr>
              <a:t>T.C.</a:t>
            </a:r>
          </a:p>
          <a:p>
            <a:pPr algn="ctr"/>
            <a:r>
              <a:rPr lang="tr-TR" sz="4000" dirty="0" smtClean="0">
                <a:solidFill>
                  <a:schemeClr val="bg1"/>
                </a:solidFill>
              </a:rPr>
              <a:t>MİLLÎ EĞİTİM BAKANLIĞI</a:t>
            </a:r>
          </a:p>
          <a:p>
            <a:pPr algn="ctr"/>
            <a:r>
              <a:rPr lang="tr-TR" sz="4000" dirty="0" smtClean="0">
                <a:solidFill>
                  <a:schemeClr val="bg1"/>
                </a:solidFill>
              </a:rPr>
              <a:t>AİLE OKULU PROJESİ </a:t>
            </a:r>
          </a:p>
          <a:p>
            <a:pPr algn="ctr"/>
            <a:endParaRPr lang="tr-TR" sz="3500" dirty="0" smtClean="0">
              <a:solidFill>
                <a:schemeClr val="bg1"/>
              </a:solidFill>
            </a:endParaRPr>
          </a:p>
          <a:p>
            <a:pPr algn="ctr"/>
            <a:r>
              <a:rPr lang="tr-TR" sz="3500" dirty="0" smtClean="0">
                <a:solidFill>
                  <a:schemeClr val="bg1"/>
                </a:solidFill>
              </a:rPr>
              <a:t>Erol Erdoğan</a:t>
            </a:r>
          </a:p>
          <a:p>
            <a:pPr algn="ctr"/>
            <a:r>
              <a:rPr lang="tr-TR" sz="5500" dirty="0" smtClean="0">
                <a:solidFill>
                  <a:schemeClr val="bg1"/>
                </a:solidFill>
              </a:rPr>
              <a:t>AKRAN İLİŞKİLERİ</a:t>
            </a:r>
          </a:p>
          <a:p>
            <a:pPr algn="ctr"/>
            <a:r>
              <a:rPr lang="tr-TR" sz="2200" dirty="0"/>
              <a:t>İlahiyatçı, Sosyolog, ARGETUS Araştırma </a:t>
            </a:r>
            <a:r>
              <a:rPr lang="tr-TR" sz="2200" dirty="0" smtClean="0"/>
              <a:t>Danışmanı</a:t>
            </a:r>
          </a:p>
          <a:p>
            <a:pPr algn="ctr"/>
            <a:r>
              <a:rPr lang="tr-TR" dirty="0" smtClean="0">
                <a:solidFill>
                  <a:schemeClr val="bg1"/>
                </a:solidFill>
              </a:rPr>
              <a:t>Ağustos 2022</a:t>
            </a:r>
            <a:endParaRPr lang="tr-TR" dirty="0">
              <a:solidFill>
                <a:schemeClr val="bg1"/>
              </a:solidFill>
            </a:endParaRPr>
          </a:p>
          <a:p>
            <a:pPr algn="ctr"/>
            <a:endParaRPr lang="tr-TR" sz="4000" dirty="0">
              <a:solidFill>
                <a:schemeClr val="bg1"/>
              </a:solidFill>
            </a:endParaRPr>
          </a:p>
        </p:txBody>
      </p:sp>
    </p:spTree>
    <p:extLst>
      <p:ext uri="{BB962C8B-B14F-4D97-AF65-F5344CB8AC3E}">
        <p14:creationId xmlns:p14="http://schemas.microsoft.com/office/powerpoint/2010/main" val="3225829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665019" y="3245485"/>
            <a:ext cx="11162804" cy="1325563"/>
          </a:xfrm>
        </p:spPr>
        <p:txBody>
          <a:bodyPr>
            <a:normAutofit fontScale="90000"/>
          </a:bodyPr>
          <a:lstStyle/>
          <a:p>
            <a:pPr>
              <a:lnSpc>
                <a:spcPct val="100000"/>
              </a:lnSpc>
              <a:spcBef>
                <a:spcPts val="500"/>
              </a:spcBef>
            </a:pPr>
            <a:r>
              <a:rPr lang="tr-TR" dirty="0" smtClean="0"/>
              <a:t/>
            </a:r>
            <a:br>
              <a:rPr lang="tr-TR" dirty="0" smtClean="0"/>
            </a:br>
            <a:r>
              <a:rPr lang="tr-TR" dirty="0" smtClean="0"/>
              <a:t/>
            </a:r>
            <a:br>
              <a:rPr lang="tr-TR" dirty="0" smtClean="0"/>
            </a:br>
            <a:r>
              <a:rPr lang="tr-TR" dirty="0" smtClean="0"/>
              <a:t/>
            </a:r>
            <a:br>
              <a:rPr lang="tr-TR" dirty="0" smtClean="0"/>
            </a:br>
            <a:r>
              <a:rPr lang="tr-TR" b="1" dirty="0" smtClean="0"/>
              <a:t>AKRAN ZORBALIĞI TÜRLERİ</a:t>
            </a:r>
            <a:r>
              <a:rPr lang="tr-TR" dirty="0"/>
              <a:t/>
            </a:r>
            <a:br>
              <a:rPr lang="tr-TR" dirty="0"/>
            </a:br>
            <a:r>
              <a:rPr lang="tr-TR" sz="3100" b="1" u="sng" dirty="0" smtClean="0"/>
              <a:t/>
            </a:r>
            <a:br>
              <a:rPr lang="tr-TR" sz="3100" b="1" u="sng" dirty="0" smtClean="0"/>
            </a:br>
            <a:r>
              <a:rPr lang="tr-TR" sz="3100" b="1" dirty="0">
                <a:solidFill>
                  <a:srgbClr val="FF0000"/>
                </a:solidFill>
              </a:rPr>
              <a:t>Fiziki:</a:t>
            </a:r>
            <a:r>
              <a:rPr lang="tr-TR" sz="3100" dirty="0"/>
              <a:t> Saç çekme, itme, tekmeleme, yumruk atma, aletlerle saldırma gibi fiziksel olarak zarar vermek.</a:t>
            </a:r>
            <a:br>
              <a:rPr lang="tr-TR" sz="3100" dirty="0"/>
            </a:br>
            <a:r>
              <a:rPr lang="tr-TR" sz="3100" b="1" dirty="0">
                <a:solidFill>
                  <a:srgbClr val="FF0000"/>
                </a:solidFill>
              </a:rPr>
              <a:t>Sözlü:</a:t>
            </a:r>
            <a:r>
              <a:rPr lang="tr-TR" sz="3100" dirty="0"/>
              <a:t> İftira, hakaret, küfür, lakap, kötü şaka, alay-dalga, kırıcı </a:t>
            </a:r>
            <a:r>
              <a:rPr lang="tr-TR" sz="3100" dirty="0" smtClean="0"/>
              <a:t>yazı </a:t>
            </a:r>
            <a:r>
              <a:rPr lang="tr-TR" sz="3100" dirty="0"/>
              <a:t>vb.</a:t>
            </a:r>
            <a:br>
              <a:rPr lang="tr-TR" sz="3100" dirty="0"/>
            </a:br>
            <a:r>
              <a:rPr lang="tr-TR" sz="3100" b="1" dirty="0">
                <a:solidFill>
                  <a:srgbClr val="FF0000"/>
                </a:solidFill>
              </a:rPr>
              <a:t>Sosyal:</a:t>
            </a:r>
            <a:r>
              <a:rPr lang="tr-TR" sz="3100" dirty="0"/>
              <a:t> </a:t>
            </a:r>
            <a:r>
              <a:rPr lang="tr-TR" sz="3100" dirty="0" smtClean="0"/>
              <a:t>Gruptan-oyundan dışlama, yalnızlaştırma, </a:t>
            </a:r>
            <a:r>
              <a:rPr lang="tr-TR" sz="3100" dirty="0"/>
              <a:t>görmezden gelmek.</a:t>
            </a:r>
            <a:br>
              <a:rPr lang="tr-TR" sz="3100" dirty="0"/>
            </a:br>
            <a:r>
              <a:rPr lang="tr-TR" sz="3100" b="1" dirty="0">
                <a:solidFill>
                  <a:srgbClr val="FF0000"/>
                </a:solidFill>
              </a:rPr>
              <a:t>Duygusal:</a:t>
            </a:r>
            <a:r>
              <a:rPr lang="tr-TR" sz="3100" dirty="0"/>
              <a:t> D</a:t>
            </a:r>
            <a:r>
              <a:rPr lang="tr-TR" sz="3100" dirty="0" smtClean="0"/>
              <a:t>uygu </a:t>
            </a:r>
            <a:r>
              <a:rPr lang="tr-TR" sz="3100" dirty="0"/>
              <a:t>istismarı, </a:t>
            </a:r>
            <a:r>
              <a:rPr lang="tr-TR" sz="3100" dirty="0" smtClean="0"/>
              <a:t>zorlayıcı sevgi, aşağılama (ırk, memleket, cinsiyet)</a:t>
            </a:r>
            <a:r>
              <a:rPr lang="tr-TR" sz="3100" dirty="0"/>
              <a:t/>
            </a:r>
            <a:br>
              <a:rPr lang="tr-TR" sz="3100" dirty="0"/>
            </a:br>
            <a:r>
              <a:rPr lang="tr-TR" sz="3100" b="1" dirty="0">
                <a:solidFill>
                  <a:srgbClr val="FF0000"/>
                </a:solidFill>
              </a:rPr>
              <a:t>Cinsel:</a:t>
            </a:r>
            <a:r>
              <a:rPr lang="tr-TR" sz="3100" dirty="0">
                <a:solidFill>
                  <a:srgbClr val="FF0000"/>
                </a:solidFill>
              </a:rPr>
              <a:t> </a:t>
            </a:r>
            <a:r>
              <a:rPr lang="tr-TR" sz="3100" dirty="0"/>
              <a:t>Cinsel </a:t>
            </a:r>
            <a:r>
              <a:rPr lang="tr-TR" sz="3100" dirty="0" smtClean="0"/>
              <a:t>temas çabası, cinsel sözler, taciz </a:t>
            </a:r>
            <a:r>
              <a:rPr lang="tr-TR" sz="3100" dirty="0"/>
              <a:t>vb.</a:t>
            </a:r>
            <a:br>
              <a:rPr lang="tr-TR" sz="3100" dirty="0"/>
            </a:br>
            <a:r>
              <a:rPr lang="tr-TR" sz="3100" b="1" dirty="0">
                <a:solidFill>
                  <a:srgbClr val="FF0000"/>
                </a:solidFill>
              </a:rPr>
              <a:t>Siber:</a:t>
            </a:r>
            <a:r>
              <a:rPr lang="tr-TR" sz="3100" dirty="0"/>
              <a:t> Dijitalde küçük düşürme, </a:t>
            </a:r>
            <a:r>
              <a:rPr lang="tr-TR" sz="3100" dirty="0" smtClean="0"/>
              <a:t>izinsiz görsel, hakaret </a:t>
            </a:r>
            <a:r>
              <a:rPr lang="tr-TR" sz="3100" dirty="0"/>
              <a:t>mesajı.</a:t>
            </a:r>
            <a:br>
              <a:rPr lang="tr-TR" sz="3100" dirty="0"/>
            </a:br>
            <a:r>
              <a:rPr lang="tr-TR" sz="3100" b="1" dirty="0">
                <a:solidFill>
                  <a:srgbClr val="FF0000"/>
                </a:solidFill>
              </a:rPr>
              <a:t>Tehdit:</a:t>
            </a:r>
            <a:r>
              <a:rPr lang="tr-TR" sz="3100" dirty="0">
                <a:solidFill>
                  <a:srgbClr val="FF0000"/>
                </a:solidFill>
              </a:rPr>
              <a:t> </a:t>
            </a:r>
            <a:r>
              <a:rPr lang="tr-TR" sz="3100" dirty="0"/>
              <a:t>Parasını, eşyasını, ödevini </a:t>
            </a:r>
            <a:r>
              <a:rPr lang="tr-TR" sz="3100" dirty="0" smtClean="0"/>
              <a:t>istemek veya el koymak, şantaj</a:t>
            </a:r>
            <a:r>
              <a:rPr lang="tr-TR" sz="3100" dirty="0"/>
              <a:t>.</a:t>
            </a:r>
            <a:r>
              <a:rPr lang="tr-TR" sz="3900" dirty="0"/>
              <a:t/>
            </a:r>
            <a:br>
              <a:rPr lang="tr-TR" sz="3900" dirty="0"/>
            </a:br>
            <a:r>
              <a:rPr lang="tr-TR" sz="3900" dirty="0"/>
              <a:t/>
            </a:r>
            <a:br>
              <a:rPr lang="tr-TR" sz="3900" dirty="0"/>
            </a:br>
            <a:r>
              <a:rPr lang="tr-TR" dirty="0"/>
              <a:t/>
            </a:r>
            <a:br>
              <a:rPr lang="tr-TR" dirty="0"/>
            </a:br>
            <a:r>
              <a:rPr lang="tr-TR" sz="3900" dirty="0">
                <a:solidFill>
                  <a:schemeClr val="bg1">
                    <a:lumMod val="65000"/>
                  </a:schemeClr>
                </a:solidFill>
              </a:rPr>
              <a:t/>
            </a:r>
            <a:br>
              <a:rPr lang="tr-TR" sz="3900" dirty="0">
                <a:solidFill>
                  <a:schemeClr val="bg1">
                    <a:lumMod val="65000"/>
                  </a:schemeClr>
                </a:solidFill>
              </a:rPr>
            </a:br>
            <a:r>
              <a:rPr lang="tr-TR" sz="2200" dirty="0" smtClean="0"/>
              <a:t/>
            </a:r>
            <a:br>
              <a:rPr lang="tr-TR" sz="2200" dirty="0" smtClean="0"/>
            </a:br>
            <a:r>
              <a:rPr lang="tr-TR" dirty="0" smtClean="0"/>
              <a:t/>
            </a:r>
            <a:br>
              <a:rPr lang="tr-TR" dirty="0" smtClean="0"/>
            </a:br>
            <a:endParaRPr lang="tr-TR" sz="2700" dirty="0">
              <a:solidFill>
                <a:srgbClr val="FF0000"/>
              </a:solidFill>
              <a:latin typeface="+mn-lt"/>
            </a:endParaRPr>
          </a:p>
        </p:txBody>
      </p:sp>
      <p:sp>
        <p:nvSpPr>
          <p:cNvPr id="3" name="Dikdörtgen 2"/>
          <p:cNvSpPr/>
          <p:nvPr/>
        </p:nvSpPr>
        <p:spPr>
          <a:xfrm>
            <a:off x="665019" y="6185144"/>
            <a:ext cx="5320925" cy="292388"/>
          </a:xfrm>
          <a:prstGeom prst="rect">
            <a:avLst/>
          </a:prstGeom>
        </p:spPr>
        <p:txBody>
          <a:bodyPr wrap="square">
            <a:spAutoFit/>
          </a:bodyPr>
          <a:lstStyle/>
          <a:p>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Tree>
    <p:extLst>
      <p:ext uri="{BB962C8B-B14F-4D97-AF65-F5344CB8AC3E}">
        <p14:creationId xmlns:p14="http://schemas.microsoft.com/office/powerpoint/2010/main" val="72382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83920" y="3245485"/>
            <a:ext cx="10838688" cy="1325563"/>
          </a:xfrm>
        </p:spPr>
        <p:txBody>
          <a:bodyPr>
            <a:normAutofit fontScale="90000"/>
          </a:bodyPr>
          <a:lstStyle/>
          <a:p>
            <a:pPr>
              <a:lnSpc>
                <a:spcPct val="100000"/>
              </a:lnSpc>
              <a:spcBef>
                <a:spcPts val="600"/>
              </a:spcBef>
            </a:pPr>
            <a:r>
              <a:rPr lang="tr-TR" dirty="0" smtClean="0"/>
              <a:t/>
            </a:r>
            <a:br>
              <a:rPr lang="tr-TR" dirty="0" smtClean="0"/>
            </a:br>
            <a:r>
              <a:rPr lang="tr-TR" dirty="0" smtClean="0"/>
              <a:t/>
            </a:r>
            <a:br>
              <a:rPr lang="tr-TR" dirty="0" smtClean="0"/>
            </a:br>
            <a:r>
              <a:rPr lang="tr-TR" dirty="0" smtClean="0"/>
              <a:t/>
            </a:r>
            <a:br>
              <a:rPr lang="tr-TR" dirty="0" smtClean="0"/>
            </a:br>
            <a:r>
              <a:rPr lang="tr-TR" b="1" dirty="0" smtClean="0"/>
              <a:t>AKRAN ZORBALIĞI DAVRANIŞININ NEDENLERİ</a:t>
            </a:r>
            <a:r>
              <a:rPr lang="tr-TR" dirty="0"/>
              <a:t> </a:t>
            </a:r>
            <a:br>
              <a:rPr lang="tr-TR" dirty="0"/>
            </a:br>
            <a:r>
              <a:rPr lang="tr-TR" sz="2200" b="1" u="sng" dirty="0" smtClean="0"/>
              <a:t/>
            </a:r>
            <a:br>
              <a:rPr lang="tr-TR" sz="2200" b="1" u="sng" dirty="0" smtClean="0"/>
            </a:br>
            <a:r>
              <a:rPr lang="tr-TR" sz="3900" b="1" dirty="0" smtClean="0">
                <a:solidFill>
                  <a:srgbClr val="FF0000"/>
                </a:solidFill>
              </a:rPr>
              <a:t>Aile Nedenleri:</a:t>
            </a:r>
            <a:r>
              <a:rPr lang="tr-TR" sz="3900" dirty="0" smtClean="0"/>
              <a:t> </a:t>
            </a:r>
            <a:r>
              <a:rPr lang="tr-TR" sz="3900" dirty="0"/>
              <a:t>Aile ihmali, ailede şiddet, aile telkini, ailenin aşırı korumacılığı.</a:t>
            </a:r>
            <a:br>
              <a:rPr lang="tr-TR" sz="3900" dirty="0"/>
            </a:br>
            <a:r>
              <a:rPr lang="tr-TR" sz="3900" b="1" dirty="0">
                <a:solidFill>
                  <a:srgbClr val="FF0000"/>
                </a:solidFill>
              </a:rPr>
              <a:t>Anlam Çabası:</a:t>
            </a:r>
            <a:r>
              <a:rPr lang="tr-TR" sz="3900" dirty="0">
                <a:solidFill>
                  <a:srgbClr val="FF0000"/>
                </a:solidFill>
              </a:rPr>
              <a:t> </a:t>
            </a:r>
            <a:r>
              <a:rPr lang="tr-TR" sz="3900" dirty="0"/>
              <a:t>İhmale uğrayan, değer verilmeyen, yetenek gelişimi imkânı bulamayanın kendini gösterme çabası.</a:t>
            </a:r>
            <a:br>
              <a:rPr lang="tr-TR" sz="3900" dirty="0"/>
            </a:br>
            <a:r>
              <a:rPr lang="tr-TR" sz="3900" b="1" dirty="0">
                <a:solidFill>
                  <a:srgbClr val="FF0000"/>
                </a:solidFill>
              </a:rPr>
              <a:t>Eksik Çocukluk</a:t>
            </a:r>
            <a:r>
              <a:rPr lang="tr-TR" sz="3900" dirty="0">
                <a:solidFill>
                  <a:srgbClr val="FF0000"/>
                </a:solidFill>
              </a:rPr>
              <a:t>:</a:t>
            </a:r>
            <a:r>
              <a:rPr lang="tr-TR" sz="3900" dirty="0"/>
              <a:t> Yaşının gereği sevgi, oyun, eğitim gibi ihtiyaçları zamanında karşılayamama.</a:t>
            </a:r>
            <a:br>
              <a:rPr lang="tr-TR" sz="3900" dirty="0"/>
            </a:br>
            <a:r>
              <a:rPr lang="tr-TR" sz="3900" b="1" dirty="0">
                <a:solidFill>
                  <a:srgbClr val="FF0000"/>
                </a:solidFill>
              </a:rPr>
              <a:t>Çeteleşme:</a:t>
            </a:r>
            <a:r>
              <a:rPr lang="tr-TR" sz="3900" dirty="0"/>
              <a:t> </a:t>
            </a:r>
            <a:r>
              <a:rPr lang="tr-TR" sz="3900" dirty="0" smtClean="0"/>
              <a:t>Zorbalığın </a:t>
            </a:r>
            <a:r>
              <a:rPr lang="tr-TR" sz="3900" dirty="0"/>
              <a:t>bir </a:t>
            </a:r>
            <a:r>
              <a:rPr lang="tr-TR" sz="3900" dirty="0" smtClean="0"/>
              <a:t>grup ödevi </a:t>
            </a:r>
            <a:r>
              <a:rPr lang="tr-TR" sz="3900" dirty="0"/>
              <a:t>olması</a:t>
            </a:r>
            <a:r>
              <a:rPr lang="tr-TR" sz="3900" dirty="0" smtClean="0"/>
              <a:t>.</a:t>
            </a:r>
            <a:br>
              <a:rPr lang="tr-TR" sz="3900" dirty="0" smtClean="0"/>
            </a:br>
            <a:r>
              <a:rPr lang="tr-TR" sz="3900" b="1" dirty="0" smtClean="0">
                <a:solidFill>
                  <a:srgbClr val="FF0000"/>
                </a:solidFill>
              </a:rPr>
              <a:t>Modelleme:</a:t>
            </a:r>
            <a:r>
              <a:rPr lang="tr-TR" sz="3900" b="1" dirty="0" smtClean="0"/>
              <a:t> </a:t>
            </a:r>
            <a:r>
              <a:rPr lang="tr-TR" sz="3900" dirty="0" smtClean="0"/>
              <a:t>Film, oyun, dizi </a:t>
            </a:r>
            <a:r>
              <a:rPr lang="tr-TR" sz="3900" dirty="0" err="1" smtClean="0"/>
              <a:t>vb</a:t>
            </a:r>
            <a:r>
              <a:rPr lang="tr-TR" sz="3900" dirty="0" smtClean="0"/>
              <a:t> kaynaklardan. </a:t>
            </a:r>
            <a:r>
              <a:rPr lang="tr-TR" dirty="0"/>
              <a:t/>
            </a:r>
            <a:br>
              <a:rPr lang="tr-TR" dirty="0"/>
            </a:br>
            <a:r>
              <a:rPr lang="tr-TR" sz="3900" dirty="0"/>
              <a:t/>
            </a:r>
            <a:br>
              <a:rPr lang="tr-TR" sz="3900" dirty="0"/>
            </a:br>
            <a:r>
              <a:rPr lang="tr-TR" dirty="0"/>
              <a:t/>
            </a:r>
            <a:br>
              <a:rPr lang="tr-TR" dirty="0"/>
            </a:br>
            <a:r>
              <a:rPr lang="tr-TR" sz="3900" dirty="0">
                <a:solidFill>
                  <a:schemeClr val="bg1">
                    <a:lumMod val="65000"/>
                  </a:schemeClr>
                </a:solidFill>
              </a:rPr>
              <a:t/>
            </a:r>
            <a:br>
              <a:rPr lang="tr-TR" sz="3900" dirty="0">
                <a:solidFill>
                  <a:schemeClr val="bg1">
                    <a:lumMod val="65000"/>
                  </a:schemeClr>
                </a:solidFill>
              </a:rPr>
            </a:br>
            <a:r>
              <a:rPr lang="tr-TR" sz="2200" dirty="0" smtClean="0"/>
              <a:t/>
            </a:r>
            <a:br>
              <a:rPr lang="tr-TR" sz="2200" dirty="0" smtClean="0"/>
            </a:br>
            <a:r>
              <a:rPr lang="tr-TR" dirty="0" smtClean="0"/>
              <a:t/>
            </a:r>
            <a:br>
              <a:rPr lang="tr-TR" dirty="0" smtClean="0"/>
            </a:br>
            <a:endParaRPr lang="tr-TR" sz="2700" dirty="0">
              <a:solidFill>
                <a:srgbClr val="FF0000"/>
              </a:solidFill>
              <a:latin typeface="+mn-lt"/>
            </a:endParaRPr>
          </a:p>
        </p:txBody>
      </p:sp>
    </p:spTree>
    <p:extLst>
      <p:ext uri="{BB962C8B-B14F-4D97-AF65-F5344CB8AC3E}">
        <p14:creationId xmlns:p14="http://schemas.microsoft.com/office/powerpoint/2010/main" val="3386468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65632" y="3272917"/>
            <a:ext cx="10838688" cy="1325563"/>
          </a:xfrm>
        </p:spPr>
        <p:txBody>
          <a:bodyPr>
            <a:normAutofit fontScale="90000"/>
          </a:bodyPr>
          <a:lstStyle/>
          <a:p>
            <a:pPr>
              <a:lnSpc>
                <a:spcPct val="100000"/>
              </a:lnSpc>
              <a:spcBef>
                <a:spcPts val="600"/>
              </a:spcBef>
            </a:pPr>
            <a:r>
              <a:rPr lang="tr-TR" dirty="0" smtClean="0"/>
              <a:t/>
            </a:r>
            <a:br>
              <a:rPr lang="tr-TR" dirty="0" smtClean="0"/>
            </a:br>
            <a:r>
              <a:rPr lang="tr-TR" dirty="0" smtClean="0"/>
              <a:t/>
            </a:r>
            <a:br>
              <a:rPr lang="tr-TR" dirty="0" smtClean="0"/>
            </a:br>
            <a:r>
              <a:rPr lang="tr-TR" dirty="0" smtClean="0"/>
              <a:t/>
            </a:r>
            <a:br>
              <a:rPr lang="tr-TR" dirty="0" smtClean="0"/>
            </a:br>
            <a:r>
              <a:rPr lang="tr-TR" b="1" dirty="0" smtClean="0"/>
              <a:t>ZORBALIĞIN YOL AÇTIĞI SORUNLAR </a:t>
            </a:r>
            <a:r>
              <a:rPr lang="tr-TR" dirty="0" smtClean="0"/>
              <a:t>(Zorbada)</a:t>
            </a:r>
            <a:r>
              <a:rPr lang="tr-TR" sz="2200" b="1" u="sng" dirty="0" smtClean="0"/>
              <a:t/>
            </a:r>
            <a:br>
              <a:rPr lang="tr-TR" sz="2200" b="1" u="sng" dirty="0" smtClean="0"/>
            </a:br>
            <a:r>
              <a:rPr lang="tr-TR" sz="2200" dirty="0"/>
              <a:t/>
            </a:r>
            <a:br>
              <a:rPr lang="tr-TR" sz="2200" dirty="0"/>
            </a:br>
            <a:r>
              <a:rPr lang="tr-TR" sz="3400" dirty="0">
                <a:solidFill>
                  <a:srgbClr val="FF0000"/>
                </a:solidFill>
              </a:rPr>
              <a:t>Sağlık</a:t>
            </a:r>
            <a:r>
              <a:rPr lang="tr-TR" sz="3400" dirty="0"/>
              <a:t> sorunları</a:t>
            </a:r>
            <a:br>
              <a:rPr lang="tr-TR" sz="3400" dirty="0"/>
            </a:br>
            <a:r>
              <a:rPr lang="tr-TR" sz="3400" dirty="0"/>
              <a:t>Duygusal ve sosyal </a:t>
            </a:r>
            <a:r>
              <a:rPr lang="tr-TR" sz="3400" dirty="0">
                <a:solidFill>
                  <a:srgbClr val="FF0000"/>
                </a:solidFill>
              </a:rPr>
              <a:t>uyumsuzluk</a:t>
            </a:r>
            <a:r>
              <a:rPr lang="tr-TR" sz="3400" dirty="0"/>
              <a:t/>
            </a:r>
            <a:br>
              <a:rPr lang="tr-TR" sz="3400" dirty="0"/>
            </a:br>
            <a:r>
              <a:rPr lang="tr-TR" sz="3400" dirty="0"/>
              <a:t>İlerleyen yaşlarda </a:t>
            </a:r>
            <a:r>
              <a:rPr lang="tr-TR" sz="3400" dirty="0">
                <a:solidFill>
                  <a:srgbClr val="FF0000"/>
                </a:solidFill>
              </a:rPr>
              <a:t>suç </a:t>
            </a:r>
            <a:r>
              <a:rPr lang="tr-TR" sz="3400" dirty="0"/>
              <a:t>işleme</a:t>
            </a:r>
            <a:r>
              <a:rPr lang="tr-TR" sz="3400" dirty="0">
                <a:solidFill>
                  <a:srgbClr val="FF0000"/>
                </a:solidFill>
              </a:rPr>
              <a:t> </a:t>
            </a:r>
            <a:r>
              <a:rPr lang="tr-TR" sz="3400" dirty="0"/>
              <a:t>ve bağımlılık artışı</a:t>
            </a:r>
            <a:br>
              <a:rPr lang="tr-TR" sz="3400" dirty="0"/>
            </a:br>
            <a:r>
              <a:rPr lang="tr-TR" sz="3400" dirty="0"/>
              <a:t>Yalnızlık, depresyon, toplumdan </a:t>
            </a:r>
            <a:r>
              <a:rPr lang="tr-TR" sz="3400" dirty="0">
                <a:solidFill>
                  <a:srgbClr val="FF0000"/>
                </a:solidFill>
              </a:rPr>
              <a:t>dışlanma</a:t>
            </a:r>
            <a:r>
              <a:rPr lang="tr-TR" sz="3400" dirty="0"/>
              <a:t/>
            </a:r>
            <a:br>
              <a:rPr lang="tr-TR" sz="3400" dirty="0"/>
            </a:br>
            <a:r>
              <a:rPr lang="tr-TR" sz="3400" dirty="0"/>
              <a:t>Zararlı </a:t>
            </a:r>
            <a:r>
              <a:rPr lang="tr-TR" sz="3400" dirty="0">
                <a:solidFill>
                  <a:srgbClr val="FF0000"/>
                </a:solidFill>
              </a:rPr>
              <a:t>madde </a:t>
            </a:r>
            <a:r>
              <a:rPr lang="tr-TR" sz="3400" dirty="0"/>
              <a:t>kullanım ihtimali</a:t>
            </a:r>
            <a:br>
              <a:rPr lang="tr-TR" sz="3400" dirty="0"/>
            </a:br>
            <a:r>
              <a:rPr lang="tr-TR" sz="3400" dirty="0">
                <a:solidFill>
                  <a:srgbClr val="FF0000"/>
                </a:solidFill>
              </a:rPr>
              <a:t>Hırsızlık</a:t>
            </a:r>
            <a:r>
              <a:rPr lang="tr-TR" sz="3400" dirty="0"/>
              <a:t> ve </a:t>
            </a:r>
            <a:r>
              <a:rPr lang="tr-TR" sz="3400" dirty="0">
                <a:solidFill>
                  <a:srgbClr val="FF0000"/>
                </a:solidFill>
              </a:rPr>
              <a:t>silah</a:t>
            </a:r>
            <a:r>
              <a:rPr lang="tr-TR" sz="3400" dirty="0"/>
              <a:t> taşıma gibi davranışlara yönelim</a:t>
            </a:r>
            <a:br>
              <a:rPr lang="tr-TR" sz="3400" dirty="0"/>
            </a:br>
            <a:r>
              <a:rPr lang="tr-TR" sz="3400" dirty="0"/>
              <a:t>Akran </a:t>
            </a:r>
            <a:r>
              <a:rPr lang="tr-TR" sz="3400" dirty="0">
                <a:solidFill>
                  <a:srgbClr val="FF0000"/>
                </a:solidFill>
              </a:rPr>
              <a:t>ilişki</a:t>
            </a:r>
            <a:r>
              <a:rPr lang="tr-TR" sz="3400" dirty="0"/>
              <a:t>lerinin</a:t>
            </a:r>
            <a:r>
              <a:rPr lang="tr-TR" sz="3400" dirty="0">
                <a:solidFill>
                  <a:srgbClr val="FF0000"/>
                </a:solidFill>
              </a:rPr>
              <a:t> zayıflaması</a:t>
            </a:r>
            <a:r>
              <a:rPr lang="tr-TR" sz="3400" dirty="0"/>
              <a:t/>
            </a:r>
            <a:br>
              <a:rPr lang="tr-TR" sz="3400" dirty="0"/>
            </a:br>
            <a:r>
              <a:rPr lang="tr-TR" sz="3400" dirty="0"/>
              <a:t>Akademik </a:t>
            </a:r>
            <a:r>
              <a:rPr lang="tr-TR" sz="3400" dirty="0">
                <a:solidFill>
                  <a:srgbClr val="FF0000"/>
                </a:solidFill>
              </a:rPr>
              <a:t>başarı</a:t>
            </a:r>
            <a:r>
              <a:rPr lang="tr-TR" sz="3400" dirty="0"/>
              <a:t>larının</a:t>
            </a:r>
            <a:r>
              <a:rPr lang="tr-TR" sz="3400" dirty="0">
                <a:solidFill>
                  <a:srgbClr val="FF0000"/>
                </a:solidFill>
              </a:rPr>
              <a:t> düşmesi</a:t>
            </a:r>
            <a:r>
              <a:rPr lang="tr-TR" sz="3400" dirty="0"/>
              <a:t/>
            </a:r>
            <a:br>
              <a:rPr lang="tr-TR" sz="3400" dirty="0"/>
            </a:br>
            <a:r>
              <a:rPr lang="tr-TR" sz="3400" dirty="0"/>
              <a:t>Sosyal </a:t>
            </a:r>
            <a:r>
              <a:rPr lang="tr-TR" sz="3400" dirty="0">
                <a:solidFill>
                  <a:srgbClr val="FF0000"/>
                </a:solidFill>
              </a:rPr>
              <a:t>manipülasyon</a:t>
            </a:r>
            <a:r>
              <a:rPr lang="tr-TR" sz="3400" dirty="0"/>
              <a:t> potansiyelinin gelişmesi</a:t>
            </a:r>
            <a:br>
              <a:rPr lang="tr-TR" sz="3400" dirty="0"/>
            </a:br>
            <a:r>
              <a:rPr lang="tr-TR" sz="3400" dirty="0"/>
              <a:t>Kazandığını düşündüğü </a:t>
            </a:r>
            <a:r>
              <a:rPr lang="tr-TR" sz="3400" dirty="0" smtClean="0"/>
              <a:t>sosyal </a:t>
            </a:r>
            <a:r>
              <a:rPr lang="tr-TR" sz="3400" dirty="0">
                <a:solidFill>
                  <a:srgbClr val="FF0000"/>
                </a:solidFill>
              </a:rPr>
              <a:t>statüden</a:t>
            </a:r>
            <a:r>
              <a:rPr lang="tr-TR" sz="3400" dirty="0"/>
              <a:t> dolayı </a:t>
            </a:r>
            <a:r>
              <a:rPr lang="tr-TR" sz="3400" dirty="0" smtClean="0">
                <a:solidFill>
                  <a:srgbClr val="FF0000"/>
                </a:solidFill>
              </a:rPr>
              <a:t>gururlanma</a:t>
            </a:r>
            <a:r>
              <a:rPr lang="tr-TR" sz="3400" dirty="0">
                <a:solidFill>
                  <a:srgbClr val="FF0000"/>
                </a:solidFill>
              </a:rPr>
              <a:t>k</a:t>
            </a:r>
            <a:r>
              <a:rPr lang="tr-TR" sz="3400" dirty="0"/>
              <a:t/>
            </a:r>
            <a:br>
              <a:rPr lang="tr-TR" sz="3400" dirty="0"/>
            </a:br>
            <a:r>
              <a:rPr lang="tr-TR" sz="3400" dirty="0"/>
              <a:t/>
            </a:r>
            <a:br>
              <a:rPr lang="tr-TR" sz="3400" dirty="0"/>
            </a:br>
            <a:r>
              <a:rPr lang="tr-TR" sz="3900" dirty="0"/>
              <a:t/>
            </a:r>
            <a:br>
              <a:rPr lang="tr-TR" sz="3900" dirty="0"/>
            </a:br>
            <a:r>
              <a:rPr lang="tr-TR" dirty="0"/>
              <a:t/>
            </a:r>
            <a:br>
              <a:rPr lang="tr-TR" dirty="0"/>
            </a:br>
            <a:r>
              <a:rPr lang="tr-TR" sz="3900" dirty="0">
                <a:solidFill>
                  <a:schemeClr val="bg1">
                    <a:lumMod val="65000"/>
                  </a:schemeClr>
                </a:solidFill>
              </a:rPr>
              <a:t/>
            </a:r>
            <a:br>
              <a:rPr lang="tr-TR" sz="3900" dirty="0">
                <a:solidFill>
                  <a:schemeClr val="bg1">
                    <a:lumMod val="65000"/>
                  </a:schemeClr>
                </a:solidFill>
              </a:rPr>
            </a:br>
            <a:r>
              <a:rPr lang="tr-TR" sz="2200" dirty="0" smtClean="0"/>
              <a:t/>
            </a:r>
            <a:br>
              <a:rPr lang="tr-TR" sz="2200" dirty="0" smtClean="0"/>
            </a:br>
            <a:r>
              <a:rPr lang="tr-TR" dirty="0" smtClean="0"/>
              <a:t/>
            </a:r>
            <a:br>
              <a:rPr lang="tr-TR" dirty="0" smtClean="0"/>
            </a:br>
            <a:endParaRPr lang="tr-TR" sz="2700" dirty="0">
              <a:solidFill>
                <a:srgbClr val="FF0000"/>
              </a:solidFill>
              <a:latin typeface="+mn-lt"/>
            </a:endParaRPr>
          </a:p>
        </p:txBody>
      </p:sp>
    </p:spTree>
    <p:extLst>
      <p:ext uri="{BB962C8B-B14F-4D97-AF65-F5344CB8AC3E}">
        <p14:creationId xmlns:p14="http://schemas.microsoft.com/office/powerpoint/2010/main" val="114062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627888" y="1928749"/>
            <a:ext cx="10838688" cy="1325563"/>
          </a:xfrm>
        </p:spPr>
        <p:txBody>
          <a:bodyPr>
            <a:normAutofit fontScale="90000"/>
          </a:bodyPr>
          <a:lstStyle/>
          <a:p>
            <a:pPr>
              <a:lnSpc>
                <a:spcPct val="100000"/>
              </a:lnSpc>
              <a:spcBef>
                <a:spcPts val="500"/>
              </a:spcBef>
            </a:pPr>
            <a:r>
              <a:rPr lang="tr-TR" dirty="0" smtClean="0"/>
              <a:t/>
            </a:r>
            <a:br>
              <a:rPr lang="tr-TR" dirty="0" smtClean="0"/>
            </a:br>
            <a:r>
              <a:rPr lang="tr-TR" dirty="0" smtClean="0"/>
              <a:t/>
            </a:r>
            <a:br>
              <a:rPr lang="tr-TR" dirty="0" smtClean="0"/>
            </a:br>
            <a:r>
              <a:rPr lang="tr-TR" dirty="0" smtClean="0"/>
              <a:t/>
            </a:r>
            <a:br>
              <a:rPr lang="tr-TR" dirty="0" smtClean="0"/>
            </a:br>
            <a:r>
              <a:rPr lang="tr-TR" b="1" dirty="0" smtClean="0"/>
              <a:t>ZORBALIĞIN YOL AÇTIĞI SORUNLAR </a:t>
            </a:r>
            <a:r>
              <a:rPr lang="tr-TR" dirty="0" smtClean="0"/>
              <a:t>(Kurbanda)</a:t>
            </a:r>
            <a:r>
              <a:rPr lang="tr-TR" sz="2200" b="1" u="sng" dirty="0" smtClean="0"/>
              <a:t/>
            </a:r>
            <a:br>
              <a:rPr lang="tr-TR" sz="2200" b="1" u="sng" dirty="0" smtClean="0"/>
            </a:br>
            <a:r>
              <a:rPr lang="tr-TR" sz="1400" dirty="0"/>
              <a:t/>
            </a:r>
            <a:br>
              <a:rPr lang="tr-TR" sz="1400" dirty="0"/>
            </a:br>
            <a:r>
              <a:rPr lang="tr-TR" sz="3300" dirty="0">
                <a:solidFill>
                  <a:srgbClr val="FF0000"/>
                </a:solidFill>
              </a:rPr>
              <a:t>İlaç</a:t>
            </a:r>
            <a:r>
              <a:rPr lang="tr-TR" sz="3300" dirty="0"/>
              <a:t> </a:t>
            </a:r>
            <a:r>
              <a:rPr lang="tr-TR" sz="3300" dirty="0" smtClean="0"/>
              <a:t>kull</a:t>
            </a:r>
            <a:r>
              <a:rPr lang="tr-TR" sz="3100" dirty="0" smtClean="0"/>
              <a:t>a</a:t>
            </a:r>
            <a:r>
              <a:rPr lang="tr-TR" sz="3300" dirty="0" smtClean="0"/>
              <a:t>nımı - </a:t>
            </a:r>
            <a:r>
              <a:rPr lang="tr-TR" sz="3300" dirty="0" smtClean="0">
                <a:solidFill>
                  <a:srgbClr val="FF0000"/>
                </a:solidFill>
              </a:rPr>
              <a:t>İntihar</a:t>
            </a:r>
            <a:r>
              <a:rPr lang="tr-TR" sz="3300" dirty="0" smtClean="0"/>
              <a:t> </a:t>
            </a:r>
            <a:r>
              <a:rPr lang="tr-TR" sz="3300" dirty="0"/>
              <a:t>eğilimi</a:t>
            </a:r>
            <a:br>
              <a:rPr lang="tr-TR" sz="3300" dirty="0"/>
            </a:br>
            <a:r>
              <a:rPr lang="tr-TR" sz="3300" dirty="0"/>
              <a:t>Psikosomatik sorunlar</a:t>
            </a:r>
            <a:br>
              <a:rPr lang="tr-TR" sz="3300" dirty="0"/>
            </a:br>
            <a:r>
              <a:rPr lang="tr-TR" sz="3300" dirty="0"/>
              <a:t>İçe vurum </a:t>
            </a:r>
            <a:r>
              <a:rPr lang="tr-TR" sz="3300" dirty="0" smtClean="0"/>
              <a:t>semptomları / </a:t>
            </a:r>
            <a:r>
              <a:rPr lang="tr-TR" sz="3300" dirty="0"/>
              <a:t>Ruh </a:t>
            </a:r>
            <a:r>
              <a:rPr lang="tr-TR" sz="3300" dirty="0" smtClean="0"/>
              <a:t>sağlığı </a:t>
            </a:r>
            <a:r>
              <a:rPr lang="tr-TR" sz="3300" dirty="0"/>
              <a:t>ve mutluluk azalımı</a:t>
            </a:r>
            <a:br>
              <a:rPr lang="tr-TR" sz="3300" dirty="0"/>
            </a:br>
            <a:r>
              <a:rPr lang="tr-TR" sz="3300" dirty="0"/>
              <a:t>Sosyal </a:t>
            </a:r>
            <a:r>
              <a:rPr lang="tr-TR" sz="3300" dirty="0" smtClean="0">
                <a:solidFill>
                  <a:srgbClr val="FF0000"/>
                </a:solidFill>
              </a:rPr>
              <a:t>uyumsuzluk</a:t>
            </a:r>
            <a:r>
              <a:rPr lang="tr-TR" sz="3300" dirty="0" smtClean="0"/>
              <a:t> / </a:t>
            </a:r>
            <a:r>
              <a:rPr lang="tr-TR" sz="3300" dirty="0"/>
              <a:t>Arkadaş azalması </a:t>
            </a:r>
            <a:r>
              <a:rPr lang="tr-TR" sz="3300" dirty="0" smtClean="0"/>
              <a:t>/ </a:t>
            </a:r>
            <a:r>
              <a:rPr lang="tr-TR" sz="3300" dirty="0"/>
              <a:t>Gruplardan </a:t>
            </a:r>
            <a:r>
              <a:rPr lang="tr-TR" sz="3300" dirty="0">
                <a:solidFill>
                  <a:srgbClr val="FF0000"/>
                </a:solidFill>
              </a:rPr>
              <a:t>dışlanma</a:t>
            </a:r>
            <a:r>
              <a:rPr lang="tr-TR" sz="3300" dirty="0"/>
              <a:t/>
            </a:r>
            <a:br>
              <a:rPr lang="tr-TR" sz="3300" dirty="0"/>
            </a:br>
            <a:r>
              <a:rPr lang="tr-TR" sz="3300" dirty="0" err="1"/>
              <a:t>Agresyon</a:t>
            </a:r>
            <a:r>
              <a:rPr lang="tr-TR" sz="3300" dirty="0"/>
              <a:t> (</a:t>
            </a:r>
            <a:r>
              <a:rPr lang="tr-TR" sz="3300" dirty="0">
                <a:solidFill>
                  <a:srgbClr val="FF0000"/>
                </a:solidFill>
              </a:rPr>
              <a:t>saldırganlık</a:t>
            </a:r>
            <a:r>
              <a:rPr lang="tr-TR" sz="3300" dirty="0"/>
              <a:t>) ihtimali</a:t>
            </a:r>
            <a:br>
              <a:rPr lang="tr-TR" sz="3300" dirty="0"/>
            </a:br>
            <a:r>
              <a:rPr lang="tr-TR" sz="3300" dirty="0"/>
              <a:t>Okula gitmek </a:t>
            </a:r>
            <a:r>
              <a:rPr lang="tr-TR" sz="3300" dirty="0">
                <a:solidFill>
                  <a:srgbClr val="FF0000"/>
                </a:solidFill>
              </a:rPr>
              <a:t>istememe</a:t>
            </a:r>
            <a:r>
              <a:rPr lang="tr-TR" sz="3300" dirty="0"/>
              <a:t>- okuldan kaçma</a:t>
            </a:r>
            <a:br>
              <a:rPr lang="tr-TR" sz="3300" dirty="0"/>
            </a:br>
            <a:r>
              <a:rPr lang="tr-TR" sz="3300" dirty="0" smtClean="0"/>
              <a:t>Kendini </a:t>
            </a:r>
            <a:r>
              <a:rPr lang="tr-TR" sz="3300" dirty="0"/>
              <a:t>güvende hissettiği yerden (mesela ev) </a:t>
            </a:r>
            <a:r>
              <a:rPr lang="tr-TR" sz="3300" dirty="0">
                <a:solidFill>
                  <a:srgbClr val="FF0000"/>
                </a:solidFill>
              </a:rPr>
              <a:t>çıkmama</a:t>
            </a:r>
            <a:r>
              <a:rPr lang="tr-TR" sz="3300" dirty="0"/>
              <a:t/>
            </a:r>
            <a:br>
              <a:rPr lang="tr-TR" sz="3300" dirty="0"/>
            </a:br>
            <a:r>
              <a:rPr lang="tr-TR" sz="3300" dirty="0"/>
              <a:t>Kendini suçlamak - Özgüven ve kendine </a:t>
            </a:r>
            <a:r>
              <a:rPr lang="tr-TR" sz="3300" dirty="0">
                <a:solidFill>
                  <a:srgbClr val="FF0000"/>
                </a:solidFill>
              </a:rPr>
              <a:t>saygı azalımı</a:t>
            </a:r>
            <a:r>
              <a:rPr lang="tr-TR" sz="3300" dirty="0"/>
              <a:t/>
            </a:r>
            <a:br>
              <a:rPr lang="tr-TR" sz="3300" dirty="0"/>
            </a:br>
            <a:r>
              <a:rPr lang="tr-TR" sz="3300" dirty="0"/>
              <a:t>Stresle ilişkili </a:t>
            </a:r>
            <a:r>
              <a:rPr lang="tr-TR" sz="3300" dirty="0">
                <a:solidFill>
                  <a:srgbClr val="FF0000"/>
                </a:solidFill>
              </a:rPr>
              <a:t>kaygı</a:t>
            </a:r>
            <a:r>
              <a:rPr lang="tr-TR" sz="3300" dirty="0"/>
              <a:t> </a:t>
            </a:r>
            <a:r>
              <a:rPr lang="tr-TR" sz="3300" dirty="0" smtClean="0"/>
              <a:t>sorunları / </a:t>
            </a:r>
            <a:r>
              <a:rPr lang="tr-TR" sz="3300" dirty="0"/>
              <a:t>Kâbuslar ve </a:t>
            </a:r>
            <a:r>
              <a:rPr lang="tr-TR" sz="3300" dirty="0">
                <a:solidFill>
                  <a:srgbClr val="FF0000"/>
                </a:solidFill>
              </a:rPr>
              <a:t>kaygı</a:t>
            </a:r>
            <a:r>
              <a:rPr lang="tr-TR" sz="3300" dirty="0"/>
              <a:t> </a:t>
            </a:r>
            <a:r>
              <a:rPr lang="tr-TR" sz="3300" dirty="0" smtClean="0"/>
              <a:t>atakları</a:t>
            </a:r>
            <a:r>
              <a:rPr lang="tr-TR" sz="3300" dirty="0"/>
              <a:t/>
            </a:r>
            <a:br>
              <a:rPr lang="tr-TR" sz="3300" dirty="0"/>
            </a:br>
            <a:r>
              <a:rPr lang="tr-TR" sz="3300" dirty="0"/>
              <a:t>Var olan sorunların </a:t>
            </a:r>
            <a:r>
              <a:rPr lang="tr-TR" sz="3300" dirty="0" smtClean="0"/>
              <a:t>artması.</a:t>
            </a:r>
            <a:br>
              <a:rPr lang="tr-TR" sz="3300" dirty="0" smtClean="0"/>
            </a:br>
            <a:r>
              <a:rPr lang="tr-TR" sz="1600" dirty="0" smtClean="0"/>
              <a:t/>
            </a:r>
            <a:br>
              <a:rPr lang="tr-TR" sz="1600" dirty="0" smtClean="0"/>
            </a:br>
            <a:r>
              <a:rPr lang="tr-TR" sz="1700" i="1" dirty="0"/>
              <a:t>İlkokul Çağındaki Çocuklarda Bilgisayar Oyun Bağımlılığı ile Akran Zorbalığı Arasındaki İlişkinin İncelenmesi</a:t>
            </a:r>
            <a:r>
              <a:rPr lang="tr-TR" sz="1700" dirty="0"/>
              <a:t>, Yusuf Alper </a:t>
            </a:r>
            <a:r>
              <a:rPr lang="tr-TR" sz="1700" dirty="0" err="1"/>
              <a:t>Elmacıgil</a:t>
            </a:r>
            <a:r>
              <a:rPr lang="tr-TR" sz="1700" dirty="0"/>
              <a:t>, İstanbul-2021. Üsküdar Ün. SBE Klinik Psikoloji Anabilim Dalı Yüksek Lisans Tezi.</a:t>
            </a:r>
            <a:r>
              <a:rPr lang="tr-TR" dirty="0" smtClean="0"/>
              <a:t/>
            </a:r>
            <a:br>
              <a:rPr lang="tr-TR" dirty="0" smtClean="0"/>
            </a:br>
            <a:endParaRPr lang="tr-TR" sz="2700" dirty="0">
              <a:solidFill>
                <a:srgbClr val="FF0000"/>
              </a:solidFill>
              <a:latin typeface="+mn-lt"/>
            </a:endParaRPr>
          </a:p>
        </p:txBody>
      </p:sp>
    </p:spTree>
    <p:extLst>
      <p:ext uri="{BB962C8B-B14F-4D97-AF65-F5344CB8AC3E}">
        <p14:creationId xmlns:p14="http://schemas.microsoft.com/office/powerpoint/2010/main" val="2674379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627888" y="1928749"/>
            <a:ext cx="10838688" cy="1325563"/>
          </a:xfrm>
        </p:spPr>
        <p:txBody>
          <a:bodyPr>
            <a:normAutofit fontScale="90000"/>
          </a:bodyPr>
          <a:lstStyle/>
          <a:p>
            <a:pPr>
              <a:lnSpc>
                <a:spcPct val="100000"/>
              </a:lnSpc>
              <a:spcBef>
                <a:spcPts val="600"/>
              </a:spcBef>
            </a:pPr>
            <a:r>
              <a:rPr lang="tr-TR" dirty="0" smtClean="0"/>
              <a:t/>
            </a:r>
            <a:br>
              <a:rPr lang="tr-TR" dirty="0" smtClean="0"/>
            </a:br>
            <a:r>
              <a:rPr lang="tr-TR" dirty="0" smtClean="0"/>
              <a:t/>
            </a:r>
            <a:br>
              <a:rPr lang="tr-TR" dirty="0" smtClean="0"/>
            </a:br>
            <a:r>
              <a:rPr lang="tr-TR" dirty="0" smtClean="0"/>
              <a:t/>
            </a:r>
            <a:br>
              <a:rPr lang="tr-TR" dirty="0" smtClean="0"/>
            </a:br>
            <a:r>
              <a:rPr lang="tr-TR" b="1" dirty="0"/>
              <a:t>AKRAN İLİŞKİLERİNİ İYİLEŞTİRME STRATEJİLERİ </a:t>
            </a:r>
            <a:r>
              <a:rPr lang="tr-TR" b="1" dirty="0" smtClean="0"/>
              <a:t> </a:t>
            </a:r>
            <a:r>
              <a:rPr lang="tr-TR" b="1" dirty="0" smtClean="0">
                <a:solidFill>
                  <a:schemeClr val="bg1">
                    <a:lumMod val="65000"/>
                  </a:schemeClr>
                </a:solidFill>
              </a:rPr>
              <a:t>(1)</a:t>
            </a:r>
            <a:r>
              <a:rPr lang="tr-TR" sz="1400" dirty="0"/>
              <a:t/>
            </a:r>
            <a:br>
              <a:rPr lang="tr-TR" sz="1400" dirty="0"/>
            </a:br>
            <a:r>
              <a:rPr lang="tr-TR" sz="1400" dirty="0" smtClean="0"/>
              <a:t/>
            </a:r>
            <a:br>
              <a:rPr lang="tr-TR" sz="1400" dirty="0" smtClean="0"/>
            </a:br>
            <a:r>
              <a:rPr lang="tr-TR" sz="3100" b="1" dirty="0">
                <a:solidFill>
                  <a:srgbClr val="FF0000"/>
                </a:solidFill>
              </a:rPr>
              <a:t>Rehber Aile: </a:t>
            </a:r>
            <a:r>
              <a:rPr lang="tr-TR" sz="3100" dirty="0"/>
              <a:t>Çocukları </a:t>
            </a:r>
            <a:r>
              <a:rPr lang="tr-TR" sz="3100" dirty="0" smtClean="0"/>
              <a:t>hayata </a:t>
            </a:r>
            <a:r>
              <a:rPr lang="tr-TR" sz="3100" dirty="0"/>
              <a:t>hazırlayıcı biçimde yetiştirmek. </a:t>
            </a:r>
            <a:br>
              <a:rPr lang="tr-TR" sz="3100" dirty="0"/>
            </a:br>
            <a:r>
              <a:rPr lang="tr-TR" sz="3100" b="1" dirty="0">
                <a:solidFill>
                  <a:srgbClr val="FF0000"/>
                </a:solidFill>
              </a:rPr>
              <a:t>Gözlem ve Tespit:</a:t>
            </a:r>
            <a:r>
              <a:rPr lang="tr-TR" sz="3100" dirty="0">
                <a:solidFill>
                  <a:srgbClr val="FF0000"/>
                </a:solidFill>
              </a:rPr>
              <a:t> </a:t>
            </a:r>
            <a:r>
              <a:rPr lang="tr-TR" sz="3100" dirty="0"/>
              <a:t>Zorbalığa uğrayan çocuklar </a:t>
            </a:r>
            <a:r>
              <a:rPr lang="tr-TR" sz="3100" dirty="0" smtClean="0"/>
              <a:t>zorbalığa </a:t>
            </a:r>
            <a:r>
              <a:rPr lang="tr-TR" sz="3100" dirty="0"/>
              <a:t>uğradıklarını söylemeye çekinmektedir. Aileler ve öğretmenlerin durumu fark </a:t>
            </a:r>
            <a:r>
              <a:rPr lang="tr-TR" sz="3100" dirty="0" smtClean="0"/>
              <a:t>etmeleri önemlidir. </a:t>
            </a:r>
            <a:r>
              <a:rPr lang="tr-TR" sz="2200" dirty="0" smtClean="0"/>
              <a:t>(Salgın </a:t>
            </a:r>
            <a:r>
              <a:rPr lang="tr-TR" sz="2200" dirty="0"/>
              <a:t>sonrası döneme dikkat</a:t>
            </a:r>
            <a:r>
              <a:rPr lang="tr-TR" sz="2200" dirty="0" smtClean="0"/>
              <a:t>!)</a:t>
            </a:r>
            <a:r>
              <a:rPr lang="tr-TR" sz="3100" dirty="0"/>
              <a:t/>
            </a:r>
            <a:br>
              <a:rPr lang="tr-TR" sz="3100" dirty="0"/>
            </a:br>
            <a:r>
              <a:rPr lang="tr-TR" sz="3100" b="1" dirty="0">
                <a:solidFill>
                  <a:srgbClr val="FF0000"/>
                </a:solidFill>
              </a:rPr>
              <a:t>Destek ve Güçlendirmek:</a:t>
            </a:r>
            <a:r>
              <a:rPr lang="tr-TR" sz="3100" dirty="0"/>
              <a:t> Çocuğun rolünü çalmadan ve </a:t>
            </a:r>
            <a:r>
              <a:rPr lang="tr-TR" sz="3100" dirty="0" smtClean="0"/>
              <a:t>onun </a:t>
            </a:r>
            <a:r>
              <a:rPr lang="tr-TR" sz="3100" dirty="0"/>
              <a:t>yerine müdahale etmekten kaçınarak, bu durumla baş edebilmesi için çocuğa destek olmak. </a:t>
            </a:r>
            <a:r>
              <a:rPr lang="tr-TR" sz="2200" dirty="0"/>
              <a:t>Çocuğun zorbalık ile baş edemediği duygusu yaşatmamak.</a:t>
            </a:r>
            <a:r>
              <a:rPr lang="tr-TR" sz="3100" dirty="0"/>
              <a:t/>
            </a:r>
            <a:br>
              <a:rPr lang="tr-TR" sz="3100" dirty="0"/>
            </a:br>
            <a:r>
              <a:rPr lang="tr-TR" sz="3100" b="1" dirty="0">
                <a:solidFill>
                  <a:srgbClr val="FF0000"/>
                </a:solidFill>
              </a:rPr>
              <a:t>Alt-Üst </a:t>
            </a:r>
            <a:r>
              <a:rPr lang="tr-TR" sz="3100" b="1" dirty="0" smtClean="0">
                <a:solidFill>
                  <a:srgbClr val="FF0000"/>
                </a:solidFill>
              </a:rPr>
              <a:t>Sınıf ve Sınıf İçi </a:t>
            </a:r>
            <a:r>
              <a:rPr lang="tr-TR" sz="3100" b="1" dirty="0">
                <a:solidFill>
                  <a:srgbClr val="FF0000"/>
                </a:solidFill>
              </a:rPr>
              <a:t>İlişki İyileştirilmesi:</a:t>
            </a:r>
            <a:r>
              <a:rPr lang="tr-TR" sz="3100" dirty="0"/>
              <a:t> </a:t>
            </a:r>
            <a:r>
              <a:rPr lang="tr-TR" sz="3100" dirty="0" smtClean="0"/>
              <a:t>Destekleyici arkadaşlık, abilik</a:t>
            </a:r>
            <a:r>
              <a:rPr lang="tr-TR" sz="3100" dirty="0"/>
              <a:t>, ablalık kültürünün devamını sağlamak</a:t>
            </a:r>
            <a:r>
              <a:rPr lang="tr-TR" sz="2200" dirty="0"/>
              <a:t>. Kavramları başka yapılara teslim </a:t>
            </a:r>
            <a:r>
              <a:rPr lang="tr-TR" sz="2200" dirty="0" smtClean="0"/>
              <a:t>etmemek</a:t>
            </a:r>
            <a:r>
              <a:rPr lang="tr-TR" sz="1800" dirty="0" smtClean="0"/>
              <a:t>.</a:t>
            </a:r>
            <a:r>
              <a:rPr lang="tr-TR" sz="3100" dirty="0" smtClean="0"/>
              <a:t/>
            </a:r>
            <a:br>
              <a:rPr lang="tr-TR" sz="3100" dirty="0" smtClean="0"/>
            </a:br>
            <a:r>
              <a:rPr lang="tr-TR" sz="3100" b="1" dirty="0" smtClean="0">
                <a:solidFill>
                  <a:srgbClr val="FF0000"/>
                </a:solidFill>
              </a:rPr>
              <a:t>Çocuklu Sokak</a:t>
            </a:r>
            <a:r>
              <a:rPr lang="tr-TR" sz="3100" dirty="0" smtClean="0"/>
              <a:t>: ‘Güvensiz sokak-çocuksuz sokak’ sarmalından kurtularak, sokaklarda çocuk olmasını sağlamak.</a:t>
            </a:r>
            <a:r>
              <a:rPr lang="tr-TR" sz="3100" dirty="0"/>
              <a:t/>
            </a:r>
            <a:br>
              <a:rPr lang="tr-TR" sz="3100" dirty="0"/>
            </a:br>
            <a:endParaRPr lang="tr-TR" sz="3100" dirty="0">
              <a:solidFill>
                <a:srgbClr val="FF0000"/>
              </a:solidFill>
              <a:latin typeface="+mn-lt"/>
            </a:endParaRPr>
          </a:p>
        </p:txBody>
      </p:sp>
    </p:spTree>
    <p:extLst>
      <p:ext uri="{BB962C8B-B14F-4D97-AF65-F5344CB8AC3E}">
        <p14:creationId xmlns:p14="http://schemas.microsoft.com/office/powerpoint/2010/main" val="4267807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627888" y="1928749"/>
            <a:ext cx="10838688" cy="1325563"/>
          </a:xfrm>
        </p:spPr>
        <p:txBody>
          <a:bodyPr>
            <a:noAutofit/>
          </a:bodyPr>
          <a:lstStyle/>
          <a:p>
            <a:pPr algn="ctr">
              <a:lnSpc>
                <a:spcPct val="100000"/>
              </a:lnSpc>
              <a:spcBef>
                <a:spcPts val="600"/>
              </a:spcBef>
            </a:pPr>
            <a:r>
              <a:rPr lang="tr-TR" sz="2300" dirty="0" smtClean="0"/>
              <a:t/>
            </a:r>
            <a:br>
              <a:rPr lang="tr-TR" sz="2300" dirty="0" smtClean="0"/>
            </a:br>
            <a:r>
              <a:rPr lang="tr-TR" sz="2300" dirty="0" smtClean="0"/>
              <a:t/>
            </a:r>
            <a:br>
              <a:rPr lang="tr-TR" sz="2300" dirty="0" smtClean="0"/>
            </a:br>
            <a:r>
              <a:rPr lang="tr-TR" sz="2300" dirty="0" smtClean="0"/>
              <a:t/>
            </a:r>
            <a:br>
              <a:rPr lang="tr-TR" sz="2300" dirty="0" smtClean="0"/>
            </a:br>
            <a:r>
              <a:rPr lang="tr-TR" sz="4500" b="1" dirty="0" smtClean="0">
                <a:solidFill>
                  <a:srgbClr val="FF0000"/>
                </a:solidFill>
              </a:rPr>
              <a:t>NELER YAPABİLİRİZ?</a:t>
            </a:r>
            <a:r>
              <a:rPr lang="tr-TR" sz="2300" b="1" dirty="0" smtClean="0"/>
              <a:t/>
            </a:r>
            <a:br>
              <a:rPr lang="tr-TR" sz="2300" b="1" dirty="0" smtClean="0"/>
            </a:br>
            <a:r>
              <a:rPr lang="tr-TR" sz="2500" dirty="0" smtClean="0"/>
              <a:t> </a:t>
            </a:r>
            <a:r>
              <a:rPr lang="tr-TR" sz="2500" b="1" dirty="0" smtClean="0"/>
              <a:t>ALT-ÜST SINIF VE SINIF İÇİ İLİŞKİ İYİLEŞTİRİLMESİ</a:t>
            </a:r>
            <a:r>
              <a:rPr lang="tr-TR" sz="2300" dirty="0" smtClean="0"/>
              <a:t/>
            </a:r>
            <a:br>
              <a:rPr lang="tr-TR" sz="2300" dirty="0" smtClean="0"/>
            </a:br>
            <a:r>
              <a:rPr lang="tr-TR" sz="2300" dirty="0" smtClean="0"/>
              <a:t/>
            </a:r>
            <a:br>
              <a:rPr lang="tr-TR" sz="2300" dirty="0" smtClean="0"/>
            </a:br>
            <a:r>
              <a:rPr lang="tr-TR" sz="2300" dirty="0" smtClean="0"/>
              <a:t/>
            </a:r>
            <a:br>
              <a:rPr lang="tr-TR" sz="2300" dirty="0" smtClean="0"/>
            </a:br>
            <a:r>
              <a:rPr lang="tr-TR" sz="2300" dirty="0" smtClean="0"/>
              <a:t>Okullarda akran ilişkilerinin iyileştirilmesi için aynı sınıftaki öğrencilere ve alt üst sınıflardaki öğrencilere yönelik neler yapabiliriz, neler yapıyorsunuz?</a:t>
            </a:r>
            <a:br>
              <a:rPr lang="tr-TR" sz="2300" dirty="0" smtClean="0"/>
            </a:br>
            <a:endParaRPr lang="tr-TR" sz="2300" dirty="0">
              <a:latin typeface="+mn-lt"/>
            </a:endParaRPr>
          </a:p>
        </p:txBody>
      </p:sp>
      <p:sp>
        <p:nvSpPr>
          <p:cNvPr id="3" name="Dikdörtgen 2"/>
          <p:cNvSpPr/>
          <p:nvPr/>
        </p:nvSpPr>
        <p:spPr>
          <a:xfrm>
            <a:off x="3270504" y="5923726"/>
            <a:ext cx="6096000" cy="292388"/>
          </a:xfrm>
          <a:prstGeom prst="rect">
            <a:avLst/>
          </a:prstGeom>
        </p:spPr>
        <p:txBody>
          <a:bodyPr>
            <a:spAutoFit/>
          </a:bodyPr>
          <a:lstStyle/>
          <a:p>
            <a:pPr algn="ctr"/>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
        <p:nvSpPr>
          <p:cNvPr id="4" name="Unvan 7"/>
          <p:cNvSpPr txBox="1">
            <a:spLocks/>
          </p:cNvSpPr>
          <p:nvPr/>
        </p:nvSpPr>
        <p:spPr>
          <a:xfrm>
            <a:off x="1252728" y="4540568"/>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600"/>
              </a:spcBef>
            </a:pPr>
            <a:r>
              <a:rPr lang="tr-TR" sz="1500" dirty="0" smtClean="0">
                <a:solidFill>
                  <a:schemeClr val="bg1">
                    <a:lumMod val="50000"/>
                  </a:schemeClr>
                </a:solidFill>
                <a:latin typeface="+mn-lt"/>
              </a:rPr>
              <a:t>Etkinlik 3</a:t>
            </a:r>
            <a:endParaRPr lang="tr-TR" sz="1500" dirty="0">
              <a:solidFill>
                <a:schemeClr val="bg1">
                  <a:lumMod val="50000"/>
                </a:schemeClr>
              </a:solidFill>
              <a:latin typeface="+mn-lt"/>
            </a:endParaRPr>
          </a:p>
        </p:txBody>
      </p:sp>
    </p:spTree>
    <p:extLst>
      <p:ext uri="{BB962C8B-B14F-4D97-AF65-F5344CB8AC3E}">
        <p14:creationId xmlns:p14="http://schemas.microsoft.com/office/powerpoint/2010/main" val="8270647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546265" y="2029333"/>
            <a:ext cx="10947743" cy="1355135"/>
          </a:xfrm>
        </p:spPr>
        <p:txBody>
          <a:bodyPr>
            <a:normAutofit fontScale="90000"/>
          </a:bodyPr>
          <a:lstStyle/>
          <a:p>
            <a:pPr>
              <a:lnSpc>
                <a:spcPct val="100000"/>
              </a:lnSpc>
              <a:spcBef>
                <a:spcPts val="1200"/>
              </a:spcBef>
            </a:pPr>
            <a:r>
              <a:rPr lang="tr-TR" dirty="0" smtClean="0"/>
              <a:t/>
            </a:r>
            <a:br>
              <a:rPr lang="tr-TR" dirty="0" smtClean="0"/>
            </a:br>
            <a:r>
              <a:rPr lang="tr-TR" dirty="0" smtClean="0"/>
              <a:t/>
            </a:r>
            <a:br>
              <a:rPr lang="tr-TR" dirty="0" smtClean="0"/>
            </a:br>
            <a:r>
              <a:rPr lang="tr-TR" dirty="0" smtClean="0"/>
              <a:t/>
            </a:r>
            <a:br>
              <a:rPr lang="tr-TR" dirty="0" smtClean="0"/>
            </a:br>
            <a:r>
              <a:rPr lang="tr-TR" b="1" dirty="0" smtClean="0"/>
              <a:t>AKRAN İLİŞKİLERİNİ İYİLEŞTİRME STRATEJİLERİ </a:t>
            </a:r>
            <a:r>
              <a:rPr lang="tr-TR" b="1" dirty="0" smtClean="0">
                <a:solidFill>
                  <a:schemeClr val="bg1">
                    <a:lumMod val="65000"/>
                  </a:schemeClr>
                </a:solidFill>
              </a:rPr>
              <a:t>(2)</a:t>
            </a:r>
            <a:br>
              <a:rPr lang="tr-TR" b="1" dirty="0" smtClean="0">
                <a:solidFill>
                  <a:schemeClr val="bg1">
                    <a:lumMod val="65000"/>
                  </a:schemeClr>
                </a:solidFill>
              </a:rPr>
            </a:br>
            <a:r>
              <a:rPr lang="tr-TR" sz="2800" b="1" dirty="0" smtClean="0">
                <a:solidFill>
                  <a:srgbClr val="FF0000"/>
                </a:solidFill>
              </a:rPr>
              <a:t>PSİKOLOJİK SAĞLAMLIK</a:t>
            </a:r>
            <a:r>
              <a:rPr lang="tr-TR" sz="1400" dirty="0"/>
              <a:t/>
            </a:r>
            <a:br>
              <a:rPr lang="tr-TR" sz="1400" dirty="0"/>
            </a:br>
            <a:r>
              <a:rPr lang="tr-TR" sz="1400" dirty="0" smtClean="0"/>
              <a:t/>
            </a:r>
            <a:br>
              <a:rPr lang="tr-TR" sz="1400" dirty="0" smtClean="0"/>
            </a:br>
            <a:r>
              <a:rPr lang="tr-TR" sz="1700" dirty="0"/>
              <a:t>“Psikolojik sağlamlık, zor deneyimlerden ve öngörülemez zorlayıcı olaylarla baş edebilme, uyum sağlayabilme, esneklik kullanabilme ve ilerleyebilme, zorlayıcı bir stres faktörü karşısında, olumsuz duygusal tecrübelere karşı kendini toparlayabilme ve iyileştirme gücü şeklinde tanımlanır. Psikolojik sağlamlık, bireye özgü tek bir özellikten ziyade kişinin sahip olduğu kaynakları yönetebilme ve psikolojik iyi oluş için pozitif yönde kullanabilme kapasitelerinin tamamını içerir</a:t>
            </a:r>
            <a:r>
              <a:rPr lang="tr-TR" sz="1700" dirty="0" smtClean="0"/>
              <a:t>.”</a:t>
            </a:r>
            <a:br>
              <a:rPr lang="tr-TR" sz="1700" dirty="0" smtClean="0"/>
            </a:br>
            <a:r>
              <a:rPr lang="tr-TR" sz="1300" dirty="0" smtClean="0"/>
              <a:t/>
            </a:r>
            <a:br>
              <a:rPr lang="tr-TR" sz="1300" dirty="0" smtClean="0"/>
            </a:br>
            <a:r>
              <a:rPr lang="tr-TR" sz="1700" i="1" dirty="0" smtClean="0"/>
              <a:t>Psikolojik </a:t>
            </a:r>
            <a:r>
              <a:rPr lang="tr-TR" sz="1700" i="1" dirty="0"/>
              <a:t>Sağlamlık</a:t>
            </a:r>
            <a:r>
              <a:rPr lang="tr-TR" sz="1700" dirty="0"/>
              <a:t>, </a:t>
            </a:r>
            <a:r>
              <a:rPr lang="tr-TR" sz="1700" dirty="0" err="1"/>
              <a:t>Öğr</a:t>
            </a:r>
            <a:r>
              <a:rPr lang="tr-TR" sz="1700" dirty="0"/>
              <a:t>. Gör. Kudret Eren Yavuz. https://uskudar.edu.tr/pozitif-psikoloji/psikolojik-saglamlik (Erişim: 18.03.2022)</a:t>
            </a:r>
            <a:r>
              <a:rPr lang="tr-TR" sz="2200" dirty="0" smtClean="0"/>
              <a:t/>
            </a:r>
            <a:br>
              <a:rPr lang="tr-TR" sz="2200" dirty="0" smtClean="0"/>
            </a:br>
            <a:r>
              <a:rPr lang="tr-TR" sz="2200" dirty="0" smtClean="0"/>
              <a:t/>
            </a:r>
            <a:br>
              <a:rPr lang="tr-TR" sz="2200" dirty="0" smtClean="0"/>
            </a:br>
            <a:r>
              <a:rPr lang="tr-TR" sz="2600" b="1" dirty="0" smtClean="0">
                <a:solidFill>
                  <a:srgbClr val="FF0000"/>
                </a:solidFill>
              </a:rPr>
              <a:t>Psikolojik Sağlamlık Sağlayacak Öneriler (Çocuklar – Gençler)</a:t>
            </a:r>
            <a:r>
              <a:rPr lang="tr-TR" sz="2600" dirty="0"/>
              <a:t/>
            </a:r>
            <a:br>
              <a:rPr lang="tr-TR" sz="2600" dirty="0"/>
            </a:br>
            <a:r>
              <a:rPr lang="tr-TR" sz="2600" dirty="0" smtClean="0">
                <a:solidFill>
                  <a:srgbClr val="FF0000"/>
                </a:solidFill>
              </a:rPr>
              <a:t>Bilim: </a:t>
            </a:r>
            <a:r>
              <a:rPr lang="tr-TR" sz="2600" dirty="0" smtClean="0"/>
              <a:t>Bilgi</a:t>
            </a:r>
            <a:r>
              <a:rPr lang="tr-TR" sz="2600" dirty="0"/>
              <a:t>, icat-keşif, gelecek öngörüsü, çağı anlama, kendine </a:t>
            </a:r>
            <a:r>
              <a:rPr lang="tr-TR" sz="2600" dirty="0" smtClean="0"/>
              <a:t>yetme</a:t>
            </a:r>
            <a:r>
              <a:rPr lang="tr-TR" sz="2600" dirty="0"/>
              <a:t/>
            </a:r>
            <a:br>
              <a:rPr lang="tr-TR" sz="2600" dirty="0"/>
            </a:br>
            <a:r>
              <a:rPr lang="tr-TR" sz="2600" dirty="0" smtClean="0">
                <a:solidFill>
                  <a:srgbClr val="FF0000"/>
                </a:solidFill>
              </a:rPr>
              <a:t>Oyun-Spor: </a:t>
            </a:r>
            <a:r>
              <a:rPr lang="tr-TR" sz="2600" dirty="0" smtClean="0"/>
              <a:t>Dinginlik</a:t>
            </a:r>
            <a:r>
              <a:rPr lang="tr-TR" sz="2600" dirty="0"/>
              <a:t>, sağlık, disiplin, zaman </a:t>
            </a:r>
            <a:r>
              <a:rPr lang="tr-TR" sz="2600" dirty="0" smtClean="0"/>
              <a:t>yönetimi, fiziki sağlamlılık</a:t>
            </a:r>
            <a:r>
              <a:rPr lang="tr-TR" sz="2600" dirty="0"/>
              <a:t/>
            </a:r>
            <a:br>
              <a:rPr lang="tr-TR" sz="2600" dirty="0"/>
            </a:br>
            <a:r>
              <a:rPr lang="tr-TR" sz="2600" dirty="0" smtClean="0">
                <a:solidFill>
                  <a:srgbClr val="FF0000"/>
                </a:solidFill>
              </a:rPr>
              <a:t>Sanat-Meslek: </a:t>
            </a:r>
            <a:r>
              <a:rPr lang="tr-TR" sz="2600" dirty="0" smtClean="0"/>
              <a:t>Estetik-zarafet</a:t>
            </a:r>
            <a:r>
              <a:rPr lang="tr-TR" sz="2600" dirty="0"/>
              <a:t>, anlamlılık, </a:t>
            </a:r>
            <a:r>
              <a:rPr lang="tr-TR" sz="2600" dirty="0" smtClean="0"/>
              <a:t>terapi, çevre</a:t>
            </a:r>
            <a:r>
              <a:rPr lang="tr-TR" sz="2600" dirty="0"/>
              <a:t>, dostluk, ruhi donanım, </a:t>
            </a:r>
            <a:r>
              <a:rPr lang="tr-TR" sz="2600" dirty="0" smtClean="0"/>
              <a:t>üretim, gelir</a:t>
            </a:r>
            <a:r>
              <a:rPr lang="tr-TR" sz="2600" dirty="0"/>
              <a:t/>
            </a:r>
            <a:br>
              <a:rPr lang="tr-TR" sz="2600" dirty="0"/>
            </a:br>
            <a:r>
              <a:rPr lang="tr-TR" sz="2600" dirty="0" smtClean="0">
                <a:solidFill>
                  <a:srgbClr val="FF0000"/>
                </a:solidFill>
              </a:rPr>
              <a:t>Gönüllülük: </a:t>
            </a:r>
            <a:r>
              <a:rPr lang="tr-TR" sz="2600" dirty="0" smtClean="0"/>
              <a:t>İyilik</a:t>
            </a:r>
            <a:r>
              <a:rPr lang="tr-TR" sz="2600" dirty="0"/>
              <a:t>, sevgi, hayır, sevap, dostluk, </a:t>
            </a:r>
            <a:r>
              <a:rPr lang="tr-TR" sz="2600" dirty="0" smtClean="0"/>
              <a:t>maneviyat.</a:t>
            </a:r>
            <a:r>
              <a:rPr lang="tr-TR" sz="2600" dirty="0"/>
              <a:t/>
            </a:r>
            <a:br>
              <a:rPr lang="tr-TR" sz="2600" dirty="0"/>
            </a:br>
            <a:r>
              <a:rPr lang="tr-TR" sz="2600" dirty="0">
                <a:solidFill>
                  <a:srgbClr val="FF0000"/>
                </a:solidFill>
              </a:rPr>
              <a:t>Fevkaladelik </a:t>
            </a:r>
            <a:r>
              <a:rPr lang="tr-TR" sz="2600" dirty="0" smtClean="0">
                <a:solidFill>
                  <a:srgbClr val="FF0000"/>
                </a:solidFill>
              </a:rPr>
              <a:t>Tecrübesi</a:t>
            </a:r>
            <a:r>
              <a:rPr lang="tr-TR" sz="2600" dirty="0" smtClean="0"/>
              <a:t>: Olağanüstü durumlardan </a:t>
            </a:r>
            <a:r>
              <a:rPr lang="tr-TR" sz="2600" dirty="0"/>
              <a:t>olumlu </a:t>
            </a:r>
            <a:r>
              <a:rPr lang="tr-TR" sz="2600" dirty="0" smtClean="0"/>
              <a:t>kazanım </a:t>
            </a:r>
            <a:r>
              <a:rPr lang="tr-TR" sz="2000" dirty="0" smtClean="0"/>
              <a:t>(Deprem, salgın, savaş, sel, göç)</a:t>
            </a:r>
            <a:r>
              <a:rPr lang="tr-TR" sz="2600" dirty="0" smtClean="0"/>
              <a:t> </a:t>
            </a:r>
            <a:r>
              <a:rPr lang="tr-TR" sz="2600" dirty="0"/>
              <a:t/>
            </a:r>
            <a:br>
              <a:rPr lang="tr-TR" sz="2600" dirty="0"/>
            </a:br>
            <a:r>
              <a:rPr lang="tr-TR" sz="2600" dirty="0">
                <a:solidFill>
                  <a:srgbClr val="FF0000"/>
                </a:solidFill>
              </a:rPr>
              <a:t>Aidiyetler </a:t>
            </a:r>
            <a:r>
              <a:rPr lang="tr-TR" sz="2600" dirty="0"/>
              <a:t>(Aile, </a:t>
            </a:r>
            <a:r>
              <a:rPr lang="tr-TR" sz="2600" dirty="0" smtClean="0"/>
              <a:t>mahalle, </a:t>
            </a:r>
            <a:r>
              <a:rPr lang="tr-TR" sz="2600" dirty="0"/>
              <a:t>memleket; din, fikir, </a:t>
            </a:r>
            <a:r>
              <a:rPr lang="tr-TR" sz="2600" dirty="0" smtClean="0"/>
              <a:t>sosyal grup </a:t>
            </a:r>
            <a:r>
              <a:rPr lang="tr-TR" sz="2600" dirty="0"/>
              <a:t>vb</a:t>
            </a:r>
            <a:r>
              <a:rPr lang="tr-TR" sz="2600" dirty="0" smtClean="0"/>
              <a:t>.)</a:t>
            </a:r>
            <a:r>
              <a:rPr lang="tr-TR" dirty="0"/>
              <a:t/>
            </a:r>
            <a:br>
              <a:rPr lang="tr-TR" dirty="0"/>
            </a:br>
            <a:endParaRPr lang="tr-TR" sz="2700" dirty="0">
              <a:solidFill>
                <a:srgbClr val="FF0000"/>
              </a:solidFill>
              <a:latin typeface="+mn-lt"/>
            </a:endParaRPr>
          </a:p>
        </p:txBody>
      </p:sp>
    </p:spTree>
    <p:extLst>
      <p:ext uri="{BB962C8B-B14F-4D97-AF65-F5344CB8AC3E}">
        <p14:creationId xmlns:p14="http://schemas.microsoft.com/office/powerpoint/2010/main" val="265240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655320" y="2029333"/>
            <a:ext cx="10838688" cy="1325563"/>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b="1" dirty="0"/>
              <a:t>AKRAN İLİŞKİLERİNİ İYİLEŞTİRME </a:t>
            </a:r>
            <a:r>
              <a:rPr lang="tr-TR" b="1" dirty="0" smtClean="0"/>
              <a:t>STRATEJİLERİ </a:t>
            </a:r>
            <a:r>
              <a:rPr lang="tr-TR" b="1" dirty="0" smtClean="0">
                <a:solidFill>
                  <a:schemeClr val="bg1">
                    <a:lumMod val="65000"/>
                  </a:schemeClr>
                </a:solidFill>
              </a:rPr>
              <a:t>(3)</a:t>
            </a:r>
            <a:br>
              <a:rPr lang="tr-TR" b="1" dirty="0" smtClean="0">
                <a:solidFill>
                  <a:schemeClr val="bg1">
                    <a:lumMod val="65000"/>
                  </a:schemeClr>
                </a:solidFill>
              </a:rPr>
            </a:br>
            <a:r>
              <a:rPr lang="tr-TR" sz="2800" b="1" dirty="0">
                <a:solidFill>
                  <a:srgbClr val="FF0000"/>
                </a:solidFill>
              </a:rPr>
              <a:t>KONUYA YAKLAŞIMIMIZI İYİLEŞTİRMEK</a:t>
            </a:r>
            <a:r>
              <a:rPr lang="tr-TR" dirty="0"/>
              <a:t/>
            </a:r>
            <a:br>
              <a:rPr lang="tr-TR" dirty="0"/>
            </a:br>
            <a:r>
              <a:rPr lang="tr-TR" sz="1200" dirty="0"/>
              <a:t/>
            </a:r>
            <a:br>
              <a:rPr lang="tr-TR" sz="1200" dirty="0"/>
            </a:br>
            <a:r>
              <a:rPr lang="tr-TR" sz="1400" dirty="0" smtClean="0"/>
              <a:t/>
            </a:r>
            <a:br>
              <a:rPr lang="tr-TR" sz="1400" dirty="0" smtClean="0"/>
            </a:br>
            <a:r>
              <a:rPr lang="tr-TR" sz="3200" b="1" dirty="0" smtClean="0">
                <a:solidFill>
                  <a:srgbClr val="FF0000"/>
                </a:solidFill>
              </a:rPr>
              <a:t>Zorbalık </a:t>
            </a:r>
            <a:r>
              <a:rPr lang="tr-TR" sz="3200" b="1" dirty="0">
                <a:solidFill>
                  <a:srgbClr val="FF0000"/>
                </a:solidFill>
              </a:rPr>
              <a:t>Değil </a:t>
            </a:r>
            <a:r>
              <a:rPr lang="tr-TR" sz="3200" b="1" dirty="0" smtClean="0">
                <a:solidFill>
                  <a:srgbClr val="FF0000"/>
                </a:solidFill>
              </a:rPr>
              <a:t>Akran İlişkisi:</a:t>
            </a:r>
            <a:r>
              <a:rPr lang="tr-TR" sz="3200" dirty="0" smtClean="0"/>
              <a:t> Akran </a:t>
            </a:r>
            <a:r>
              <a:rPr lang="tr-TR" sz="3200" dirty="0"/>
              <a:t>konusunu öncelikle </a:t>
            </a:r>
            <a:r>
              <a:rPr lang="tr-TR" sz="3200" dirty="0" smtClean="0"/>
              <a:t>“ilişki</a:t>
            </a:r>
            <a:r>
              <a:rPr lang="tr-TR" sz="3200" dirty="0"/>
              <a:t>” bağlamıyla düşünerek akranların ilişki türleri üzerinden konuya yaklaşmak. </a:t>
            </a:r>
            <a:br>
              <a:rPr lang="tr-TR" sz="3200" dirty="0"/>
            </a:br>
            <a:r>
              <a:rPr lang="tr-TR" sz="1700" dirty="0" smtClean="0"/>
              <a:t/>
            </a:r>
            <a:br>
              <a:rPr lang="tr-TR" sz="1700" dirty="0" smtClean="0"/>
            </a:br>
            <a:r>
              <a:rPr lang="tr-TR" sz="3200" b="1" dirty="0" smtClean="0">
                <a:solidFill>
                  <a:srgbClr val="FF0000"/>
                </a:solidFill>
              </a:rPr>
              <a:t>Olumlu-Olumsuz </a:t>
            </a:r>
            <a:r>
              <a:rPr lang="tr-TR" sz="3200" b="1" dirty="0">
                <a:solidFill>
                  <a:srgbClr val="FF0000"/>
                </a:solidFill>
              </a:rPr>
              <a:t>Dengesi:</a:t>
            </a:r>
            <a:r>
              <a:rPr lang="tr-TR" sz="3200" dirty="0"/>
              <a:t> Akran ilişkisini </a:t>
            </a:r>
            <a:r>
              <a:rPr lang="tr-TR" sz="3200" dirty="0" smtClean="0"/>
              <a:t>mutlak zorbalık tanımlamamak</a:t>
            </a:r>
            <a:r>
              <a:rPr lang="tr-TR" sz="3200" dirty="0"/>
              <a:t>. </a:t>
            </a:r>
            <a:r>
              <a:rPr lang="tr-TR" sz="3200" dirty="0" smtClean="0"/>
              <a:t>Akranlar </a:t>
            </a:r>
            <a:r>
              <a:rPr lang="tr-TR" sz="3200" dirty="0"/>
              <a:t>arasında olumlu olumsuz ilişki ve </a:t>
            </a:r>
            <a:r>
              <a:rPr lang="tr-TR" sz="3200" dirty="0" smtClean="0"/>
              <a:t>etkileşimlerin olabileceğini </a:t>
            </a:r>
            <a:r>
              <a:rPr lang="tr-TR" sz="3200" dirty="0"/>
              <a:t>kabul etmek.</a:t>
            </a:r>
            <a:br>
              <a:rPr lang="tr-TR" sz="3200" dirty="0"/>
            </a:br>
            <a:r>
              <a:rPr lang="tr-TR" sz="1700" dirty="0" smtClean="0"/>
              <a:t/>
            </a:r>
            <a:br>
              <a:rPr lang="tr-TR" sz="1700" dirty="0" smtClean="0"/>
            </a:br>
            <a:r>
              <a:rPr lang="tr-TR" sz="3200" b="1" dirty="0" smtClean="0">
                <a:solidFill>
                  <a:srgbClr val="FF0000"/>
                </a:solidFill>
              </a:rPr>
              <a:t>Dostluğu </a:t>
            </a:r>
            <a:r>
              <a:rPr lang="tr-TR" sz="3200" b="1" dirty="0">
                <a:solidFill>
                  <a:srgbClr val="FF0000"/>
                </a:solidFill>
              </a:rPr>
              <a:t>Artırmak:</a:t>
            </a:r>
            <a:r>
              <a:rPr lang="tr-TR" sz="3200" dirty="0">
                <a:solidFill>
                  <a:srgbClr val="FF0000"/>
                </a:solidFill>
              </a:rPr>
              <a:t> </a:t>
            </a:r>
            <a:r>
              <a:rPr lang="tr-TR" sz="3200" dirty="0"/>
              <a:t>Z</a:t>
            </a:r>
            <a:r>
              <a:rPr lang="tr-TR" sz="3200" dirty="0" smtClean="0"/>
              <a:t>orbalığı </a:t>
            </a:r>
            <a:r>
              <a:rPr lang="tr-TR" sz="3200" dirty="0"/>
              <a:t>önleme çabalarından </a:t>
            </a:r>
            <a:r>
              <a:rPr lang="tr-TR" sz="3200" dirty="0" smtClean="0"/>
              <a:t>fazlasını arkadaşlık, </a:t>
            </a:r>
            <a:r>
              <a:rPr lang="tr-TR" sz="3200" dirty="0"/>
              <a:t>dostluk, öğreticilik gibi </a:t>
            </a:r>
            <a:r>
              <a:rPr lang="tr-TR" sz="3200" dirty="0" smtClean="0"/>
              <a:t>olumlulukların artması </a:t>
            </a:r>
            <a:r>
              <a:rPr lang="tr-TR" sz="3200" dirty="0"/>
              <a:t>için harcamak</a:t>
            </a:r>
            <a:r>
              <a:rPr lang="tr-TR" sz="3200" dirty="0" smtClean="0"/>
              <a:t>. </a:t>
            </a:r>
            <a:r>
              <a:rPr lang="tr-TR" sz="2000" dirty="0" smtClean="0"/>
              <a:t>(</a:t>
            </a:r>
            <a:r>
              <a:rPr lang="tr-TR" sz="2000" dirty="0"/>
              <a:t>Bağımlılık eğitimlerinde </a:t>
            </a:r>
            <a:r>
              <a:rPr lang="tr-TR" sz="2000" dirty="0" smtClean="0"/>
              <a:t>zaman zaman bazlarının düştüğü </a:t>
            </a:r>
            <a:r>
              <a:rPr lang="tr-TR" sz="2000" dirty="0"/>
              <a:t>hataya düşmemek</a:t>
            </a:r>
            <a:r>
              <a:rPr lang="tr-TR" sz="2000" dirty="0" smtClean="0"/>
              <a:t>.)</a:t>
            </a:r>
            <a:r>
              <a:rPr lang="tr-TR" dirty="0"/>
              <a:t/>
            </a:r>
            <a:br>
              <a:rPr lang="tr-TR" dirty="0"/>
            </a:br>
            <a:endParaRPr lang="tr-TR" sz="2700" dirty="0">
              <a:solidFill>
                <a:srgbClr val="FF0000"/>
              </a:solidFill>
              <a:latin typeface="+mn-lt"/>
            </a:endParaRPr>
          </a:p>
        </p:txBody>
      </p:sp>
      <p:sp>
        <p:nvSpPr>
          <p:cNvPr id="3" name="Dikdörtgen 2"/>
          <p:cNvSpPr/>
          <p:nvPr/>
        </p:nvSpPr>
        <p:spPr>
          <a:xfrm>
            <a:off x="-21336" y="6143182"/>
            <a:ext cx="6096000" cy="292388"/>
          </a:xfrm>
          <a:prstGeom prst="rect">
            <a:avLst/>
          </a:prstGeom>
        </p:spPr>
        <p:txBody>
          <a:bodyPr>
            <a:spAutoFit/>
          </a:bodyPr>
          <a:lstStyle/>
          <a:p>
            <a:pPr algn="ctr"/>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Tree>
    <p:extLst>
      <p:ext uri="{BB962C8B-B14F-4D97-AF65-F5344CB8AC3E}">
        <p14:creationId xmlns:p14="http://schemas.microsoft.com/office/powerpoint/2010/main" val="3333037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p:cNvPicPr>
            <a:picLocks noChangeAspect="1"/>
          </p:cNvPicPr>
          <p:nvPr/>
        </p:nvPicPr>
        <p:blipFill>
          <a:blip r:embed="rId2"/>
          <a:stretch>
            <a:fillRect/>
          </a:stretch>
        </p:blipFill>
        <p:spPr>
          <a:xfrm>
            <a:off x="90918" y="0"/>
            <a:ext cx="6081282" cy="6344350"/>
          </a:xfrm>
          <a:prstGeom prst="rect">
            <a:avLst/>
          </a:prstGeom>
        </p:spPr>
      </p:pic>
      <p:pic>
        <p:nvPicPr>
          <p:cNvPr id="8" name="Resim 7"/>
          <p:cNvPicPr>
            <a:picLocks noChangeAspect="1"/>
          </p:cNvPicPr>
          <p:nvPr/>
        </p:nvPicPr>
        <p:blipFill>
          <a:blip r:embed="rId3"/>
          <a:stretch>
            <a:fillRect/>
          </a:stretch>
        </p:blipFill>
        <p:spPr>
          <a:xfrm>
            <a:off x="3865364" y="5137100"/>
            <a:ext cx="1800200" cy="1207250"/>
          </a:xfrm>
          <a:prstGeom prst="rect">
            <a:avLst/>
          </a:prstGeom>
        </p:spPr>
      </p:pic>
      <p:sp>
        <p:nvSpPr>
          <p:cNvPr id="12" name="Dikdörtgen 11"/>
          <p:cNvSpPr/>
          <p:nvPr/>
        </p:nvSpPr>
        <p:spPr>
          <a:xfrm>
            <a:off x="0" y="6344350"/>
            <a:ext cx="6096000" cy="292388"/>
          </a:xfrm>
          <a:prstGeom prst="rect">
            <a:avLst/>
          </a:prstGeom>
        </p:spPr>
        <p:txBody>
          <a:bodyPr>
            <a:spAutoFit/>
          </a:bodyPr>
          <a:lstStyle/>
          <a:p>
            <a:pPr algn="ctr"/>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grpSp>
        <p:nvGrpSpPr>
          <p:cNvPr id="14" name="Grup 13"/>
          <p:cNvGrpSpPr/>
          <p:nvPr/>
        </p:nvGrpSpPr>
        <p:grpSpPr>
          <a:xfrm>
            <a:off x="6263118" y="310227"/>
            <a:ext cx="5496065" cy="6021782"/>
            <a:chOff x="6263118" y="310227"/>
            <a:chExt cx="5496065" cy="6021782"/>
          </a:xfrm>
        </p:grpSpPr>
        <p:sp>
          <p:nvSpPr>
            <p:cNvPr id="3" name="Metin kutusu 2"/>
            <p:cNvSpPr txBox="1"/>
            <p:nvPr/>
          </p:nvSpPr>
          <p:spPr>
            <a:xfrm>
              <a:off x="6364224" y="310227"/>
              <a:ext cx="5212080" cy="1323439"/>
            </a:xfrm>
            <a:prstGeom prst="rect">
              <a:avLst/>
            </a:prstGeom>
            <a:noFill/>
          </p:spPr>
          <p:txBody>
            <a:bodyPr wrap="square" rtlCol="0">
              <a:spAutoFit/>
            </a:bodyPr>
            <a:lstStyle/>
            <a:p>
              <a:pPr algn="ctr"/>
              <a:r>
                <a:rPr lang="tr-TR" sz="4000" b="1" dirty="0" smtClean="0">
                  <a:solidFill>
                    <a:schemeClr val="accent3">
                      <a:lumMod val="50000"/>
                    </a:schemeClr>
                  </a:solidFill>
                  <a:latin typeface="Calibri Light (Başlıklar)"/>
                </a:rPr>
                <a:t>GÖNÜLLÜLÜK</a:t>
              </a:r>
            </a:p>
            <a:p>
              <a:pPr algn="ctr"/>
              <a:r>
                <a:rPr lang="tr-TR" sz="4000" b="1" dirty="0" smtClean="0">
                  <a:solidFill>
                    <a:schemeClr val="accent3">
                      <a:lumMod val="50000"/>
                    </a:schemeClr>
                  </a:solidFill>
                  <a:latin typeface="Calibri Light (Başlıklar)"/>
                </a:rPr>
                <a:t>HAYIRSEVERLİK</a:t>
              </a:r>
              <a:endParaRPr lang="tr-TR" sz="4000" b="1" dirty="0">
                <a:solidFill>
                  <a:schemeClr val="accent3">
                    <a:lumMod val="50000"/>
                  </a:schemeClr>
                </a:solidFill>
                <a:latin typeface="Calibri Light (Başlıklar)"/>
              </a:endParaRPr>
            </a:p>
          </p:txBody>
        </p:sp>
        <p:pic>
          <p:nvPicPr>
            <p:cNvPr id="9" name="Resim 8"/>
            <p:cNvPicPr>
              <a:picLocks noChangeAspect="1"/>
            </p:cNvPicPr>
            <p:nvPr/>
          </p:nvPicPr>
          <p:blipFill>
            <a:blip r:embed="rId4"/>
            <a:stretch>
              <a:fillRect/>
            </a:stretch>
          </p:blipFill>
          <p:spPr>
            <a:xfrm>
              <a:off x="6776610" y="3031128"/>
              <a:ext cx="3852428" cy="2802205"/>
            </a:xfrm>
            <a:prstGeom prst="rect">
              <a:avLst/>
            </a:prstGeom>
          </p:spPr>
        </p:pic>
        <p:sp>
          <p:nvSpPr>
            <p:cNvPr id="11" name="Metin kutusu 10"/>
            <p:cNvSpPr txBox="1"/>
            <p:nvPr/>
          </p:nvSpPr>
          <p:spPr>
            <a:xfrm>
              <a:off x="6263118" y="1993843"/>
              <a:ext cx="5413770" cy="677108"/>
            </a:xfrm>
            <a:prstGeom prst="rect">
              <a:avLst/>
            </a:prstGeom>
            <a:noFill/>
          </p:spPr>
          <p:txBody>
            <a:bodyPr wrap="square" rtlCol="0">
              <a:spAutoFit/>
            </a:bodyPr>
            <a:lstStyle/>
            <a:p>
              <a:pPr algn="ctr"/>
              <a:r>
                <a:rPr lang="tr-TR" sz="1900" dirty="0"/>
                <a:t>"Gençler çok bencil</a:t>
              </a:r>
              <a:r>
                <a:rPr lang="tr-TR" sz="1900" dirty="0"/>
                <a:t>, </a:t>
              </a:r>
              <a:r>
                <a:rPr lang="tr-TR" sz="1900" dirty="0"/>
                <a:t>kendilerini düşünüyorlar, paylaşımcı değiller" </a:t>
              </a:r>
              <a:r>
                <a:rPr lang="tr-TR" sz="1900" dirty="0" smtClean="0"/>
                <a:t>demeyelim</a:t>
              </a:r>
              <a:r>
                <a:rPr lang="tr-TR" sz="1900" dirty="0"/>
                <a:t>!</a:t>
              </a:r>
              <a:endParaRPr lang="tr-TR" sz="1900" dirty="0"/>
            </a:p>
          </p:txBody>
        </p:sp>
        <p:sp>
          <p:nvSpPr>
            <p:cNvPr id="13" name="Metin kutusu 12"/>
            <p:cNvSpPr txBox="1"/>
            <p:nvPr/>
          </p:nvSpPr>
          <p:spPr>
            <a:xfrm>
              <a:off x="6776610" y="5870344"/>
              <a:ext cx="4982573" cy="461665"/>
            </a:xfrm>
            <a:prstGeom prst="rect">
              <a:avLst/>
            </a:prstGeom>
            <a:noFill/>
          </p:spPr>
          <p:txBody>
            <a:bodyPr wrap="square" rtlCol="0">
              <a:spAutoFit/>
            </a:bodyPr>
            <a:lstStyle/>
            <a:p>
              <a:endParaRPr lang="tr-TR" sz="1200" dirty="0" smtClean="0"/>
            </a:p>
            <a:p>
              <a:r>
                <a:rPr lang="tr-TR" sz="1200" dirty="0" smtClean="0"/>
                <a:t> Kaynak: Türk Kızılay Gönüllü Yapılar Özet Bilgisi  2020-2021</a:t>
              </a:r>
              <a:endParaRPr lang="tr-TR" sz="1200" dirty="0"/>
            </a:p>
          </p:txBody>
        </p:sp>
      </p:grpSp>
    </p:spTree>
    <p:extLst>
      <p:ext uri="{BB962C8B-B14F-4D97-AF65-F5344CB8AC3E}">
        <p14:creationId xmlns:p14="http://schemas.microsoft.com/office/powerpoint/2010/main" val="30227964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airplan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582168" y="465709"/>
            <a:ext cx="10838688" cy="1325563"/>
          </a:xfrm>
        </p:spPr>
        <p:txBody>
          <a:bodyPr>
            <a:normAutofit fontScale="90000"/>
          </a:bodyPr>
          <a:lstStyle/>
          <a:p>
            <a:r>
              <a:rPr lang="tr-TR" dirty="0" smtClean="0"/>
              <a:t/>
            </a:r>
            <a:br>
              <a:rPr lang="tr-TR" dirty="0" smtClean="0"/>
            </a:br>
            <a:r>
              <a:rPr lang="tr-TR" b="1" dirty="0"/>
              <a:t>AKRAN İLİŞKİLERİNİ İYİLEŞTİRME STRATEJİLERİ </a:t>
            </a:r>
            <a:r>
              <a:rPr lang="tr-TR" b="1" dirty="0" smtClean="0"/>
              <a:t> </a:t>
            </a:r>
            <a:r>
              <a:rPr lang="tr-TR" b="1" dirty="0" smtClean="0">
                <a:solidFill>
                  <a:schemeClr val="bg1">
                    <a:lumMod val="65000"/>
                  </a:schemeClr>
                </a:solidFill>
              </a:rPr>
              <a:t>(4)</a:t>
            </a:r>
            <a:br>
              <a:rPr lang="tr-TR" b="1" dirty="0" smtClean="0">
                <a:solidFill>
                  <a:schemeClr val="bg1">
                    <a:lumMod val="65000"/>
                  </a:schemeClr>
                </a:solidFill>
              </a:rPr>
            </a:br>
            <a:r>
              <a:rPr lang="tr-TR" sz="2800" b="1" dirty="0" smtClean="0">
                <a:solidFill>
                  <a:srgbClr val="FF0000"/>
                </a:solidFill>
              </a:rPr>
              <a:t>ÇOCUK FİKRİNİ BİLMEK, ÇOCUK  ARAŞTIRMALARINI VE DEĞİŞİMİ İZLEMEK (a)</a:t>
            </a:r>
            <a:r>
              <a:rPr lang="tr-TR" dirty="0"/>
              <a:t/>
            </a:r>
            <a:br>
              <a:rPr lang="tr-TR" dirty="0"/>
            </a:br>
            <a:r>
              <a:rPr lang="tr-TR" sz="1200" dirty="0"/>
              <a:t/>
            </a:r>
            <a:br>
              <a:rPr lang="tr-TR" sz="1200" dirty="0"/>
            </a:br>
            <a:r>
              <a:rPr lang="tr-TR" sz="1400" dirty="0" smtClean="0"/>
              <a:t/>
            </a:r>
            <a:br>
              <a:rPr lang="tr-TR" sz="1400" dirty="0" smtClean="0"/>
            </a:br>
            <a:endParaRPr lang="tr-TR" sz="2700" dirty="0">
              <a:solidFill>
                <a:srgbClr val="FF0000"/>
              </a:solidFill>
              <a:latin typeface="+mn-lt"/>
            </a:endParaRPr>
          </a:p>
        </p:txBody>
      </p:sp>
      <p:pic>
        <p:nvPicPr>
          <p:cNvPr id="4" name="Resim 3"/>
          <p:cNvPicPr>
            <a:picLocks noChangeAspect="1"/>
          </p:cNvPicPr>
          <p:nvPr/>
        </p:nvPicPr>
        <p:blipFill>
          <a:blip r:embed="rId2"/>
          <a:stretch>
            <a:fillRect/>
          </a:stretch>
        </p:blipFill>
        <p:spPr>
          <a:xfrm>
            <a:off x="506851" y="1527048"/>
            <a:ext cx="6875481" cy="4731248"/>
          </a:xfrm>
          <a:prstGeom prst="rect">
            <a:avLst/>
          </a:prstGeom>
        </p:spPr>
      </p:pic>
      <p:sp>
        <p:nvSpPr>
          <p:cNvPr id="5" name="Metin kutusu 4"/>
          <p:cNvSpPr txBox="1"/>
          <p:nvPr/>
        </p:nvSpPr>
        <p:spPr>
          <a:xfrm>
            <a:off x="7562088" y="4052506"/>
            <a:ext cx="3858768" cy="2062103"/>
          </a:xfrm>
          <a:prstGeom prst="rect">
            <a:avLst/>
          </a:prstGeom>
          <a:noFill/>
        </p:spPr>
        <p:txBody>
          <a:bodyPr wrap="square" rtlCol="0">
            <a:spAutoFit/>
          </a:bodyPr>
          <a:lstStyle/>
          <a:p>
            <a:r>
              <a:rPr lang="tr-TR" sz="1600" i="1" dirty="0"/>
              <a:t>Çocuklarda Kardeşlik, Arkadaşlık ve </a:t>
            </a:r>
            <a:r>
              <a:rPr lang="tr-TR" sz="1600" i="1" dirty="0" err="1"/>
              <a:t>Akranlık</a:t>
            </a:r>
            <a:r>
              <a:rPr lang="tr-TR" sz="1600" i="1" dirty="0"/>
              <a:t> İlişkisi Araştırması </a:t>
            </a:r>
            <a:r>
              <a:rPr lang="tr-TR" sz="1600" i="1" dirty="0" smtClean="0"/>
              <a:t>2021. Bilim Danışmanı: Prof</a:t>
            </a:r>
            <a:r>
              <a:rPr lang="tr-TR" sz="1600" i="1" dirty="0"/>
              <a:t>. Dr. Hasan </a:t>
            </a:r>
            <a:r>
              <a:rPr lang="tr-TR" sz="1600" i="1" dirty="0" err="1" smtClean="0"/>
              <a:t>Bacanlı</a:t>
            </a:r>
            <a:endParaRPr lang="tr-TR" sz="1600" i="1" dirty="0" smtClean="0"/>
          </a:p>
          <a:p>
            <a:endParaRPr lang="tr-TR" sz="1600" dirty="0"/>
          </a:p>
          <a:p>
            <a:r>
              <a:rPr lang="tr-TR" sz="1600" dirty="0" smtClean="0"/>
              <a:t>İstanbul </a:t>
            </a:r>
            <a:r>
              <a:rPr lang="tr-TR" sz="1600" dirty="0"/>
              <a:t>genelini temsil </a:t>
            </a:r>
            <a:r>
              <a:rPr lang="tr-TR" sz="1600" dirty="0" smtClean="0"/>
              <a:t>eden </a:t>
            </a:r>
            <a:r>
              <a:rPr lang="tr-TR" sz="1600" dirty="0"/>
              <a:t>15 </a:t>
            </a:r>
            <a:r>
              <a:rPr lang="tr-TR" sz="1600" dirty="0" smtClean="0"/>
              <a:t>ilçe, </a:t>
            </a:r>
            <a:r>
              <a:rPr lang="tr-TR" sz="1600" dirty="0"/>
              <a:t>10-14 </a:t>
            </a:r>
            <a:r>
              <a:rPr lang="tr-TR" sz="1600" dirty="0" smtClean="0"/>
              <a:t>yaş, </a:t>
            </a:r>
            <a:r>
              <a:rPr lang="tr-TR" sz="1600" dirty="0"/>
              <a:t>1917 </a:t>
            </a:r>
            <a:r>
              <a:rPr lang="tr-TR" sz="1600" dirty="0" smtClean="0"/>
              <a:t>çocuk, </a:t>
            </a:r>
            <a:r>
              <a:rPr lang="tr-TR" sz="1600" dirty="0"/>
              <a:t>Ekim-Kasım </a:t>
            </a:r>
            <a:r>
              <a:rPr lang="tr-TR" sz="1600" dirty="0" smtClean="0"/>
              <a:t>2021, </a:t>
            </a:r>
            <a:r>
              <a:rPr lang="tr-TR" sz="1600" dirty="0"/>
              <a:t>yüz </a:t>
            </a:r>
            <a:r>
              <a:rPr lang="tr-TR" sz="1600" dirty="0" smtClean="0"/>
              <a:t>yüze.</a:t>
            </a:r>
          </a:p>
          <a:p>
            <a:endParaRPr lang="tr-TR" sz="1600" dirty="0"/>
          </a:p>
          <a:p>
            <a:r>
              <a:rPr lang="tr-TR" sz="1600" dirty="0" smtClean="0"/>
              <a:t>ARGETUS Araştırma</a:t>
            </a:r>
            <a:endParaRPr lang="tr-TR" sz="1600" dirty="0"/>
          </a:p>
        </p:txBody>
      </p:sp>
      <p:sp>
        <p:nvSpPr>
          <p:cNvPr id="6" name="Metin kutusu 5"/>
          <p:cNvSpPr txBox="1"/>
          <p:nvPr/>
        </p:nvSpPr>
        <p:spPr>
          <a:xfrm>
            <a:off x="7562088" y="2907792"/>
            <a:ext cx="3986784" cy="707886"/>
          </a:xfrm>
          <a:prstGeom prst="rect">
            <a:avLst/>
          </a:prstGeom>
          <a:noFill/>
        </p:spPr>
        <p:txBody>
          <a:bodyPr wrap="square" rtlCol="0">
            <a:spAutoFit/>
          </a:bodyPr>
          <a:lstStyle/>
          <a:p>
            <a:r>
              <a:rPr lang="tr-TR" sz="2200" b="1" dirty="0" smtClean="0">
                <a:solidFill>
                  <a:srgbClr val="FF0000"/>
                </a:solidFill>
              </a:rPr>
              <a:t>Yüzde 78,5</a:t>
            </a:r>
          </a:p>
          <a:p>
            <a:r>
              <a:rPr lang="tr-TR" dirty="0" smtClean="0"/>
              <a:t>Çok güveniyorum + Güveniyorum</a:t>
            </a:r>
            <a:endParaRPr lang="tr-TR" dirty="0"/>
          </a:p>
        </p:txBody>
      </p:sp>
      <p:sp>
        <p:nvSpPr>
          <p:cNvPr id="7" name="Dikdörtgen 6"/>
          <p:cNvSpPr/>
          <p:nvPr/>
        </p:nvSpPr>
        <p:spPr>
          <a:xfrm>
            <a:off x="506850" y="6258296"/>
            <a:ext cx="5320925" cy="292388"/>
          </a:xfrm>
          <a:prstGeom prst="rect">
            <a:avLst/>
          </a:prstGeom>
        </p:spPr>
        <p:txBody>
          <a:bodyPr wrap="square">
            <a:spAutoFit/>
          </a:bodyPr>
          <a:lstStyle/>
          <a:p>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Tree>
    <p:extLst>
      <p:ext uri="{BB962C8B-B14F-4D97-AF65-F5344CB8AC3E}">
        <p14:creationId xmlns:p14="http://schemas.microsoft.com/office/powerpoint/2010/main" val="2977458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38200" y="2212213"/>
            <a:ext cx="10515600" cy="1325563"/>
          </a:xfrm>
        </p:spPr>
        <p:txBody>
          <a:bodyPr>
            <a:normAutofit/>
          </a:bodyPr>
          <a:lstStyle/>
          <a:p>
            <a:pPr algn="ctr">
              <a:lnSpc>
                <a:spcPct val="100000"/>
              </a:lnSpc>
              <a:spcBef>
                <a:spcPts val="600"/>
              </a:spcBef>
            </a:pPr>
            <a:r>
              <a:rPr lang="tr-TR" sz="5000" b="1" dirty="0" smtClean="0">
                <a:solidFill>
                  <a:srgbClr val="FF0000"/>
                </a:solidFill>
                <a:latin typeface="+mn-lt"/>
              </a:rPr>
              <a:t>Akran</a:t>
            </a:r>
            <a:endParaRPr lang="tr-TR" sz="5000" b="1" dirty="0">
              <a:latin typeface="+mn-lt"/>
            </a:endParaRPr>
          </a:p>
        </p:txBody>
      </p:sp>
      <p:sp>
        <p:nvSpPr>
          <p:cNvPr id="4" name="Unvan 7"/>
          <p:cNvSpPr txBox="1">
            <a:spLocks/>
          </p:cNvSpPr>
          <p:nvPr/>
        </p:nvSpPr>
        <p:spPr>
          <a:xfrm>
            <a:off x="1100328" y="3537776"/>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600"/>
              </a:spcBef>
            </a:pPr>
            <a:r>
              <a:rPr lang="tr-TR" sz="2700" dirty="0" smtClean="0">
                <a:latin typeface="+mn-lt"/>
              </a:rPr>
              <a:t>Bu kelimeden sonra zihniniz hangi kelimeyi hatırlıyor?</a:t>
            </a:r>
            <a:endParaRPr lang="tr-TR" sz="2700" dirty="0">
              <a:latin typeface="+mn-lt"/>
            </a:endParaRPr>
          </a:p>
        </p:txBody>
      </p:sp>
      <p:sp>
        <p:nvSpPr>
          <p:cNvPr id="5" name="Unvan 7"/>
          <p:cNvSpPr txBox="1">
            <a:spLocks/>
          </p:cNvSpPr>
          <p:nvPr/>
        </p:nvSpPr>
        <p:spPr>
          <a:xfrm>
            <a:off x="1252728" y="4540568"/>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600"/>
              </a:spcBef>
            </a:pPr>
            <a:r>
              <a:rPr lang="tr-TR" sz="1500" dirty="0" smtClean="0">
                <a:solidFill>
                  <a:schemeClr val="bg1">
                    <a:lumMod val="50000"/>
                  </a:schemeClr>
                </a:solidFill>
                <a:latin typeface="+mn-lt"/>
              </a:rPr>
              <a:t>Etkinlik 1</a:t>
            </a:r>
            <a:endParaRPr lang="tr-TR" sz="1500" dirty="0">
              <a:solidFill>
                <a:schemeClr val="bg1">
                  <a:lumMod val="50000"/>
                </a:schemeClr>
              </a:solidFill>
              <a:latin typeface="+mn-lt"/>
            </a:endParaRPr>
          </a:p>
        </p:txBody>
      </p:sp>
      <p:sp>
        <p:nvSpPr>
          <p:cNvPr id="2" name="Dikdörtgen 1"/>
          <p:cNvSpPr/>
          <p:nvPr/>
        </p:nvSpPr>
        <p:spPr>
          <a:xfrm>
            <a:off x="3142488" y="6188902"/>
            <a:ext cx="6096000" cy="292388"/>
          </a:xfrm>
          <a:prstGeom prst="rect">
            <a:avLst/>
          </a:prstGeom>
        </p:spPr>
        <p:txBody>
          <a:bodyPr>
            <a:spAutoFit/>
          </a:bodyPr>
          <a:lstStyle/>
          <a:p>
            <a:pPr algn="ctr"/>
            <a:r>
              <a:rPr lang="tr-TR" sz="1300" dirty="0"/>
              <a:t>Erol </a:t>
            </a:r>
            <a:r>
              <a:rPr lang="tr-TR" sz="1300" dirty="0" smtClean="0"/>
              <a:t>Erdoğan / İlahiyatçı</a:t>
            </a:r>
            <a:r>
              <a:rPr lang="tr-TR" sz="1300" dirty="0"/>
              <a:t>, Sosyolog, ARGETUS Araştırma Danışman</a:t>
            </a:r>
          </a:p>
        </p:txBody>
      </p:sp>
    </p:spTree>
    <p:extLst>
      <p:ext uri="{BB962C8B-B14F-4D97-AF65-F5344CB8AC3E}">
        <p14:creationId xmlns:p14="http://schemas.microsoft.com/office/powerpoint/2010/main" val="344635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ppt_w</p:attrName>
                                        </p:attrNameLst>
                                      </p:cBhvr>
                                      <p:tavLst>
                                        <p:tav tm="0" fmla="#ppt_w*sin(2.5*pi*$)">
                                          <p:val>
                                            <p:fltVal val="0"/>
                                          </p:val>
                                        </p:tav>
                                        <p:tav tm="100000">
                                          <p:val>
                                            <p:fltVal val="1"/>
                                          </p:val>
                                        </p:tav>
                                      </p:tavLst>
                                    </p:anim>
                                    <p:anim calcmode="lin" valueType="num">
                                      <p:cBhvr>
                                        <p:cTn id="9"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6454128" y="593725"/>
            <a:ext cx="5039880" cy="1325563"/>
          </a:xfrm>
        </p:spPr>
        <p:txBody>
          <a:bodyPr>
            <a:normAutofit fontScale="90000"/>
          </a:bodyPr>
          <a:lstStyle/>
          <a:p>
            <a:r>
              <a:rPr lang="tr-TR" dirty="0" smtClean="0"/>
              <a:t/>
            </a:r>
            <a:br>
              <a:rPr lang="tr-TR" dirty="0" smtClean="0"/>
            </a:br>
            <a:r>
              <a:rPr lang="tr-TR" dirty="0" smtClean="0"/>
              <a:t/>
            </a:r>
            <a:br>
              <a:rPr lang="tr-TR" dirty="0" smtClean="0"/>
            </a:br>
            <a:r>
              <a:rPr lang="tr-TR" sz="3600" b="1" dirty="0"/>
              <a:t>AKRAN İLİŞKİLERİNİ İYİLEŞTİRME </a:t>
            </a:r>
            <a:r>
              <a:rPr lang="tr-TR" sz="3600" b="1" dirty="0" smtClean="0"/>
              <a:t>STRATEJİLERİ</a:t>
            </a:r>
            <a:r>
              <a:rPr lang="tr-TR" sz="3300" b="1" dirty="0" smtClean="0"/>
              <a:t> </a:t>
            </a:r>
            <a:r>
              <a:rPr lang="tr-TR" sz="3300" b="1" dirty="0" smtClean="0">
                <a:solidFill>
                  <a:schemeClr val="bg1">
                    <a:lumMod val="65000"/>
                  </a:schemeClr>
                </a:solidFill>
              </a:rPr>
              <a:t>(4)</a:t>
            </a:r>
            <a:r>
              <a:rPr lang="tr-TR" b="1" dirty="0" smtClean="0">
                <a:solidFill>
                  <a:schemeClr val="bg1">
                    <a:lumMod val="65000"/>
                  </a:schemeClr>
                </a:solidFill>
              </a:rPr>
              <a:t/>
            </a:r>
            <a:br>
              <a:rPr lang="tr-TR" b="1" dirty="0" smtClean="0">
                <a:solidFill>
                  <a:schemeClr val="bg1">
                    <a:lumMod val="65000"/>
                  </a:schemeClr>
                </a:solidFill>
              </a:rPr>
            </a:br>
            <a:r>
              <a:rPr lang="tr-TR" sz="2200" b="1" dirty="0" smtClean="0">
                <a:solidFill>
                  <a:srgbClr val="FF0000"/>
                </a:solidFill>
              </a:rPr>
              <a:t>ÇOCUK FİKRİNİ BİLMEK, ÇOCUK  ARAŞTIRMALARINI VE DEĞİŞİMİ İZLEMEK (b)</a:t>
            </a:r>
            <a:r>
              <a:rPr lang="tr-TR" dirty="0"/>
              <a:t/>
            </a:r>
            <a:br>
              <a:rPr lang="tr-TR" dirty="0"/>
            </a:br>
            <a:r>
              <a:rPr lang="tr-TR" sz="1200" dirty="0"/>
              <a:t/>
            </a:r>
            <a:br>
              <a:rPr lang="tr-TR" sz="1200" dirty="0"/>
            </a:br>
            <a:r>
              <a:rPr lang="tr-TR" sz="1400" dirty="0" smtClean="0"/>
              <a:t/>
            </a:r>
            <a:br>
              <a:rPr lang="tr-TR" sz="1400" dirty="0" smtClean="0"/>
            </a:br>
            <a:endParaRPr lang="tr-TR" sz="2700" dirty="0">
              <a:solidFill>
                <a:srgbClr val="FF0000"/>
              </a:solidFill>
              <a:latin typeface="+mn-lt"/>
            </a:endParaRPr>
          </a:p>
        </p:txBody>
      </p:sp>
      <p:grpSp>
        <p:nvGrpSpPr>
          <p:cNvPr id="3" name="Grup 2"/>
          <p:cNvGrpSpPr/>
          <p:nvPr/>
        </p:nvGrpSpPr>
        <p:grpSpPr>
          <a:xfrm>
            <a:off x="582167" y="411480"/>
            <a:ext cx="10911841" cy="6075985"/>
            <a:chOff x="582167" y="670434"/>
            <a:chExt cx="10911841" cy="5817031"/>
          </a:xfrm>
        </p:grpSpPr>
        <p:sp>
          <p:nvSpPr>
            <p:cNvPr id="5" name="Metin kutusu 4"/>
            <p:cNvSpPr txBox="1"/>
            <p:nvPr/>
          </p:nvSpPr>
          <p:spPr>
            <a:xfrm>
              <a:off x="6373368" y="4425363"/>
              <a:ext cx="5120640" cy="1815882"/>
            </a:xfrm>
            <a:prstGeom prst="rect">
              <a:avLst/>
            </a:prstGeom>
            <a:noFill/>
          </p:spPr>
          <p:txBody>
            <a:bodyPr wrap="square" rtlCol="0">
              <a:spAutoFit/>
            </a:bodyPr>
            <a:lstStyle/>
            <a:p>
              <a:r>
                <a:rPr lang="tr-TR" sz="1600" i="1" dirty="0"/>
                <a:t>Çocuklarda Kardeşlik, Arkadaşlık ve </a:t>
              </a:r>
              <a:r>
                <a:rPr lang="tr-TR" sz="1600" i="1" dirty="0" err="1"/>
                <a:t>Akranlık</a:t>
              </a:r>
              <a:r>
                <a:rPr lang="tr-TR" sz="1600" i="1" dirty="0"/>
                <a:t> İlişkisi Araştırması </a:t>
              </a:r>
              <a:r>
                <a:rPr lang="tr-TR" sz="1600" i="1" dirty="0" smtClean="0"/>
                <a:t>2021. Bilim Danışmanı: Prof</a:t>
              </a:r>
              <a:r>
                <a:rPr lang="tr-TR" sz="1600" i="1" dirty="0"/>
                <a:t>. Dr. Hasan </a:t>
              </a:r>
              <a:r>
                <a:rPr lang="tr-TR" sz="1600" i="1" dirty="0" err="1" smtClean="0"/>
                <a:t>Bacanlı</a:t>
              </a:r>
              <a:endParaRPr lang="tr-TR" sz="1600" i="1" dirty="0" smtClean="0"/>
            </a:p>
            <a:p>
              <a:endParaRPr lang="tr-TR" sz="1600" dirty="0"/>
            </a:p>
            <a:p>
              <a:r>
                <a:rPr lang="tr-TR" sz="1600" dirty="0" smtClean="0"/>
                <a:t>İstanbul </a:t>
              </a:r>
              <a:r>
                <a:rPr lang="tr-TR" sz="1600" dirty="0"/>
                <a:t>genelini temsil </a:t>
              </a:r>
              <a:r>
                <a:rPr lang="tr-TR" sz="1600" dirty="0" smtClean="0"/>
                <a:t>eden </a:t>
              </a:r>
              <a:r>
                <a:rPr lang="tr-TR" sz="1600" dirty="0"/>
                <a:t>15 </a:t>
              </a:r>
              <a:r>
                <a:rPr lang="tr-TR" sz="1600" dirty="0" smtClean="0"/>
                <a:t>ilçe, </a:t>
              </a:r>
              <a:r>
                <a:rPr lang="tr-TR" sz="1600" dirty="0"/>
                <a:t>10-14 </a:t>
              </a:r>
              <a:r>
                <a:rPr lang="tr-TR" sz="1600" dirty="0" smtClean="0"/>
                <a:t>yaş, </a:t>
              </a:r>
              <a:r>
                <a:rPr lang="tr-TR" sz="1600" dirty="0"/>
                <a:t>1917 </a:t>
              </a:r>
              <a:r>
                <a:rPr lang="tr-TR" sz="1600" dirty="0" smtClean="0"/>
                <a:t>çocuk, </a:t>
              </a:r>
              <a:r>
                <a:rPr lang="tr-TR" sz="1600" dirty="0"/>
                <a:t>Ekim-Kasım </a:t>
              </a:r>
              <a:r>
                <a:rPr lang="tr-TR" sz="1600" dirty="0" smtClean="0"/>
                <a:t>2021, </a:t>
              </a:r>
              <a:r>
                <a:rPr lang="tr-TR" sz="1600" dirty="0"/>
                <a:t>yüz </a:t>
              </a:r>
              <a:r>
                <a:rPr lang="tr-TR" sz="1600" dirty="0" smtClean="0"/>
                <a:t>yüze.</a:t>
              </a:r>
            </a:p>
            <a:p>
              <a:endParaRPr lang="tr-TR" sz="1600" dirty="0"/>
            </a:p>
            <a:p>
              <a:r>
                <a:rPr lang="tr-TR" sz="1600" dirty="0" smtClean="0"/>
                <a:t>ARGETUS Araştırma</a:t>
              </a:r>
              <a:endParaRPr lang="tr-TR" sz="1600" dirty="0"/>
            </a:p>
          </p:txBody>
        </p:sp>
        <p:pic>
          <p:nvPicPr>
            <p:cNvPr id="2" name="Resim 1"/>
            <p:cNvPicPr>
              <a:picLocks noChangeAspect="1"/>
            </p:cNvPicPr>
            <p:nvPr/>
          </p:nvPicPr>
          <p:blipFill>
            <a:blip r:embed="rId2"/>
            <a:stretch>
              <a:fillRect/>
            </a:stretch>
          </p:blipFill>
          <p:spPr>
            <a:xfrm>
              <a:off x="582167" y="670434"/>
              <a:ext cx="5672329" cy="5817031"/>
            </a:xfrm>
            <a:prstGeom prst="rect">
              <a:avLst/>
            </a:prstGeom>
          </p:spPr>
        </p:pic>
      </p:grpSp>
    </p:spTree>
    <p:extLst>
      <p:ext uri="{BB962C8B-B14F-4D97-AF65-F5344CB8AC3E}">
        <p14:creationId xmlns:p14="http://schemas.microsoft.com/office/powerpoint/2010/main" val="829320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582168" y="465709"/>
            <a:ext cx="10838688" cy="1325563"/>
          </a:xfrm>
        </p:spPr>
        <p:txBody>
          <a:bodyPr>
            <a:normAutofit fontScale="90000"/>
          </a:bodyPr>
          <a:lstStyle/>
          <a:p>
            <a:r>
              <a:rPr lang="tr-TR" dirty="0" smtClean="0"/>
              <a:t/>
            </a:r>
            <a:br>
              <a:rPr lang="tr-TR" dirty="0" smtClean="0"/>
            </a:br>
            <a:r>
              <a:rPr lang="tr-TR" dirty="0" smtClean="0"/>
              <a:t/>
            </a:r>
            <a:br>
              <a:rPr lang="tr-TR" dirty="0" smtClean="0"/>
            </a:br>
            <a:r>
              <a:rPr lang="tr-TR" b="1" dirty="0"/>
              <a:t>AKRAN İLİŞKİLERİNİ İYİLEŞTİRME STRATEJİLERİ </a:t>
            </a:r>
            <a:r>
              <a:rPr lang="tr-TR" b="1" dirty="0" smtClean="0"/>
              <a:t> </a:t>
            </a:r>
            <a:r>
              <a:rPr lang="tr-TR" b="1" dirty="0" smtClean="0">
                <a:solidFill>
                  <a:schemeClr val="bg1">
                    <a:lumMod val="65000"/>
                  </a:schemeClr>
                </a:solidFill>
              </a:rPr>
              <a:t>(4)</a:t>
            </a:r>
            <a:br>
              <a:rPr lang="tr-TR" b="1" dirty="0" smtClean="0">
                <a:solidFill>
                  <a:schemeClr val="bg1">
                    <a:lumMod val="65000"/>
                  </a:schemeClr>
                </a:solidFill>
              </a:rPr>
            </a:br>
            <a:r>
              <a:rPr lang="tr-TR" sz="2800" b="1" dirty="0" smtClean="0">
                <a:solidFill>
                  <a:srgbClr val="FF0000"/>
                </a:solidFill>
              </a:rPr>
              <a:t>ÇOCUK FİKRİNİ BİLMEK, ÇOCUK  ARAŞTIRMALARINI VE DEĞİŞİMİ İZLEMEK (c)</a:t>
            </a:r>
            <a:r>
              <a:rPr lang="tr-TR" dirty="0"/>
              <a:t/>
            </a:r>
            <a:br>
              <a:rPr lang="tr-TR" dirty="0"/>
            </a:br>
            <a:r>
              <a:rPr lang="tr-TR" sz="1200" dirty="0"/>
              <a:t/>
            </a:r>
            <a:br>
              <a:rPr lang="tr-TR" sz="1200" dirty="0"/>
            </a:br>
            <a:r>
              <a:rPr lang="tr-TR" sz="1400" dirty="0" smtClean="0"/>
              <a:t/>
            </a:r>
            <a:br>
              <a:rPr lang="tr-TR" sz="1400" dirty="0" smtClean="0"/>
            </a:br>
            <a:endParaRPr lang="tr-TR" sz="2700" dirty="0">
              <a:solidFill>
                <a:srgbClr val="FF0000"/>
              </a:solidFill>
              <a:latin typeface="+mn-lt"/>
            </a:endParaRPr>
          </a:p>
        </p:txBody>
      </p:sp>
      <p:grpSp>
        <p:nvGrpSpPr>
          <p:cNvPr id="3" name="Grup 2"/>
          <p:cNvGrpSpPr/>
          <p:nvPr/>
        </p:nvGrpSpPr>
        <p:grpSpPr>
          <a:xfrm>
            <a:off x="582167" y="1791272"/>
            <a:ext cx="10838689" cy="4417504"/>
            <a:chOff x="582167" y="2095118"/>
            <a:chExt cx="10838689" cy="4113658"/>
          </a:xfrm>
        </p:grpSpPr>
        <p:sp>
          <p:nvSpPr>
            <p:cNvPr id="5" name="Metin kutusu 4"/>
            <p:cNvSpPr txBox="1"/>
            <p:nvPr/>
          </p:nvSpPr>
          <p:spPr>
            <a:xfrm>
              <a:off x="7562088" y="4052506"/>
              <a:ext cx="3858768" cy="2062103"/>
            </a:xfrm>
            <a:prstGeom prst="rect">
              <a:avLst/>
            </a:prstGeom>
            <a:noFill/>
          </p:spPr>
          <p:txBody>
            <a:bodyPr wrap="square" rtlCol="0">
              <a:spAutoFit/>
            </a:bodyPr>
            <a:lstStyle/>
            <a:p>
              <a:r>
                <a:rPr lang="tr-TR" sz="1600" i="1" dirty="0"/>
                <a:t>Çocuklarda Kardeşlik, Arkadaşlık ve </a:t>
              </a:r>
              <a:r>
                <a:rPr lang="tr-TR" sz="1600" i="1" dirty="0" err="1"/>
                <a:t>Akranlık</a:t>
              </a:r>
              <a:r>
                <a:rPr lang="tr-TR" sz="1600" i="1" dirty="0"/>
                <a:t> İlişkisi Araştırması </a:t>
              </a:r>
              <a:r>
                <a:rPr lang="tr-TR" sz="1600" i="1" dirty="0" smtClean="0"/>
                <a:t>2021. Bilim Danışmanı: Prof</a:t>
              </a:r>
              <a:r>
                <a:rPr lang="tr-TR" sz="1600" i="1" dirty="0"/>
                <a:t>. Dr. Hasan </a:t>
              </a:r>
              <a:r>
                <a:rPr lang="tr-TR" sz="1600" i="1" dirty="0" err="1" smtClean="0"/>
                <a:t>Bacanlı</a:t>
              </a:r>
              <a:endParaRPr lang="tr-TR" sz="1600" i="1" dirty="0" smtClean="0"/>
            </a:p>
            <a:p>
              <a:endParaRPr lang="tr-TR" sz="1600" dirty="0"/>
            </a:p>
            <a:p>
              <a:r>
                <a:rPr lang="tr-TR" sz="1600" dirty="0" smtClean="0"/>
                <a:t>İstanbul </a:t>
              </a:r>
              <a:r>
                <a:rPr lang="tr-TR" sz="1600" dirty="0"/>
                <a:t>genelini temsil </a:t>
              </a:r>
              <a:r>
                <a:rPr lang="tr-TR" sz="1600" dirty="0" smtClean="0"/>
                <a:t>eden </a:t>
              </a:r>
              <a:r>
                <a:rPr lang="tr-TR" sz="1600" dirty="0"/>
                <a:t>15 </a:t>
              </a:r>
              <a:r>
                <a:rPr lang="tr-TR" sz="1600" dirty="0" smtClean="0"/>
                <a:t>ilçe, </a:t>
              </a:r>
              <a:r>
                <a:rPr lang="tr-TR" sz="1600" dirty="0"/>
                <a:t>10-14 </a:t>
              </a:r>
              <a:r>
                <a:rPr lang="tr-TR" sz="1600" dirty="0" smtClean="0"/>
                <a:t>yaş, </a:t>
              </a:r>
              <a:r>
                <a:rPr lang="tr-TR" sz="1600" dirty="0"/>
                <a:t>1917 </a:t>
              </a:r>
              <a:r>
                <a:rPr lang="tr-TR" sz="1600" dirty="0" smtClean="0"/>
                <a:t>çocuk, </a:t>
              </a:r>
              <a:r>
                <a:rPr lang="tr-TR" sz="1600" dirty="0"/>
                <a:t>Ekim-Kasım </a:t>
              </a:r>
              <a:r>
                <a:rPr lang="tr-TR" sz="1600" dirty="0" smtClean="0"/>
                <a:t>2021, </a:t>
              </a:r>
              <a:r>
                <a:rPr lang="tr-TR" sz="1600" dirty="0"/>
                <a:t>yüz </a:t>
              </a:r>
              <a:r>
                <a:rPr lang="tr-TR" sz="1600" dirty="0" smtClean="0"/>
                <a:t>yüze.</a:t>
              </a:r>
            </a:p>
            <a:p>
              <a:endParaRPr lang="tr-TR" sz="1600" dirty="0"/>
            </a:p>
            <a:p>
              <a:r>
                <a:rPr lang="tr-TR" sz="1600" dirty="0" smtClean="0"/>
                <a:t>ARGETUS Araştırma</a:t>
              </a:r>
              <a:endParaRPr lang="tr-TR" sz="1600" dirty="0"/>
            </a:p>
          </p:txBody>
        </p:sp>
        <p:pic>
          <p:nvPicPr>
            <p:cNvPr id="2" name="Resim 1"/>
            <p:cNvPicPr>
              <a:picLocks noChangeAspect="1"/>
            </p:cNvPicPr>
            <p:nvPr/>
          </p:nvPicPr>
          <p:blipFill>
            <a:blip r:embed="rId2"/>
            <a:stretch>
              <a:fillRect/>
            </a:stretch>
          </p:blipFill>
          <p:spPr>
            <a:xfrm>
              <a:off x="582167" y="2095118"/>
              <a:ext cx="6748401" cy="4113658"/>
            </a:xfrm>
            <a:prstGeom prst="rect">
              <a:avLst/>
            </a:prstGeom>
          </p:spPr>
        </p:pic>
      </p:grpSp>
      <p:sp>
        <p:nvSpPr>
          <p:cNvPr id="7" name="Dikdörtgen 6"/>
          <p:cNvSpPr/>
          <p:nvPr/>
        </p:nvSpPr>
        <p:spPr>
          <a:xfrm>
            <a:off x="506850" y="6258296"/>
            <a:ext cx="5320925" cy="292388"/>
          </a:xfrm>
          <a:prstGeom prst="rect">
            <a:avLst/>
          </a:prstGeom>
        </p:spPr>
        <p:txBody>
          <a:bodyPr wrap="square">
            <a:spAutoFit/>
          </a:bodyPr>
          <a:lstStyle/>
          <a:p>
            <a:r>
              <a:rPr lang="tr-TR" sz="1300" dirty="0"/>
              <a:t>Erol </a:t>
            </a:r>
            <a:r>
              <a:rPr lang="tr-TR" sz="1300" dirty="0" smtClean="0"/>
              <a:t>Erdoğan / İlahiyatçı</a:t>
            </a:r>
            <a:r>
              <a:rPr lang="tr-TR" sz="1300" dirty="0"/>
              <a:t>, Sosyolog, ARGETUS Araştırma Danışman</a:t>
            </a:r>
          </a:p>
        </p:txBody>
      </p:sp>
    </p:spTree>
    <p:extLst>
      <p:ext uri="{BB962C8B-B14F-4D97-AF65-F5344CB8AC3E}">
        <p14:creationId xmlns:p14="http://schemas.microsoft.com/office/powerpoint/2010/main" val="1012811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582168" y="465709"/>
            <a:ext cx="10838688" cy="1325563"/>
          </a:xfrm>
        </p:spPr>
        <p:txBody>
          <a:bodyPr>
            <a:normAutofit fontScale="90000"/>
          </a:bodyPr>
          <a:lstStyle/>
          <a:p>
            <a:r>
              <a:rPr lang="tr-TR" dirty="0" smtClean="0"/>
              <a:t/>
            </a:r>
            <a:br>
              <a:rPr lang="tr-TR" dirty="0" smtClean="0"/>
            </a:br>
            <a:r>
              <a:rPr lang="tr-TR" dirty="0" smtClean="0"/>
              <a:t/>
            </a:r>
            <a:br>
              <a:rPr lang="tr-TR" dirty="0" smtClean="0"/>
            </a:br>
            <a:r>
              <a:rPr lang="tr-TR" b="1" dirty="0"/>
              <a:t>AKRAN İLİŞKİLERİNİ İYİLEŞTİRME </a:t>
            </a:r>
            <a:r>
              <a:rPr lang="tr-TR" b="1" dirty="0" smtClean="0"/>
              <a:t>STRATEJİLERİ </a:t>
            </a:r>
            <a:r>
              <a:rPr lang="tr-TR" b="1" dirty="0" smtClean="0">
                <a:solidFill>
                  <a:schemeClr val="bg1">
                    <a:lumMod val="65000"/>
                  </a:schemeClr>
                </a:solidFill>
              </a:rPr>
              <a:t>(4)</a:t>
            </a:r>
            <a:br>
              <a:rPr lang="tr-TR" b="1" dirty="0" smtClean="0">
                <a:solidFill>
                  <a:schemeClr val="bg1">
                    <a:lumMod val="65000"/>
                  </a:schemeClr>
                </a:solidFill>
              </a:rPr>
            </a:br>
            <a:r>
              <a:rPr lang="tr-TR" sz="2800" b="1" dirty="0" smtClean="0">
                <a:solidFill>
                  <a:srgbClr val="FF0000"/>
                </a:solidFill>
              </a:rPr>
              <a:t>ÇOCUK FİKRİNİ BİLMEK, ÇOCUK  ARAŞTIRMALARINI VE DEĞİŞİMİ İZLEMEK (d)</a:t>
            </a:r>
            <a:r>
              <a:rPr lang="tr-TR" dirty="0"/>
              <a:t/>
            </a:r>
            <a:br>
              <a:rPr lang="tr-TR" dirty="0"/>
            </a:br>
            <a:r>
              <a:rPr lang="tr-TR" sz="1200" dirty="0"/>
              <a:t/>
            </a:r>
            <a:br>
              <a:rPr lang="tr-TR" sz="1200" dirty="0"/>
            </a:br>
            <a:r>
              <a:rPr lang="tr-TR" sz="1400" dirty="0" smtClean="0"/>
              <a:t/>
            </a:r>
            <a:br>
              <a:rPr lang="tr-TR" sz="1400" dirty="0" smtClean="0"/>
            </a:br>
            <a:endParaRPr lang="tr-TR" sz="2700" dirty="0">
              <a:solidFill>
                <a:srgbClr val="FF0000"/>
              </a:solidFill>
              <a:latin typeface="+mn-lt"/>
            </a:endParaRPr>
          </a:p>
        </p:txBody>
      </p:sp>
      <p:grpSp>
        <p:nvGrpSpPr>
          <p:cNvPr id="2" name="Grup 1"/>
          <p:cNvGrpSpPr/>
          <p:nvPr/>
        </p:nvGrpSpPr>
        <p:grpSpPr>
          <a:xfrm>
            <a:off x="641268" y="1791272"/>
            <a:ext cx="10818421" cy="4478899"/>
            <a:chOff x="809053" y="2167318"/>
            <a:chExt cx="10273475" cy="3639122"/>
          </a:xfrm>
        </p:grpSpPr>
        <p:sp>
          <p:nvSpPr>
            <p:cNvPr id="5" name="Metin kutusu 4"/>
            <p:cNvSpPr txBox="1"/>
            <p:nvPr/>
          </p:nvSpPr>
          <p:spPr>
            <a:xfrm>
              <a:off x="7223760" y="3659314"/>
              <a:ext cx="3858768" cy="2062103"/>
            </a:xfrm>
            <a:prstGeom prst="rect">
              <a:avLst/>
            </a:prstGeom>
            <a:noFill/>
          </p:spPr>
          <p:txBody>
            <a:bodyPr wrap="square" rtlCol="0">
              <a:spAutoFit/>
            </a:bodyPr>
            <a:lstStyle/>
            <a:p>
              <a:r>
                <a:rPr lang="tr-TR" sz="1600" i="1" dirty="0"/>
                <a:t>Çocuklarda Kardeşlik, Arkadaşlık ve </a:t>
              </a:r>
              <a:r>
                <a:rPr lang="tr-TR" sz="1600" i="1" dirty="0" err="1"/>
                <a:t>Akranlık</a:t>
              </a:r>
              <a:r>
                <a:rPr lang="tr-TR" sz="1600" i="1" dirty="0"/>
                <a:t> İlişkisi Araştırması </a:t>
              </a:r>
              <a:r>
                <a:rPr lang="tr-TR" sz="1600" i="1" dirty="0" smtClean="0"/>
                <a:t>2021. Bilim Danışmanı: Prof</a:t>
              </a:r>
              <a:r>
                <a:rPr lang="tr-TR" sz="1600" i="1" dirty="0"/>
                <a:t>. Dr. Hasan </a:t>
              </a:r>
              <a:r>
                <a:rPr lang="tr-TR" sz="1600" i="1" dirty="0" err="1" smtClean="0"/>
                <a:t>Bacanlı</a:t>
              </a:r>
              <a:endParaRPr lang="tr-TR" sz="1600" i="1" dirty="0" smtClean="0"/>
            </a:p>
            <a:p>
              <a:endParaRPr lang="tr-TR" sz="1600" dirty="0"/>
            </a:p>
            <a:p>
              <a:r>
                <a:rPr lang="tr-TR" sz="1600" dirty="0" smtClean="0"/>
                <a:t>İstanbul </a:t>
              </a:r>
              <a:r>
                <a:rPr lang="tr-TR" sz="1600" dirty="0"/>
                <a:t>genelini temsil </a:t>
              </a:r>
              <a:r>
                <a:rPr lang="tr-TR" sz="1600" dirty="0" smtClean="0"/>
                <a:t>eden </a:t>
              </a:r>
              <a:r>
                <a:rPr lang="tr-TR" sz="1600" dirty="0"/>
                <a:t>15 </a:t>
              </a:r>
              <a:r>
                <a:rPr lang="tr-TR" sz="1600" dirty="0" smtClean="0"/>
                <a:t>ilçe, </a:t>
              </a:r>
              <a:r>
                <a:rPr lang="tr-TR" sz="1600" dirty="0"/>
                <a:t>10-14 </a:t>
              </a:r>
              <a:r>
                <a:rPr lang="tr-TR" sz="1600" dirty="0" smtClean="0"/>
                <a:t>yaş, </a:t>
              </a:r>
              <a:r>
                <a:rPr lang="tr-TR" sz="1600" dirty="0"/>
                <a:t>1917 </a:t>
              </a:r>
              <a:r>
                <a:rPr lang="tr-TR" sz="1600" dirty="0" smtClean="0"/>
                <a:t>çocuk, </a:t>
              </a:r>
              <a:r>
                <a:rPr lang="tr-TR" sz="1600" dirty="0"/>
                <a:t>Ekim-Kasım </a:t>
              </a:r>
              <a:r>
                <a:rPr lang="tr-TR" sz="1600" dirty="0" smtClean="0"/>
                <a:t>2021, </a:t>
              </a:r>
              <a:r>
                <a:rPr lang="tr-TR" sz="1600" dirty="0"/>
                <a:t>yüz </a:t>
              </a:r>
              <a:r>
                <a:rPr lang="tr-TR" sz="1600" dirty="0" smtClean="0"/>
                <a:t>yüze.</a:t>
              </a:r>
            </a:p>
            <a:p>
              <a:endParaRPr lang="tr-TR" sz="1600" dirty="0"/>
            </a:p>
            <a:p>
              <a:r>
                <a:rPr lang="tr-TR" sz="1600" dirty="0" smtClean="0"/>
                <a:t>ARGETUS Araştırma</a:t>
              </a:r>
              <a:endParaRPr lang="tr-TR" sz="1600" dirty="0"/>
            </a:p>
          </p:txBody>
        </p:sp>
        <p:pic>
          <p:nvPicPr>
            <p:cNvPr id="3" name="Resim 2"/>
            <p:cNvPicPr>
              <a:picLocks noChangeAspect="1"/>
            </p:cNvPicPr>
            <p:nvPr/>
          </p:nvPicPr>
          <p:blipFill>
            <a:blip r:embed="rId2"/>
            <a:stretch>
              <a:fillRect/>
            </a:stretch>
          </p:blipFill>
          <p:spPr>
            <a:xfrm>
              <a:off x="809053" y="2167318"/>
              <a:ext cx="6173330" cy="3639122"/>
            </a:xfrm>
            <a:prstGeom prst="rect">
              <a:avLst/>
            </a:prstGeom>
          </p:spPr>
        </p:pic>
      </p:grpSp>
      <p:sp>
        <p:nvSpPr>
          <p:cNvPr id="6" name="Dikdörtgen 5"/>
          <p:cNvSpPr/>
          <p:nvPr/>
        </p:nvSpPr>
        <p:spPr>
          <a:xfrm>
            <a:off x="506850" y="6258296"/>
            <a:ext cx="5320925" cy="292388"/>
          </a:xfrm>
          <a:prstGeom prst="rect">
            <a:avLst/>
          </a:prstGeom>
        </p:spPr>
        <p:txBody>
          <a:bodyPr wrap="square">
            <a:spAutoFit/>
          </a:bodyPr>
          <a:lstStyle/>
          <a:p>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Tree>
    <p:extLst>
      <p:ext uri="{BB962C8B-B14F-4D97-AF65-F5344CB8AC3E}">
        <p14:creationId xmlns:p14="http://schemas.microsoft.com/office/powerpoint/2010/main" val="5891908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582168" y="465709"/>
            <a:ext cx="10838688" cy="1325563"/>
          </a:xfrm>
        </p:spPr>
        <p:txBody>
          <a:bodyPr>
            <a:normAutofit fontScale="90000"/>
          </a:bodyPr>
          <a:lstStyle/>
          <a:p>
            <a:r>
              <a:rPr lang="tr-TR" dirty="0" smtClean="0"/>
              <a:t/>
            </a:r>
            <a:br>
              <a:rPr lang="tr-TR" dirty="0" smtClean="0"/>
            </a:br>
            <a:r>
              <a:rPr lang="tr-TR" dirty="0" smtClean="0"/>
              <a:t/>
            </a:r>
            <a:br>
              <a:rPr lang="tr-TR" dirty="0" smtClean="0"/>
            </a:br>
            <a:r>
              <a:rPr lang="tr-TR" b="1" dirty="0" smtClean="0"/>
              <a:t>AKRAN ZORBALIĞINI ÖNLEME STRATEJİLERİ </a:t>
            </a:r>
            <a:r>
              <a:rPr lang="tr-TR" b="1" dirty="0" smtClean="0">
                <a:solidFill>
                  <a:schemeClr val="bg1">
                    <a:lumMod val="65000"/>
                  </a:schemeClr>
                </a:solidFill>
              </a:rPr>
              <a:t>(4)</a:t>
            </a:r>
            <a:br>
              <a:rPr lang="tr-TR" b="1" dirty="0" smtClean="0">
                <a:solidFill>
                  <a:schemeClr val="bg1">
                    <a:lumMod val="65000"/>
                  </a:schemeClr>
                </a:solidFill>
              </a:rPr>
            </a:br>
            <a:r>
              <a:rPr lang="tr-TR" sz="2800" b="1" dirty="0" smtClean="0">
                <a:solidFill>
                  <a:srgbClr val="FF0000"/>
                </a:solidFill>
              </a:rPr>
              <a:t>ÇOCUK FİKRİNİ BİLMEK, ÇOCUK  ARAŞTIRMALARINI VE DEĞİŞİMİ İZLEMEK (d)</a:t>
            </a:r>
            <a:r>
              <a:rPr lang="tr-TR" dirty="0"/>
              <a:t/>
            </a:r>
            <a:br>
              <a:rPr lang="tr-TR" dirty="0"/>
            </a:br>
            <a:r>
              <a:rPr lang="tr-TR" sz="1200" dirty="0"/>
              <a:t/>
            </a:r>
            <a:br>
              <a:rPr lang="tr-TR" sz="1200" dirty="0"/>
            </a:br>
            <a:r>
              <a:rPr lang="tr-TR" sz="1400" dirty="0" smtClean="0"/>
              <a:t/>
            </a:r>
            <a:br>
              <a:rPr lang="tr-TR" sz="1400" dirty="0" smtClean="0"/>
            </a:br>
            <a:endParaRPr lang="tr-TR" sz="2700" dirty="0">
              <a:solidFill>
                <a:srgbClr val="FF0000"/>
              </a:solidFill>
              <a:latin typeface="+mn-lt"/>
            </a:endParaRPr>
          </a:p>
        </p:txBody>
      </p:sp>
      <p:grpSp>
        <p:nvGrpSpPr>
          <p:cNvPr id="3" name="Grup 2"/>
          <p:cNvGrpSpPr/>
          <p:nvPr/>
        </p:nvGrpSpPr>
        <p:grpSpPr>
          <a:xfrm>
            <a:off x="629392" y="1865376"/>
            <a:ext cx="10628416" cy="4381045"/>
            <a:chOff x="852678" y="2192655"/>
            <a:chExt cx="10046970" cy="3544704"/>
          </a:xfrm>
        </p:grpSpPr>
        <p:sp>
          <p:nvSpPr>
            <p:cNvPr id="5" name="Metin kutusu 4"/>
            <p:cNvSpPr txBox="1"/>
            <p:nvPr/>
          </p:nvSpPr>
          <p:spPr>
            <a:xfrm>
              <a:off x="7040880" y="3675256"/>
              <a:ext cx="3858768" cy="2062103"/>
            </a:xfrm>
            <a:prstGeom prst="rect">
              <a:avLst/>
            </a:prstGeom>
            <a:noFill/>
          </p:spPr>
          <p:txBody>
            <a:bodyPr wrap="square" rtlCol="0">
              <a:spAutoFit/>
            </a:bodyPr>
            <a:lstStyle/>
            <a:p>
              <a:r>
                <a:rPr lang="tr-TR" sz="1600" i="1" dirty="0"/>
                <a:t>Çocuklarda Kardeşlik, Arkadaşlık ve </a:t>
              </a:r>
              <a:r>
                <a:rPr lang="tr-TR" sz="1600" i="1" dirty="0" err="1"/>
                <a:t>Akranlık</a:t>
              </a:r>
              <a:r>
                <a:rPr lang="tr-TR" sz="1600" i="1" dirty="0"/>
                <a:t> İlişkisi Araştırması </a:t>
              </a:r>
              <a:r>
                <a:rPr lang="tr-TR" sz="1600" i="1" dirty="0" smtClean="0"/>
                <a:t>2021. Bilim Danışmanı: Prof</a:t>
              </a:r>
              <a:r>
                <a:rPr lang="tr-TR" sz="1600" i="1" dirty="0"/>
                <a:t>. Dr. Hasan </a:t>
              </a:r>
              <a:r>
                <a:rPr lang="tr-TR" sz="1600" i="1" dirty="0" err="1" smtClean="0"/>
                <a:t>Bacanlı</a:t>
              </a:r>
              <a:endParaRPr lang="tr-TR" sz="1600" i="1" dirty="0" smtClean="0"/>
            </a:p>
            <a:p>
              <a:endParaRPr lang="tr-TR" sz="1600" dirty="0"/>
            </a:p>
            <a:p>
              <a:r>
                <a:rPr lang="tr-TR" sz="1600" dirty="0" smtClean="0"/>
                <a:t>İstanbul </a:t>
              </a:r>
              <a:r>
                <a:rPr lang="tr-TR" sz="1600" dirty="0"/>
                <a:t>genelini temsil </a:t>
              </a:r>
              <a:r>
                <a:rPr lang="tr-TR" sz="1600" dirty="0" smtClean="0"/>
                <a:t>eden </a:t>
              </a:r>
              <a:r>
                <a:rPr lang="tr-TR" sz="1600" dirty="0"/>
                <a:t>15 </a:t>
              </a:r>
              <a:r>
                <a:rPr lang="tr-TR" sz="1600" dirty="0" smtClean="0"/>
                <a:t>ilçe, </a:t>
              </a:r>
              <a:r>
                <a:rPr lang="tr-TR" sz="1600" dirty="0"/>
                <a:t>10-14 </a:t>
              </a:r>
              <a:r>
                <a:rPr lang="tr-TR" sz="1600" dirty="0" smtClean="0"/>
                <a:t>yaş, </a:t>
              </a:r>
              <a:r>
                <a:rPr lang="tr-TR" sz="1600" dirty="0"/>
                <a:t>1917 </a:t>
              </a:r>
              <a:r>
                <a:rPr lang="tr-TR" sz="1600" dirty="0" smtClean="0"/>
                <a:t>çocuk, </a:t>
              </a:r>
              <a:r>
                <a:rPr lang="tr-TR" sz="1600" dirty="0"/>
                <a:t>Ekim-Kasım </a:t>
              </a:r>
              <a:r>
                <a:rPr lang="tr-TR" sz="1600" dirty="0" smtClean="0"/>
                <a:t>2021, </a:t>
              </a:r>
              <a:r>
                <a:rPr lang="tr-TR" sz="1600" dirty="0"/>
                <a:t>yüz </a:t>
              </a:r>
              <a:r>
                <a:rPr lang="tr-TR" sz="1600" dirty="0" smtClean="0"/>
                <a:t>yüze.</a:t>
              </a:r>
            </a:p>
            <a:p>
              <a:endParaRPr lang="tr-TR" sz="1600" dirty="0"/>
            </a:p>
            <a:p>
              <a:r>
                <a:rPr lang="tr-TR" sz="1600" dirty="0" smtClean="0"/>
                <a:t>ARGETUS Araştırma</a:t>
              </a:r>
              <a:endParaRPr lang="tr-TR" sz="1600" dirty="0"/>
            </a:p>
          </p:txBody>
        </p:sp>
        <p:pic>
          <p:nvPicPr>
            <p:cNvPr id="2" name="Resim 1"/>
            <p:cNvPicPr>
              <a:picLocks noChangeAspect="1"/>
            </p:cNvPicPr>
            <p:nvPr/>
          </p:nvPicPr>
          <p:blipFill>
            <a:blip r:embed="rId2"/>
            <a:stretch>
              <a:fillRect/>
            </a:stretch>
          </p:blipFill>
          <p:spPr>
            <a:xfrm>
              <a:off x="852678" y="2192655"/>
              <a:ext cx="6105906" cy="3544704"/>
            </a:xfrm>
            <a:prstGeom prst="rect">
              <a:avLst/>
            </a:prstGeom>
          </p:spPr>
        </p:pic>
      </p:grpSp>
      <p:sp>
        <p:nvSpPr>
          <p:cNvPr id="6" name="Dikdörtgen 5"/>
          <p:cNvSpPr/>
          <p:nvPr/>
        </p:nvSpPr>
        <p:spPr>
          <a:xfrm>
            <a:off x="506850" y="6258296"/>
            <a:ext cx="5320925" cy="292388"/>
          </a:xfrm>
          <a:prstGeom prst="rect">
            <a:avLst/>
          </a:prstGeom>
        </p:spPr>
        <p:txBody>
          <a:bodyPr wrap="square">
            <a:spAutoFit/>
          </a:bodyPr>
          <a:lstStyle/>
          <a:p>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Tree>
    <p:extLst>
      <p:ext uri="{BB962C8B-B14F-4D97-AF65-F5344CB8AC3E}">
        <p14:creationId xmlns:p14="http://schemas.microsoft.com/office/powerpoint/2010/main" val="1809937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637032" y="557149"/>
            <a:ext cx="10838688" cy="814451"/>
          </a:xfrm>
        </p:spPr>
        <p:txBody>
          <a:bodyPr>
            <a:noAutofit/>
          </a:bodyPr>
          <a:lstStyle/>
          <a:p>
            <a:pPr>
              <a:lnSpc>
                <a:spcPct val="100000"/>
              </a:lnSpc>
              <a:spcBef>
                <a:spcPts val="1200"/>
              </a:spcBef>
            </a:pPr>
            <a:r>
              <a:rPr lang="tr-TR" sz="3800" dirty="0" smtClean="0"/>
              <a:t/>
            </a:r>
            <a:br>
              <a:rPr lang="tr-TR" sz="3800" dirty="0" smtClean="0"/>
            </a:br>
            <a:r>
              <a:rPr lang="tr-TR" sz="3800" b="1" dirty="0" smtClean="0"/>
              <a:t>ÇOCUKLAR VE ERGENLERDE KİMLİK GELİŞİMİ</a:t>
            </a:r>
            <a:r>
              <a:rPr lang="tr-TR" sz="3800" b="1" dirty="0" smtClean="0">
                <a:solidFill>
                  <a:schemeClr val="bg1">
                    <a:lumMod val="65000"/>
                  </a:schemeClr>
                </a:solidFill>
              </a:rPr>
              <a:t/>
            </a:r>
            <a:br>
              <a:rPr lang="tr-TR" sz="3800" b="1" dirty="0" smtClean="0">
                <a:solidFill>
                  <a:schemeClr val="bg1">
                    <a:lumMod val="65000"/>
                  </a:schemeClr>
                </a:solidFill>
              </a:rPr>
            </a:br>
            <a:endParaRPr lang="tr-TR" sz="3800" dirty="0">
              <a:solidFill>
                <a:srgbClr val="FF0000"/>
              </a:solidFill>
              <a:latin typeface="+mn-lt"/>
            </a:endParaRPr>
          </a:p>
        </p:txBody>
      </p:sp>
      <p:sp>
        <p:nvSpPr>
          <p:cNvPr id="2" name="Metin kutusu 1"/>
          <p:cNvSpPr txBox="1"/>
          <p:nvPr/>
        </p:nvSpPr>
        <p:spPr>
          <a:xfrm>
            <a:off x="950976" y="5824728"/>
            <a:ext cx="10652760" cy="307777"/>
          </a:xfrm>
          <a:prstGeom prst="rect">
            <a:avLst/>
          </a:prstGeom>
          <a:noFill/>
        </p:spPr>
        <p:txBody>
          <a:bodyPr wrap="square" rtlCol="0">
            <a:spAutoFit/>
          </a:bodyPr>
          <a:lstStyle/>
          <a:p>
            <a:r>
              <a:rPr lang="tr-TR" sz="1400" i="1" dirty="0"/>
              <a:t>Psikolojiye giriş, davranışın gelişimi teorik yaklaşımlar,</a:t>
            </a:r>
            <a:r>
              <a:rPr lang="tr-TR" sz="1400" dirty="0"/>
              <a:t> Dr. Öğretim Üyesi Murat Şahin, </a:t>
            </a:r>
            <a:r>
              <a:rPr lang="tr-TR" sz="1400" dirty="0" err="1"/>
              <a:t>Omü</a:t>
            </a:r>
            <a:r>
              <a:rPr lang="tr-TR" sz="1400" dirty="0"/>
              <a:t> Sosyoloji Bölümü</a:t>
            </a:r>
            <a:r>
              <a:rPr lang="tr-TR" sz="1400" dirty="0" smtClean="0"/>
              <a:t>.</a:t>
            </a:r>
            <a:endParaRPr lang="tr-TR" sz="1400" dirty="0"/>
          </a:p>
        </p:txBody>
      </p:sp>
      <p:pic>
        <p:nvPicPr>
          <p:cNvPr id="4" name="Resim 3"/>
          <p:cNvPicPr>
            <a:picLocks noChangeAspect="1"/>
          </p:cNvPicPr>
          <p:nvPr/>
        </p:nvPicPr>
        <p:blipFill>
          <a:blip r:embed="rId2"/>
          <a:stretch>
            <a:fillRect/>
          </a:stretch>
        </p:blipFill>
        <p:spPr>
          <a:xfrm>
            <a:off x="637032" y="1504303"/>
            <a:ext cx="7463028" cy="4187721"/>
          </a:xfrm>
          <a:prstGeom prst="rect">
            <a:avLst/>
          </a:prstGeom>
        </p:spPr>
      </p:pic>
      <p:sp>
        <p:nvSpPr>
          <p:cNvPr id="5" name="Metin kutusu 4"/>
          <p:cNvSpPr txBox="1"/>
          <p:nvPr/>
        </p:nvSpPr>
        <p:spPr>
          <a:xfrm>
            <a:off x="8220456" y="1792224"/>
            <a:ext cx="3163824" cy="3139321"/>
          </a:xfrm>
          <a:prstGeom prst="rect">
            <a:avLst/>
          </a:prstGeom>
          <a:noFill/>
        </p:spPr>
        <p:txBody>
          <a:bodyPr wrap="square" rtlCol="0">
            <a:spAutoFit/>
          </a:bodyPr>
          <a:lstStyle/>
          <a:p>
            <a:r>
              <a:rPr lang="tr-TR" dirty="0" smtClean="0"/>
              <a:t>* Herhangi </a:t>
            </a:r>
            <a:r>
              <a:rPr lang="tr-TR" dirty="0"/>
              <a:t>bir dönemin aşılamayan çatışmaları er ya da geç aşılmalıdır. Aşılmayan çatışmalar ömür boyu kişinin psikolojisini tehdit etmektedir. </a:t>
            </a:r>
            <a:endParaRPr lang="tr-TR" dirty="0" smtClean="0"/>
          </a:p>
          <a:p>
            <a:endParaRPr lang="tr-TR" dirty="0"/>
          </a:p>
          <a:p>
            <a:r>
              <a:rPr lang="tr-TR" dirty="0" smtClean="0"/>
              <a:t>* </a:t>
            </a:r>
            <a:r>
              <a:rPr lang="tr-TR" dirty="0" err="1" smtClean="0"/>
              <a:t>Psikososyal</a:t>
            </a:r>
            <a:r>
              <a:rPr lang="tr-TR" dirty="0" smtClean="0"/>
              <a:t> </a:t>
            </a:r>
            <a:r>
              <a:rPr lang="tr-TR" dirty="0"/>
              <a:t>gelişim evrelerinde çocukluk ve ergenlik dönemleri oldukça önemlidir.</a:t>
            </a:r>
          </a:p>
          <a:p>
            <a:endParaRPr lang="tr-TR" dirty="0"/>
          </a:p>
        </p:txBody>
      </p:sp>
    </p:spTree>
    <p:extLst>
      <p:ext uri="{BB962C8B-B14F-4D97-AF65-F5344CB8AC3E}">
        <p14:creationId xmlns:p14="http://schemas.microsoft.com/office/powerpoint/2010/main" val="28823450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29056" y="2722594"/>
            <a:ext cx="10637520" cy="1325563"/>
          </a:xfrm>
        </p:spPr>
        <p:txBody>
          <a:bodyPr>
            <a:noAutofit/>
          </a:bodyPr>
          <a:lstStyle/>
          <a:p>
            <a:pPr algn="ctr"/>
            <a:r>
              <a:rPr lang="tr-TR" sz="4000" b="1" dirty="0" smtClean="0">
                <a:solidFill>
                  <a:srgbClr val="C00000"/>
                </a:solidFill>
              </a:rPr>
              <a:t>NE YAPARSIN?</a:t>
            </a:r>
            <a:r>
              <a:rPr lang="tr-TR" sz="4000" dirty="0">
                <a:solidFill>
                  <a:srgbClr val="C00000"/>
                </a:solidFill>
              </a:rPr>
              <a:t/>
            </a:r>
            <a:br>
              <a:rPr lang="tr-TR" sz="4000" dirty="0">
                <a:solidFill>
                  <a:srgbClr val="C00000"/>
                </a:solidFill>
              </a:rPr>
            </a:br>
            <a:r>
              <a:rPr lang="tr-TR" sz="4000" dirty="0" smtClean="0"/>
              <a:t/>
            </a:r>
            <a:br>
              <a:rPr lang="tr-TR" sz="4000" dirty="0" smtClean="0"/>
            </a:br>
            <a:r>
              <a:rPr lang="tr-TR" dirty="0" smtClean="0"/>
              <a:t>Okul bahçesinde, arkadaşına şiddet uygulayan bir </a:t>
            </a:r>
            <a:r>
              <a:rPr lang="tr-TR" dirty="0"/>
              <a:t>öğrenci gördün, ne yaparsın? </a:t>
            </a:r>
            <a:r>
              <a:rPr lang="tr-TR" sz="4000" dirty="0" smtClean="0"/>
              <a:t/>
            </a:r>
            <a:br>
              <a:rPr lang="tr-TR" sz="4000" dirty="0" smtClean="0"/>
            </a:br>
            <a:r>
              <a:rPr lang="tr-TR" sz="2000" dirty="0" smtClean="0"/>
              <a:t/>
            </a:r>
            <a:br>
              <a:rPr lang="tr-TR" sz="2000" dirty="0" smtClean="0"/>
            </a:br>
            <a:r>
              <a:rPr lang="tr-TR" sz="4000" dirty="0"/>
              <a:t/>
            </a:r>
            <a:br>
              <a:rPr lang="tr-TR" sz="4000" dirty="0"/>
            </a:br>
            <a:r>
              <a:rPr lang="tr-TR" sz="4000" b="1" dirty="0"/>
              <a:t> </a:t>
            </a:r>
            <a:endParaRPr lang="tr-TR" sz="4000" dirty="0"/>
          </a:p>
        </p:txBody>
      </p:sp>
      <p:sp>
        <p:nvSpPr>
          <p:cNvPr id="5" name="Unvan 7"/>
          <p:cNvSpPr txBox="1">
            <a:spLocks/>
          </p:cNvSpPr>
          <p:nvPr/>
        </p:nvSpPr>
        <p:spPr>
          <a:xfrm>
            <a:off x="1307592" y="4961192"/>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600"/>
              </a:spcBef>
            </a:pPr>
            <a:r>
              <a:rPr lang="tr-TR" sz="2000" dirty="0" smtClean="0">
                <a:solidFill>
                  <a:schemeClr val="bg1">
                    <a:lumMod val="50000"/>
                  </a:schemeClr>
                </a:solidFill>
                <a:latin typeface="+mn-lt"/>
              </a:rPr>
              <a:t>Etkinlik 5</a:t>
            </a:r>
            <a:endParaRPr lang="tr-TR" sz="2000" dirty="0">
              <a:solidFill>
                <a:schemeClr val="bg1">
                  <a:lumMod val="50000"/>
                </a:schemeClr>
              </a:solidFill>
              <a:latin typeface="+mn-lt"/>
            </a:endParaRPr>
          </a:p>
        </p:txBody>
      </p:sp>
      <p:sp>
        <p:nvSpPr>
          <p:cNvPr id="4" name="Dikdörtgen 3"/>
          <p:cNvSpPr/>
          <p:nvPr/>
        </p:nvSpPr>
        <p:spPr>
          <a:xfrm>
            <a:off x="4118730" y="6067519"/>
            <a:ext cx="5320925" cy="492443"/>
          </a:xfrm>
          <a:prstGeom prst="rect">
            <a:avLst/>
          </a:prstGeom>
        </p:spPr>
        <p:txBody>
          <a:bodyPr wrap="square">
            <a:spAutoFit/>
          </a:bodyPr>
          <a:lstStyle/>
          <a:p>
            <a:pPr algn="ctr"/>
            <a:r>
              <a:rPr lang="tr-TR" sz="1300" dirty="0"/>
              <a:t>Erol </a:t>
            </a:r>
            <a:r>
              <a:rPr lang="tr-TR" sz="1300" dirty="0" smtClean="0"/>
              <a:t>Erdoğan / İlahiyatçı</a:t>
            </a:r>
            <a:r>
              <a:rPr lang="tr-TR" sz="1300" dirty="0"/>
              <a:t>, Sosyolog, ARGETUS Araştırma </a:t>
            </a:r>
            <a:r>
              <a:rPr lang="tr-TR" sz="1300" dirty="0" smtClean="0"/>
              <a:t>Danışmanı</a:t>
            </a:r>
            <a:br>
              <a:rPr lang="tr-TR" sz="1300" dirty="0" smtClean="0"/>
            </a:br>
            <a:r>
              <a:rPr lang="tr-TR" sz="1300" b="1" dirty="0" smtClean="0"/>
              <a:t>MEB AİLE OKULU EĞİTİCİ EĞİTİMİ - ERZURUM  </a:t>
            </a:r>
            <a:endParaRPr lang="tr-TR" sz="1300" b="1" dirty="0"/>
          </a:p>
        </p:txBody>
      </p:sp>
    </p:spTree>
    <p:extLst>
      <p:ext uri="{BB962C8B-B14F-4D97-AF65-F5344CB8AC3E}">
        <p14:creationId xmlns:p14="http://schemas.microsoft.com/office/powerpoint/2010/main" val="383908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1289304" y="2859754"/>
            <a:ext cx="10515600" cy="1325563"/>
          </a:xfrm>
        </p:spPr>
        <p:txBody>
          <a:bodyPr>
            <a:noAutofit/>
          </a:bodyPr>
          <a:lstStyle/>
          <a:p>
            <a:pPr algn="ctr"/>
            <a:r>
              <a:rPr lang="tr-TR" sz="3500" b="1" dirty="0"/>
              <a:t>FİLM KESİTİ İZLEME</a:t>
            </a:r>
            <a:r>
              <a:rPr lang="tr-TR" sz="3500" dirty="0"/>
              <a:t/>
            </a:r>
            <a:br>
              <a:rPr lang="tr-TR" sz="3500" dirty="0"/>
            </a:br>
            <a:r>
              <a:rPr lang="tr-TR" sz="3500" b="1" dirty="0" smtClean="0"/>
              <a:t/>
            </a:r>
            <a:br>
              <a:rPr lang="tr-TR" sz="3500" b="1" dirty="0" smtClean="0"/>
            </a:br>
            <a:r>
              <a:rPr lang="en-US" sz="3500" dirty="0" smtClean="0">
                <a:hlinkClick r:id="rId2" action="ppaction://hlinkfile"/>
              </a:rPr>
              <a:t>Front of the Class .mp4</a:t>
            </a:r>
            <a:r>
              <a:rPr lang="tr-TR" sz="3500" dirty="0" smtClean="0"/>
              <a:t/>
            </a:r>
            <a:br>
              <a:rPr lang="tr-TR" sz="3500" dirty="0" smtClean="0"/>
            </a:br>
            <a:r>
              <a:rPr lang="tr-TR" sz="3500" dirty="0" smtClean="0"/>
              <a:t/>
            </a:r>
            <a:br>
              <a:rPr lang="tr-TR" sz="3500" dirty="0" smtClean="0"/>
            </a:br>
            <a:r>
              <a:rPr lang="tr-TR" sz="2200" dirty="0" smtClean="0"/>
              <a:t>4.16 </a:t>
            </a:r>
            <a:r>
              <a:rPr lang="tr-TR" sz="2200" dirty="0"/>
              <a:t>dk. - Front of </a:t>
            </a:r>
            <a:r>
              <a:rPr lang="tr-TR" sz="2200" dirty="0" err="1"/>
              <a:t>the</a:t>
            </a:r>
            <a:r>
              <a:rPr lang="tr-TR" sz="2200" dirty="0"/>
              <a:t> Class (2008 yapımı, </a:t>
            </a:r>
            <a:r>
              <a:rPr lang="tr-TR" sz="2200" dirty="0" smtClean="0"/>
              <a:t>ABD)</a:t>
            </a:r>
            <a:r>
              <a:rPr lang="tr-TR" sz="2200" dirty="0"/>
              <a:t/>
            </a:r>
            <a:br>
              <a:rPr lang="tr-TR" sz="2200" dirty="0"/>
            </a:br>
            <a:r>
              <a:rPr lang="tr-TR" sz="3600" dirty="0" smtClean="0"/>
              <a:t/>
            </a:r>
            <a:br>
              <a:rPr lang="tr-TR" sz="3600" dirty="0" smtClean="0"/>
            </a:br>
            <a:r>
              <a:rPr lang="tr-TR" sz="3600" dirty="0" smtClean="0">
                <a:hlinkClick r:id="rId3"/>
              </a:rPr>
              <a:t>https</a:t>
            </a:r>
            <a:r>
              <a:rPr lang="tr-TR" sz="3600" dirty="0">
                <a:hlinkClick r:id="rId3"/>
              </a:rPr>
              <a:t>://</a:t>
            </a:r>
            <a:r>
              <a:rPr lang="tr-TR" sz="3600" dirty="0" smtClean="0">
                <a:hlinkClick r:id="rId3"/>
              </a:rPr>
              <a:t>youtu.be/wKQUhkfhn1s</a:t>
            </a:r>
            <a:r>
              <a:rPr lang="tr-TR" sz="3600" dirty="0" smtClean="0"/>
              <a:t/>
            </a:r>
            <a:br>
              <a:rPr lang="tr-TR" sz="3600" dirty="0" smtClean="0"/>
            </a:br>
            <a:r>
              <a:rPr lang="tr-TR" sz="3500" dirty="0"/>
              <a:t/>
            </a:r>
            <a:br>
              <a:rPr lang="tr-TR" sz="3500" dirty="0"/>
            </a:br>
            <a:r>
              <a:rPr lang="tr-TR" sz="3500" b="1" dirty="0"/>
              <a:t> </a:t>
            </a:r>
            <a:r>
              <a:rPr lang="tr-TR" sz="3500" dirty="0"/>
              <a:t/>
            </a:r>
            <a:br>
              <a:rPr lang="tr-TR" sz="3500" dirty="0"/>
            </a:br>
            <a:r>
              <a:rPr lang="tr-TR" sz="3500" b="1" dirty="0" smtClean="0"/>
              <a:t/>
            </a:r>
            <a:br>
              <a:rPr lang="tr-TR" sz="3500" b="1" dirty="0" smtClean="0"/>
            </a:br>
            <a:endParaRPr lang="tr-TR" sz="2000" dirty="0"/>
          </a:p>
        </p:txBody>
      </p:sp>
      <p:sp>
        <p:nvSpPr>
          <p:cNvPr id="5" name="Unvan 7"/>
          <p:cNvSpPr txBox="1">
            <a:spLocks/>
          </p:cNvSpPr>
          <p:nvPr/>
        </p:nvSpPr>
        <p:spPr>
          <a:xfrm>
            <a:off x="1289304" y="4833176"/>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600"/>
              </a:spcBef>
            </a:pPr>
            <a:endParaRPr lang="tr-TR" sz="2000" dirty="0">
              <a:solidFill>
                <a:schemeClr val="bg1">
                  <a:lumMod val="50000"/>
                </a:schemeClr>
              </a:solidFill>
              <a:latin typeface="+mn-lt"/>
            </a:endParaRPr>
          </a:p>
        </p:txBody>
      </p:sp>
      <p:sp>
        <p:nvSpPr>
          <p:cNvPr id="4" name="Dikdörtgen 3"/>
          <p:cNvSpPr/>
          <p:nvPr/>
        </p:nvSpPr>
        <p:spPr>
          <a:xfrm>
            <a:off x="4127874" y="6240008"/>
            <a:ext cx="5320925" cy="292388"/>
          </a:xfrm>
          <a:prstGeom prst="rect">
            <a:avLst/>
          </a:prstGeom>
        </p:spPr>
        <p:txBody>
          <a:bodyPr wrap="square">
            <a:spAutoFit/>
          </a:bodyPr>
          <a:lstStyle/>
          <a:p>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
        <p:nvSpPr>
          <p:cNvPr id="6" name="Unvan 7"/>
          <p:cNvSpPr txBox="1">
            <a:spLocks/>
          </p:cNvSpPr>
          <p:nvPr/>
        </p:nvSpPr>
        <p:spPr>
          <a:xfrm>
            <a:off x="1252728" y="4540568"/>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600"/>
              </a:spcBef>
            </a:pPr>
            <a:r>
              <a:rPr lang="tr-TR" sz="1500" dirty="0" smtClean="0">
                <a:solidFill>
                  <a:schemeClr val="bg1">
                    <a:lumMod val="50000"/>
                  </a:schemeClr>
                </a:solidFill>
                <a:latin typeface="+mn-lt"/>
              </a:rPr>
              <a:t>Etkinlik 5</a:t>
            </a:r>
            <a:endParaRPr lang="tr-TR" sz="1500" dirty="0">
              <a:solidFill>
                <a:schemeClr val="bg1">
                  <a:lumMod val="50000"/>
                </a:schemeClr>
              </a:solidFill>
              <a:latin typeface="+mn-lt"/>
            </a:endParaRPr>
          </a:p>
        </p:txBody>
      </p:sp>
    </p:spTree>
    <p:extLst>
      <p:ext uri="{BB962C8B-B14F-4D97-AF65-F5344CB8AC3E}">
        <p14:creationId xmlns:p14="http://schemas.microsoft.com/office/powerpoint/2010/main" val="2737461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1289304" y="2859754"/>
            <a:ext cx="10515600" cy="1325563"/>
          </a:xfrm>
        </p:spPr>
        <p:txBody>
          <a:bodyPr>
            <a:noAutofit/>
          </a:bodyPr>
          <a:lstStyle/>
          <a:p>
            <a:pPr algn="ctr"/>
            <a:r>
              <a:rPr lang="tr-TR" sz="3900" b="1" dirty="0">
                <a:solidFill>
                  <a:schemeClr val="accent1">
                    <a:lumMod val="75000"/>
                  </a:schemeClr>
                </a:solidFill>
              </a:rPr>
              <a:t>FİLM </a:t>
            </a:r>
            <a:r>
              <a:rPr lang="tr-TR" sz="3900" b="1" dirty="0" smtClean="0">
                <a:solidFill>
                  <a:schemeClr val="accent1">
                    <a:lumMod val="75000"/>
                  </a:schemeClr>
                </a:solidFill>
              </a:rPr>
              <a:t>KESİTİ ve FİLM ÖNERİLERİ</a:t>
            </a:r>
            <a:r>
              <a:rPr lang="tr-TR" sz="3500" b="1" dirty="0" smtClean="0"/>
              <a:t/>
            </a:r>
            <a:br>
              <a:rPr lang="tr-TR" sz="3500" b="1" dirty="0" smtClean="0"/>
            </a:br>
            <a:r>
              <a:rPr lang="tr-TR" sz="3500" b="1" dirty="0" smtClean="0"/>
              <a:t/>
            </a:r>
            <a:br>
              <a:rPr lang="tr-TR" sz="3500" b="1" dirty="0" smtClean="0"/>
            </a:br>
            <a:r>
              <a:rPr lang="tr-TR" sz="2800" dirty="0" smtClean="0"/>
              <a:t>Akran ilişkilerini dayanışma, yardımlaşma, arkadaşlık, dostluk, öğreticilik, sevgi ve saygı yönünde iyileştirmek ve geliştirme eğitimlerinde izlenilmesinde fayda umduğunuz sinema filmleri veya film kesitleri önerilerinizi paylaşır mısınız?</a:t>
            </a:r>
            <a:r>
              <a:rPr lang="tr-TR" sz="3600" dirty="0" smtClean="0"/>
              <a:t/>
            </a:r>
            <a:br>
              <a:rPr lang="tr-TR" sz="3600" dirty="0" smtClean="0"/>
            </a:br>
            <a:r>
              <a:rPr lang="tr-TR" sz="3600" dirty="0"/>
              <a:t/>
            </a:r>
            <a:br>
              <a:rPr lang="tr-TR" sz="3600" dirty="0"/>
            </a:br>
            <a:r>
              <a:rPr lang="tr-TR" sz="3600" b="1" dirty="0" smtClean="0">
                <a:solidFill>
                  <a:srgbClr val="FF0000"/>
                </a:solidFill>
              </a:rPr>
              <a:t>Kocaman teşekkürler!</a:t>
            </a:r>
            <a:r>
              <a:rPr lang="tr-TR" sz="3600" dirty="0" smtClean="0"/>
              <a:t/>
            </a:r>
            <a:br>
              <a:rPr lang="tr-TR" sz="3600" dirty="0" smtClean="0"/>
            </a:br>
            <a:r>
              <a:rPr lang="tr-TR" sz="3500" dirty="0"/>
              <a:t/>
            </a:r>
            <a:br>
              <a:rPr lang="tr-TR" sz="3500" dirty="0"/>
            </a:br>
            <a:r>
              <a:rPr lang="tr-TR" sz="3500" b="1" dirty="0"/>
              <a:t> </a:t>
            </a:r>
            <a:r>
              <a:rPr lang="tr-TR" sz="3500" dirty="0"/>
              <a:t/>
            </a:r>
            <a:br>
              <a:rPr lang="tr-TR" sz="3500" dirty="0"/>
            </a:br>
            <a:r>
              <a:rPr lang="tr-TR" sz="3500" b="1" dirty="0" smtClean="0"/>
              <a:t/>
            </a:r>
            <a:br>
              <a:rPr lang="tr-TR" sz="3500" b="1" dirty="0" smtClean="0"/>
            </a:br>
            <a:endParaRPr lang="tr-TR" sz="2000" dirty="0"/>
          </a:p>
        </p:txBody>
      </p:sp>
      <p:sp>
        <p:nvSpPr>
          <p:cNvPr id="4" name="Dikdörtgen 3"/>
          <p:cNvSpPr/>
          <p:nvPr/>
        </p:nvSpPr>
        <p:spPr>
          <a:xfrm>
            <a:off x="4045578" y="6258296"/>
            <a:ext cx="5320925" cy="292388"/>
          </a:xfrm>
          <a:prstGeom prst="rect">
            <a:avLst/>
          </a:prstGeom>
        </p:spPr>
        <p:txBody>
          <a:bodyPr wrap="square">
            <a:spAutoFit/>
          </a:bodyPr>
          <a:lstStyle/>
          <a:p>
            <a:pPr algn="ctr"/>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
        <p:nvSpPr>
          <p:cNvPr id="6" name="Unvan 7"/>
          <p:cNvSpPr txBox="1">
            <a:spLocks/>
          </p:cNvSpPr>
          <p:nvPr/>
        </p:nvSpPr>
        <p:spPr>
          <a:xfrm>
            <a:off x="1252728" y="4540568"/>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600"/>
              </a:spcBef>
            </a:pPr>
            <a:r>
              <a:rPr lang="tr-TR" sz="1500" dirty="0" smtClean="0">
                <a:solidFill>
                  <a:schemeClr val="bg1">
                    <a:lumMod val="50000"/>
                  </a:schemeClr>
                </a:solidFill>
                <a:latin typeface="+mn-lt"/>
              </a:rPr>
              <a:t>Etkinlik 6</a:t>
            </a:r>
            <a:endParaRPr lang="tr-TR" sz="1500" dirty="0">
              <a:solidFill>
                <a:schemeClr val="bg1">
                  <a:lumMod val="50000"/>
                </a:schemeClr>
              </a:solidFill>
              <a:latin typeface="+mn-lt"/>
            </a:endParaRPr>
          </a:p>
        </p:txBody>
      </p:sp>
    </p:spTree>
    <p:extLst>
      <p:ext uri="{BB962C8B-B14F-4D97-AF65-F5344CB8AC3E}">
        <p14:creationId xmlns:p14="http://schemas.microsoft.com/office/powerpoint/2010/main" val="23972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0664" y="365125"/>
            <a:ext cx="10479024" cy="466979"/>
          </a:xfrm>
        </p:spPr>
        <p:txBody>
          <a:bodyPr>
            <a:normAutofit fontScale="90000"/>
          </a:bodyPr>
          <a:lstStyle/>
          <a:p>
            <a:r>
              <a:rPr lang="tr-TR" sz="3600" b="1" dirty="0" smtClean="0"/>
              <a:t>KAYNAKÇA</a:t>
            </a:r>
            <a:endParaRPr lang="tr-TR" sz="3600" b="1" dirty="0"/>
          </a:p>
        </p:txBody>
      </p:sp>
      <p:sp>
        <p:nvSpPr>
          <p:cNvPr id="3" name="İçerik Yer Tutucusu 2"/>
          <p:cNvSpPr>
            <a:spLocks noGrp="1"/>
          </p:cNvSpPr>
          <p:nvPr>
            <p:ph idx="1"/>
          </p:nvPr>
        </p:nvSpPr>
        <p:spPr>
          <a:xfrm>
            <a:off x="740664" y="832104"/>
            <a:ext cx="11000232" cy="5093208"/>
          </a:xfrm>
        </p:spPr>
        <p:txBody>
          <a:bodyPr>
            <a:noAutofit/>
          </a:bodyPr>
          <a:lstStyle/>
          <a:p>
            <a:pPr marL="0" indent="0">
              <a:lnSpc>
                <a:spcPct val="100000"/>
              </a:lnSpc>
              <a:spcBef>
                <a:spcPts val="400"/>
              </a:spcBef>
              <a:buNone/>
            </a:pPr>
            <a:r>
              <a:rPr lang="tr-TR" sz="1400" b="1" dirty="0" smtClean="0"/>
              <a:t>KİTAP</a:t>
            </a:r>
          </a:p>
          <a:p>
            <a:pPr marL="0" indent="0">
              <a:lnSpc>
                <a:spcPct val="100000"/>
              </a:lnSpc>
              <a:spcBef>
                <a:spcPts val="400"/>
              </a:spcBef>
              <a:buNone/>
            </a:pPr>
            <a:r>
              <a:rPr lang="tr-TR" sz="1400" i="1" dirty="0" err="1" smtClean="0"/>
              <a:t>N’apsak</a:t>
            </a:r>
            <a:r>
              <a:rPr lang="tr-TR" sz="1400" i="1" dirty="0" smtClean="0"/>
              <a:t> Bu Gençleri? Gençlerle İlgili Önyargıların Analizi;</a:t>
            </a:r>
            <a:r>
              <a:rPr lang="tr-TR" sz="1400" b="1" dirty="0" smtClean="0"/>
              <a:t> </a:t>
            </a:r>
            <a:r>
              <a:rPr lang="tr-TR" sz="1400" dirty="0" smtClean="0"/>
              <a:t>Erol Erdoğan, İz Yayıncılık, 2021, İstanbul.</a:t>
            </a:r>
          </a:p>
          <a:p>
            <a:pPr marL="0" indent="0">
              <a:lnSpc>
                <a:spcPct val="100000"/>
              </a:lnSpc>
              <a:spcBef>
                <a:spcPts val="400"/>
              </a:spcBef>
              <a:buNone/>
            </a:pPr>
            <a:endParaRPr lang="tr-TR" sz="500" b="1" dirty="0" smtClean="0"/>
          </a:p>
          <a:p>
            <a:pPr marL="0" indent="0">
              <a:lnSpc>
                <a:spcPct val="100000"/>
              </a:lnSpc>
              <a:spcBef>
                <a:spcPts val="400"/>
              </a:spcBef>
              <a:buNone/>
            </a:pPr>
            <a:r>
              <a:rPr lang="tr-TR" sz="1400" b="1" dirty="0" smtClean="0"/>
              <a:t>MAKALELER </a:t>
            </a:r>
            <a:r>
              <a:rPr lang="tr-TR" sz="1400" dirty="0"/>
              <a:t>(Erişimler: 18.03.2022)</a:t>
            </a:r>
          </a:p>
          <a:p>
            <a:pPr marL="0" indent="0">
              <a:lnSpc>
                <a:spcPct val="100000"/>
              </a:lnSpc>
              <a:spcBef>
                <a:spcPts val="400"/>
              </a:spcBef>
              <a:buNone/>
            </a:pPr>
            <a:r>
              <a:rPr lang="tr-TR" sz="1400" dirty="0" smtClean="0"/>
              <a:t>Akran </a:t>
            </a:r>
            <a:r>
              <a:rPr lang="tr-TR" sz="1400" dirty="0"/>
              <a:t>Zorbalığı Belirleme Ölçeği Ergen Formu, Tuncay </a:t>
            </a:r>
            <a:r>
              <a:rPr lang="tr-TR" sz="1400" dirty="0" err="1"/>
              <a:t>Ayas</a:t>
            </a:r>
            <a:r>
              <a:rPr lang="tr-TR" sz="1400" dirty="0"/>
              <a:t>- Metin Pişkin, Akademik Bakış Dergisi; Sayı: 50 Temmuz – Ağustos </a:t>
            </a:r>
            <a:r>
              <a:rPr lang="tr-TR" sz="1400" dirty="0" smtClean="0"/>
              <a:t>2015</a:t>
            </a:r>
          </a:p>
          <a:p>
            <a:pPr marL="0" indent="0">
              <a:lnSpc>
                <a:spcPct val="100000"/>
              </a:lnSpc>
              <a:spcBef>
                <a:spcPts val="400"/>
              </a:spcBef>
              <a:buNone/>
            </a:pPr>
            <a:r>
              <a:rPr lang="tr-TR" sz="1400" dirty="0" smtClean="0"/>
              <a:t>KARN </a:t>
            </a:r>
            <a:r>
              <a:rPr lang="tr-TR" sz="1400" dirty="0"/>
              <a:t>Kavramının Anlamı Üzerine Semantik Bir İnceleme, Selahattin AYDEMİR, ANTAKİYAT/Hatay </a:t>
            </a:r>
            <a:r>
              <a:rPr lang="tr-TR" sz="1400" dirty="0" smtClean="0"/>
              <a:t>MKÜ. Ün. İlahiyat F. Der. C:1 </a:t>
            </a:r>
            <a:r>
              <a:rPr lang="tr-TR" sz="1400" dirty="0"/>
              <a:t>Sayı: 1, </a:t>
            </a:r>
            <a:r>
              <a:rPr lang="tr-TR" sz="1400" dirty="0" err="1" smtClean="0"/>
              <a:t>Syf</a:t>
            </a:r>
            <a:r>
              <a:rPr lang="tr-TR" sz="1400" dirty="0" smtClean="0"/>
              <a:t>: 64-83</a:t>
            </a:r>
            <a:r>
              <a:rPr lang="tr-TR" sz="1400" dirty="0"/>
              <a:t>, 2018.</a:t>
            </a:r>
          </a:p>
          <a:p>
            <a:pPr marL="0" indent="0">
              <a:lnSpc>
                <a:spcPct val="100000"/>
              </a:lnSpc>
              <a:spcBef>
                <a:spcPts val="400"/>
              </a:spcBef>
              <a:buNone/>
            </a:pPr>
            <a:r>
              <a:rPr lang="tr-TR" sz="1400" dirty="0"/>
              <a:t>Lise Öğrencilerinde Akran Zorbalığı ve Akran Mağduriyeti: Madenli Beldesi Örneği, Tuğba Eda Adalar, Nisan 2018, Trabzon, Yüksek Lisans Tezi, Avrasya Üniversitesi Sağlık Bilimleri Enstitüsü Hemşirelik Anabilim Dalı</a:t>
            </a:r>
            <a:r>
              <a:rPr lang="tr-TR" sz="1400" dirty="0" smtClean="0"/>
              <a:t>.</a:t>
            </a:r>
          </a:p>
          <a:p>
            <a:pPr marL="0" indent="0">
              <a:lnSpc>
                <a:spcPct val="100000"/>
              </a:lnSpc>
              <a:spcBef>
                <a:spcPts val="400"/>
              </a:spcBef>
              <a:buNone/>
            </a:pPr>
            <a:r>
              <a:rPr lang="tr-TR" sz="1400" i="1" dirty="0"/>
              <a:t>İlkokul Çağındaki Çocuklarda Bilgisayar Oyun Bağımlılığı ile Akran Zorbalığı Arasındaki İlişkinin İncelenmesi</a:t>
            </a:r>
            <a:r>
              <a:rPr lang="tr-TR" sz="1400" dirty="0"/>
              <a:t>, Yusuf Alper </a:t>
            </a:r>
            <a:r>
              <a:rPr lang="tr-TR" sz="1400" dirty="0" err="1"/>
              <a:t>Elmacıgil</a:t>
            </a:r>
            <a:r>
              <a:rPr lang="tr-TR" sz="1400" dirty="0"/>
              <a:t>, İstanbul-2021. Üsküdar Ün. SBE Klinik Psikoloji Anabilim Dalı Yüksek Lisans Tezi</a:t>
            </a:r>
            <a:r>
              <a:rPr lang="tr-TR" sz="1400" dirty="0" smtClean="0"/>
              <a:t>.</a:t>
            </a:r>
          </a:p>
          <a:p>
            <a:pPr marL="0" indent="0">
              <a:lnSpc>
                <a:spcPct val="100000"/>
              </a:lnSpc>
              <a:spcBef>
                <a:spcPts val="400"/>
              </a:spcBef>
              <a:buNone/>
            </a:pPr>
            <a:r>
              <a:rPr lang="tr-TR" sz="1400" i="1" dirty="0"/>
              <a:t>Psikolojiye giriş, davranışın gelişimi teorik yaklaşımlar,</a:t>
            </a:r>
            <a:r>
              <a:rPr lang="tr-TR" sz="1400" dirty="0"/>
              <a:t> Dr. Öğretim Üyesi Murat Şahin, </a:t>
            </a:r>
            <a:r>
              <a:rPr lang="tr-TR" sz="1400" dirty="0" err="1"/>
              <a:t>Omü</a:t>
            </a:r>
            <a:r>
              <a:rPr lang="tr-TR" sz="1400" dirty="0"/>
              <a:t> Sosyoloji Bölümü.</a:t>
            </a:r>
          </a:p>
          <a:p>
            <a:pPr marL="0" indent="0">
              <a:lnSpc>
                <a:spcPct val="100000"/>
              </a:lnSpc>
              <a:spcBef>
                <a:spcPts val="400"/>
              </a:spcBef>
              <a:buNone/>
            </a:pPr>
            <a:r>
              <a:rPr lang="tr-TR" sz="1400" dirty="0" smtClean="0"/>
              <a:t>Psikolojik </a:t>
            </a:r>
            <a:r>
              <a:rPr lang="tr-TR" sz="1400" dirty="0"/>
              <a:t>Sağlamlık, </a:t>
            </a:r>
            <a:r>
              <a:rPr lang="tr-TR" sz="1400" dirty="0" err="1"/>
              <a:t>Öğr</a:t>
            </a:r>
            <a:r>
              <a:rPr lang="tr-TR" sz="1400" dirty="0"/>
              <a:t>. Gör. Kudret Eren Yavuz. https://uskudar.edu.tr/pozitif-psikoloji/psikolojik-saglamlik </a:t>
            </a:r>
            <a:endParaRPr lang="tr-TR" sz="1400" dirty="0" smtClean="0"/>
          </a:p>
          <a:p>
            <a:pPr marL="0" indent="0">
              <a:lnSpc>
                <a:spcPct val="100000"/>
              </a:lnSpc>
              <a:spcBef>
                <a:spcPts val="400"/>
              </a:spcBef>
              <a:buNone/>
            </a:pPr>
            <a:endParaRPr lang="tr-TR" sz="500" b="1" dirty="0" smtClean="0"/>
          </a:p>
          <a:p>
            <a:pPr marL="0" indent="0">
              <a:lnSpc>
                <a:spcPct val="100000"/>
              </a:lnSpc>
              <a:spcBef>
                <a:spcPts val="400"/>
              </a:spcBef>
              <a:buNone/>
            </a:pPr>
            <a:r>
              <a:rPr lang="tr-TR" sz="1400" b="1" dirty="0" smtClean="0"/>
              <a:t>ARAŞTIRMA</a:t>
            </a:r>
          </a:p>
          <a:p>
            <a:pPr marL="0" indent="0">
              <a:lnSpc>
                <a:spcPct val="100000"/>
              </a:lnSpc>
              <a:spcBef>
                <a:spcPts val="400"/>
              </a:spcBef>
              <a:buNone/>
            </a:pPr>
            <a:r>
              <a:rPr lang="tr-TR" sz="1400" i="1" dirty="0" smtClean="0"/>
              <a:t>Çocuklarda </a:t>
            </a:r>
            <a:r>
              <a:rPr lang="tr-TR" sz="1400" i="1" dirty="0"/>
              <a:t>Kardeşlik, Arkadaşlık ve </a:t>
            </a:r>
            <a:r>
              <a:rPr lang="tr-TR" sz="1400" i="1" dirty="0" err="1"/>
              <a:t>Akranlık</a:t>
            </a:r>
            <a:r>
              <a:rPr lang="tr-TR" sz="1400" i="1" dirty="0"/>
              <a:t> İlişkisi Araştırması 2021. </a:t>
            </a:r>
            <a:r>
              <a:rPr lang="tr-TR" sz="1400" i="1" dirty="0" smtClean="0"/>
              <a:t>İstanbul. ARGETUS Araştırma, Üsküdar Belediyesi. </a:t>
            </a:r>
          </a:p>
          <a:p>
            <a:pPr marL="0" indent="0">
              <a:lnSpc>
                <a:spcPct val="100000"/>
              </a:lnSpc>
              <a:spcBef>
                <a:spcPts val="400"/>
              </a:spcBef>
              <a:buNone/>
            </a:pPr>
            <a:endParaRPr lang="tr-TR" sz="500" dirty="0" smtClean="0"/>
          </a:p>
          <a:p>
            <a:pPr marL="0" indent="0">
              <a:lnSpc>
                <a:spcPct val="100000"/>
              </a:lnSpc>
              <a:spcBef>
                <a:spcPts val="400"/>
              </a:spcBef>
              <a:buNone/>
            </a:pPr>
            <a:r>
              <a:rPr lang="tr-TR" sz="1400" b="1" dirty="0" smtClean="0"/>
              <a:t>SÖYLEŞİ-VİDEO</a:t>
            </a:r>
          </a:p>
          <a:p>
            <a:pPr marL="0" indent="0">
              <a:lnSpc>
                <a:spcPct val="100000"/>
              </a:lnSpc>
              <a:spcBef>
                <a:spcPts val="400"/>
              </a:spcBef>
              <a:buNone/>
            </a:pPr>
            <a:r>
              <a:rPr lang="tr-TR" sz="1400" dirty="0"/>
              <a:t>Şehirleşmede Çocuğa Görelik | Erol Erdoğan | Hilal </a:t>
            </a:r>
            <a:r>
              <a:rPr lang="tr-TR" sz="1400" dirty="0" err="1"/>
              <a:t>Saraçgil</a:t>
            </a:r>
            <a:r>
              <a:rPr lang="tr-TR" sz="1400" dirty="0"/>
              <a:t> | 13 Şubat 2022 - </a:t>
            </a:r>
            <a:r>
              <a:rPr lang="tr-TR" sz="1400" i="1" dirty="0"/>
              <a:t>https://youtu.be/Ma3mfAJqAVU</a:t>
            </a:r>
          </a:p>
          <a:p>
            <a:pPr marL="0" indent="0">
              <a:lnSpc>
                <a:spcPct val="100000"/>
              </a:lnSpc>
              <a:spcBef>
                <a:spcPts val="400"/>
              </a:spcBef>
              <a:buNone/>
            </a:pPr>
            <a:endParaRPr lang="tr-TR" sz="500" dirty="0" smtClean="0"/>
          </a:p>
          <a:p>
            <a:pPr marL="0" indent="0">
              <a:lnSpc>
                <a:spcPct val="100000"/>
              </a:lnSpc>
              <a:spcBef>
                <a:spcPts val="400"/>
              </a:spcBef>
              <a:buNone/>
            </a:pPr>
            <a:r>
              <a:rPr lang="tr-TR" sz="1400" b="1" dirty="0" smtClean="0"/>
              <a:t>SÖZLÜKLER</a:t>
            </a:r>
          </a:p>
          <a:p>
            <a:pPr marL="0" indent="0">
              <a:lnSpc>
                <a:spcPct val="100000"/>
              </a:lnSpc>
              <a:spcBef>
                <a:spcPts val="400"/>
              </a:spcBef>
              <a:buNone/>
            </a:pPr>
            <a:r>
              <a:rPr lang="tr-TR" sz="1400" dirty="0">
                <a:hlinkClick r:id="rId2"/>
              </a:rPr>
              <a:t>http://</a:t>
            </a:r>
            <a:r>
              <a:rPr lang="tr-TR" sz="1400" dirty="0" smtClean="0">
                <a:hlinkClick r:id="rId2"/>
              </a:rPr>
              <a:t>lugatim.com</a:t>
            </a:r>
            <a:r>
              <a:rPr lang="tr-TR" sz="1400" dirty="0" smtClean="0"/>
              <a:t> (Kubbealtı Sözlük) - </a:t>
            </a:r>
            <a:r>
              <a:rPr lang="tr-TR" sz="1400" dirty="0" smtClean="0">
                <a:hlinkClick r:id="rId3"/>
              </a:rPr>
              <a:t>https</a:t>
            </a:r>
            <a:r>
              <a:rPr lang="tr-TR" sz="1400" dirty="0">
                <a:hlinkClick r:id="rId3"/>
              </a:rPr>
              <a:t>://</a:t>
            </a:r>
            <a:r>
              <a:rPr lang="tr-TR" sz="1400" dirty="0" smtClean="0">
                <a:hlinkClick r:id="rId3"/>
              </a:rPr>
              <a:t>sozluk.gov.tr</a:t>
            </a:r>
            <a:r>
              <a:rPr lang="tr-TR" sz="1400" dirty="0" smtClean="0"/>
              <a:t> (TDK Sözlüğü)</a:t>
            </a:r>
            <a:endParaRPr lang="tr-TR" sz="1400" dirty="0"/>
          </a:p>
          <a:p>
            <a:pPr marL="0" indent="0">
              <a:lnSpc>
                <a:spcPct val="100000"/>
              </a:lnSpc>
              <a:spcBef>
                <a:spcPts val="400"/>
              </a:spcBef>
              <a:buNone/>
            </a:pPr>
            <a:endParaRPr lang="tr-TR" sz="500" dirty="0" smtClean="0"/>
          </a:p>
          <a:p>
            <a:pPr marL="0" indent="0">
              <a:lnSpc>
                <a:spcPct val="100000"/>
              </a:lnSpc>
              <a:spcBef>
                <a:spcPts val="400"/>
              </a:spcBef>
              <a:buNone/>
            </a:pPr>
            <a:r>
              <a:rPr lang="tr-TR" sz="1400" b="1" dirty="0" smtClean="0"/>
              <a:t>FİLM KESİTİ</a:t>
            </a:r>
          </a:p>
          <a:p>
            <a:pPr marL="0" indent="0">
              <a:lnSpc>
                <a:spcPct val="100000"/>
              </a:lnSpc>
              <a:spcBef>
                <a:spcPts val="400"/>
              </a:spcBef>
              <a:buNone/>
            </a:pPr>
            <a:r>
              <a:rPr lang="tr-TR" sz="1400" dirty="0" smtClean="0">
                <a:hlinkClick r:id="rId4"/>
              </a:rPr>
              <a:t>https</a:t>
            </a:r>
            <a:r>
              <a:rPr lang="tr-TR" sz="1400" dirty="0">
                <a:hlinkClick r:id="rId4"/>
              </a:rPr>
              <a:t>://</a:t>
            </a:r>
            <a:r>
              <a:rPr lang="tr-TR" sz="1400" dirty="0" smtClean="0">
                <a:hlinkClick r:id="rId4"/>
              </a:rPr>
              <a:t>youtu.be/vBF5qgisiSU</a:t>
            </a:r>
            <a:r>
              <a:rPr lang="tr-TR" sz="1400" dirty="0" smtClean="0"/>
              <a:t> - </a:t>
            </a:r>
            <a:r>
              <a:rPr lang="tr-TR" sz="1400" dirty="0" err="1" smtClean="0"/>
              <a:t>Tourette</a:t>
            </a:r>
            <a:r>
              <a:rPr lang="tr-TR" sz="1400" dirty="0" smtClean="0"/>
              <a:t> </a:t>
            </a:r>
            <a:r>
              <a:rPr lang="tr-TR" sz="1400" dirty="0" err="1"/>
              <a:t>Association</a:t>
            </a:r>
            <a:r>
              <a:rPr lang="tr-TR" sz="1400" dirty="0"/>
              <a:t> of </a:t>
            </a:r>
            <a:r>
              <a:rPr lang="tr-TR" sz="1400" dirty="0" err="1" smtClean="0"/>
              <a:t>America</a:t>
            </a:r>
            <a:r>
              <a:rPr lang="tr-TR" sz="1400" dirty="0" smtClean="0"/>
              <a:t> - </a:t>
            </a:r>
            <a:r>
              <a:rPr lang="tr-TR" sz="1400" dirty="0" smtClean="0">
                <a:hlinkClick r:id="rId5"/>
              </a:rPr>
              <a:t>https://</a:t>
            </a:r>
            <a:r>
              <a:rPr lang="tr-TR" sz="1400" dirty="0">
                <a:hlinkClick r:id="rId5"/>
              </a:rPr>
              <a:t>youtu.be/wKQUhkfhn1s</a:t>
            </a:r>
            <a:r>
              <a:rPr lang="tr-TR" sz="1400" dirty="0"/>
              <a:t> </a:t>
            </a:r>
            <a:r>
              <a:rPr lang="tr-TR" sz="1400" dirty="0" smtClean="0"/>
              <a:t>- Front </a:t>
            </a:r>
            <a:r>
              <a:rPr lang="tr-TR" sz="1400" dirty="0"/>
              <a:t>of </a:t>
            </a:r>
            <a:r>
              <a:rPr lang="tr-TR" sz="1400" dirty="0" err="1"/>
              <a:t>the</a:t>
            </a:r>
            <a:r>
              <a:rPr lang="tr-TR" sz="1400" dirty="0"/>
              <a:t> Class </a:t>
            </a:r>
            <a:endParaRPr lang="tr-TR" sz="1400" dirty="0">
              <a:solidFill>
                <a:srgbClr val="FF0000"/>
              </a:solidFill>
            </a:endParaRPr>
          </a:p>
        </p:txBody>
      </p:sp>
    </p:spTree>
    <p:extLst>
      <p:ext uri="{BB962C8B-B14F-4D97-AF65-F5344CB8AC3E}">
        <p14:creationId xmlns:p14="http://schemas.microsoft.com/office/powerpoint/2010/main" val="6064595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670048" y="868680"/>
            <a:ext cx="5980176" cy="1655064"/>
          </a:xfrm>
          <a:prstGeom prst="rect">
            <a:avLst/>
          </a:prstGeom>
          <a:noFill/>
        </p:spPr>
        <p:txBody>
          <a:bodyPr wrap="square" rtlCol="0">
            <a:spAutoFit/>
          </a:bodyPr>
          <a:lstStyle/>
          <a:p>
            <a:endParaRPr lang="tr-TR" dirty="0"/>
          </a:p>
        </p:txBody>
      </p:sp>
      <p:grpSp>
        <p:nvGrpSpPr>
          <p:cNvPr id="9" name="Grup 8"/>
          <p:cNvGrpSpPr/>
          <p:nvPr/>
        </p:nvGrpSpPr>
        <p:grpSpPr>
          <a:xfrm>
            <a:off x="704088" y="1088136"/>
            <a:ext cx="10716768" cy="4929116"/>
            <a:chOff x="704088" y="1088136"/>
            <a:chExt cx="10716768" cy="4929116"/>
          </a:xfrm>
        </p:grpSpPr>
        <p:sp>
          <p:nvSpPr>
            <p:cNvPr id="3" name="Metin kutusu 2"/>
            <p:cNvSpPr txBox="1"/>
            <p:nvPr/>
          </p:nvSpPr>
          <p:spPr>
            <a:xfrm>
              <a:off x="2074950" y="3154930"/>
              <a:ext cx="8379373" cy="2862322"/>
            </a:xfrm>
            <a:prstGeom prst="rect">
              <a:avLst/>
            </a:prstGeom>
            <a:noFill/>
          </p:spPr>
          <p:txBody>
            <a:bodyPr wrap="square" rtlCol="0">
              <a:spAutoFit/>
            </a:bodyPr>
            <a:lstStyle/>
            <a:p>
              <a:pPr algn="ctr"/>
              <a:r>
                <a:rPr lang="tr-TR" sz="2000" dirty="0" smtClean="0"/>
                <a:t>T.C.</a:t>
              </a:r>
            </a:p>
            <a:p>
              <a:pPr algn="ctr"/>
              <a:r>
                <a:rPr lang="tr-TR" sz="2000" dirty="0" smtClean="0"/>
                <a:t>MİLLÎ EĞİTİM BAKANLIĞI </a:t>
              </a:r>
            </a:p>
            <a:p>
              <a:pPr algn="ctr"/>
              <a:r>
                <a:rPr lang="tr-TR" sz="2000" dirty="0" smtClean="0"/>
                <a:t>AİLE OKULU PROJESİ </a:t>
              </a:r>
            </a:p>
            <a:p>
              <a:pPr algn="ctr"/>
              <a:endParaRPr lang="tr-TR" sz="2000" dirty="0" smtClean="0"/>
            </a:p>
            <a:p>
              <a:pPr algn="ctr"/>
              <a:r>
                <a:rPr lang="tr-TR" sz="2000" dirty="0" smtClean="0"/>
                <a:t>Erol Erdoğan</a:t>
              </a:r>
            </a:p>
            <a:p>
              <a:pPr algn="ctr"/>
              <a:r>
                <a:rPr lang="tr-TR" sz="2000" b="1" dirty="0" smtClean="0"/>
                <a:t>AKRAN İLİŞKİLERİ</a:t>
              </a:r>
            </a:p>
            <a:p>
              <a:pPr algn="ctr"/>
              <a:r>
                <a:rPr lang="tr-TR" sz="2000" dirty="0"/>
                <a:t>İlahiyatçı, Sosyolog, ARGETUS Araştırma </a:t>
              </a:r>
              <a:r>
                <a:rPr lang="tr-TR" sz="2000" dirty="0" smtClean="0"/>
                <a:t>Danışmanı</a:t>
              </a:r>
            </a:p>
            <a:p>
              <a:pPr algn="ctr"/>
              <a:endParaRPr lang="tr-TR" sz="2000" dirty="0" smtClean="0"/>
            </a:p>
            <a:p>
              <a:pPr algn="ctr"/>
              <a:r>
                <a:rPr lang="tr-TR" sz="2000" dirty="0" err="1" smtClean="0">
                  <a:solidFill>
                    <a:schemeClr val="bg1">
                      <a:lumMod val="50000"/>
                    </a:schemeClr>
                  </a:solidFill>
                </a:rPr>
                <a:t>Twitter</a:t>
              </a:r>
              <a:r>
                <a:rPr lang="tr-TR" sz="2000" dirty="0" smtClean="0">
                  <a:solidFill>
                    <a:schemeClr val="bg1">
                      <a:lumMod val="50000"/>
                    </a:schemeClr>
                  </a:solidFill>
                </a:rPr>
                <a:t>: </a:t>
              </a:r>
              <a:r>
                <a:rPr lang="tr-TR" sz="2000" dirty="0" err="1" smtClean="0">
                  <a:solidFill>
                    <a:schemeClr val="bg1">
                      <a:lumMod val="50000"/>
                    </a:schemeClr>
                  </a:solidFill>
                </a:rPr>
                <a:t>ortaksoz</a:t>
              </a:r>
              <a:r>
                <a:rPr lang="tr-TR" sz="2000" dirty="0" smtClean="0">
                  <a:solidFill>
                    <a:schemeClr val="bg1">
                      <a:lumMod val="50000"/>
                    </a:schemeClr>
                  </a:solidFill>
                </a:rPr>
                <a:t> / </a:t>
              </a:r>
              <a:r>
                <a:rPr lang="tr-TR" sz="2000" dirty="0" err="1" smtClean="0">
                  <a:solidFill>
                    <a:schemeClr val="bg1">
                      <a:lumMod val="50000"/>
                    </a:schemeClr>
                  </a:solidFill>
                </a:rPr>
                <a:t>Instagram</a:t>
              </a:r>
              <a:r>
                <a:rPr lang="tr-TR" sz="2000" dirty="0" smtClean="0">
                  <a:solidFill>
                    <a:schemeClr val="bg1">
                      <a:lumMod val="50000"/>
                    </a:schemeClr>
                  </a:solidFill>
                </a:rPr>
                <a:t>: erolerdogan34</a:t>
              </a:r>
              <a:endParaRPr lang="tr-TR" sz="2000" dirty="0">
                <a:solidFill>
                  <a:schemeClr val="bg1">
                    <a:lumMod val="50000"/>
                  </a:schemeClr>
                </a:solidFill>
              </a:endParaRPr>
            </a:p>
          </p:txBody>
        </p:sp>
        <p:sp>
          <p:nvSpPr>
            <p:cNvPr id="7" name="Metin kutusu 6"/>
            <p:cNvSpPr txBox="1"/>
            <p:nvPr/>
          </p:nvSpPr>
          <p:spPr>
            <a:xfrm>
              <a:off x="704088" y="1088136"/>
              <a:ext cx="10716768" cy="1477328"/>
            </a:xfrm>
            <a:prstGeom prst="rect">
              <a:avLst/>
            </a:prstGeom>
            <a:noFill/>
          </p:spPr>
          <p:txBody>
            <a:bodyPr wrap="square" rtlCol="0">
              <a:spAutoFit/>
            </a:bodyPr>
            <a:lstStyle/>
            <a:p>
              <a:pPr lvl="0" algn="ctr" eaLnBrk="0" fontAlgn="base" hangingPunct="0">
                <a:spcBef>
                  <a:spcPct val="0"/>
                </a:spcBef>
                <a:spcAft>
                  <a:spcPct val="0"/>
                </a:spcAft>
              </a:pPr>
              <a:r>
                <a:rPr lang="tr-TR" altLang="tr-TR" sz="3000" dirty="0" smtClean="0">
                  <a:solidFill>
                    <a:srgbClr val="00B050"/>
                  </a:solidFill>
                  <a:latin typeface="Berlin Sans FB" panose="020E0602020502020306" pitchFamily="34" charset="0"/>
                  <a:ea typeface="Verdana" panose="020B0604030504040204" pitchFamily="34" charset="0"/>
                  <a:cs typeface="Times New Roman" panose="02020603050405020304" pitchFamily="18" charset="0"/>
                </a:rPr>
                <a:t>‘Sen </a:t>
              </a:r>
              <a:r>
                <a:rPr lang="tr-TR" altLang="tr-TR" sz="3000" dirty="0">
                  <a:solidFill>
                    <a:srgbClr val="00B050"/>
                  </a:solidFill>
                  <a:latin typeface="Berlin Sans FB" panose="020E0602020502020306" pitchFamily="34" charset="0"/>
                  <a:ea typeface="Verdana" panose="020B0604030504040204" pitchFamily="34" charset="0"/>
                  <a:cs typeface="Times New Roman" panose="02020603050405020304" pitchFamily="18" charset="0"/>
                </a:rPr>
                <a:t>bu şehrin sokaklarından geç sonsuz pencerelerle </a:t>
              </a:r>
              <a:endParaRPr lang="tr-TR" altLang="tr-TR" sz="3000" dirty="0" smtClean="0">
                <a:solidFill>
                  <a:srgbClr val="00B050"/>
                </a:solidFill>
                <a:latin typeface="Berlin Sans FB" panose="020E0602020502020306" pitchFamily="34" charset="0"/>
                <a:ea typeface="Verdana" panose="020B0604030504040204" pitchFamily="34" charset="0"/>
                <a:cs typeface="Times New Roman" panose="02020603050405020304" pitchFamily="18" charset="0"/>
              </a:endParaRPr>
            </a:p>
            <a:p>
              <a:pPr lvl="0" algn="ctr" eaLnBrk="0" fontAlgn="base" hangingPunct="0">
                <a:spcBef>
                  <a:spcPct val="0"/>
                </a:spcBef>
                <a:spcAft>
                  <a:spcPct val="0"/>
                </a:spcAft>
              </a:pPr>
              <a:r>
                <a:rPr lang="tr-TR" altLang="tr-TR" sz="3000" dirty="0" smtClean="0">
                  <a:solidFill>
                    <a:srgbClr val="00B050"/>
                  </a:solidFill>
                  <a:latin typeface="Berlin Sans FB" panose="020E0602020502020306" pitchFamily="34" charset="0"/>
                  <a:ea typeface="Verdana" panose="020B0604030504040204" pitchFamily="34" charset="0"/>
                  <a:cs typeface="Times New Roman" panose="02020603050405020304" pitchFamily="18" charset="0"/>
                </a:rPr>
                <a:t>Bir </a:t>
              </a:r>
              <a:r>
                <a:rPr lang="tr-TR" altLang="tr-TR" sz="3000" dirty="0">
                  <a:solidFill>
                    <a:srgbClr val="00B050"/>
                  </a:solidFill>
                  <a:latin typeface="Berlin Sans FB" panose="020E0602020502020306" pitchFamily="34" charset="0"/>
                  <a:ea typeface="Verdana" panose="020B0604030504040204" pitchFamily="34" charset="0"/>
                  <a:cs typeface="Times New Roman" panose="02020603050405020304" pitchFamily="18" charset="0"/>
                </a:rPr>
                <a:t>insanı al onu çöz çöz çocuk </a:t>
              </a:r>
              <a:r>
                <a:rPr lang="tr-TR" altLang="tr-TR" sz="3000" dirty="0" smtClean="0">
                  <a:solidFill>
                    <a:srgbClr val="00B050"/>
                  </a:solidFill>
                  <a:latin typeface="Berlin Sans FB" panose="020E0602020502020306" pitchFamily="34" charset="0"/>
                  <a:ea typeface="Verdana" panose="020B0604030504040204" pitchFamily="34" charset="0"/>
                  <a:cs typeface="Times New Roman" panose="02020603050405020304" pitchFamily="18" charset="0"/>
                </a:rPr>
                <a:t>olsun</a:t>
              </a:r>
              <a:r>
                <a:rPr lang="tr-TR" altLang="tr-TR" sz="2500" dirty="0" smtClean="0">
                  <a:solidFill>
                    <a:srgbClr val="00B050"/>
                  </a:solidFill>
                  <a:latin typeface="Berlin Sans FB" panose="020E0602020502020306" pitchFamily="34" charset="0"/>
                  <a:ea typeface="Verdana" panose="020B0604030504040204" pitchFamily="34" charset="0"/>
                </a:rPr>
                <a:t>.’</a:t>
              </a:r>
            </a:p>
            <a:p>
              <a:pPr lvl="0" algn="ctr" eaLnBrk="0" fontAlgn="base" hangingPunct="0">
                <a:spcBef>
                  <a:spcPct val="0"/>
                </a:spcBef>
                <a:spcAft>
                  <a:spcPct val="0"/>
                </a:spcAft>
              </a:pPr>
              <a:endParaRPr lang="tr-TR" altLang="tr-TR" sz="1500" dirty="0" smtClean="0">
                <a:latin typeface="Verdana" panose="020B0604030504040204" pitchFamily="34" charset="0"/>
                <a:ea typeface="Verdana" panose="020B0604030504040204" pitchFamily="34" charset="0"/>
              </a:endParaRPr>
            </a:p>
            <a:p>
              <a:pPr lvl="0" algn="ctr" eaLnBrk="0" fontAlgn="base" hangingPunct="0">
                <a:spcBef>
                  <a:spcPct val="0"/>
                </a:spcBef>
                <a:spcAft>
                  <a:spcPct val="0"/>
                </a:spcAft>
              </a:pPr>
              <a:r>
                <a:rPr lang="tr-TR" altLang="tr-TR" sz="1500" dirty="0" smtClean="0">
                  <a:latin typeface="Verdana" panose="020B0604030504040204" pitchFamily="34" charset="0"/>
                  <a:ea typeface="Verdana" panose="020B0604030504040204" pitchFamily="34" charset="0"/>
                </a:rPr>
                <a:t>Sezai  Karakoç</a:t>
              </a:r>
              <a:endParaRPr lang="tr-TR" altLang="tr-TR" sz="1500" dirty="0">
                <a:latin typeface="Verdana" panose="020B0604030504040204" pitchFamily="34" charset="0"/>
                <a:ea typeface="Verdana" panose="020B0604030504040204" pitchFamily="34" charset="0"/>
              </a:endParaRPr>
            </a:p>
          </p:txBody>
        </p:sp>
      </p:grpSp>
    </p:spTree>
    <p:extLst>
      <p:ext uri="{BB962C8B-B14F-4D97-AF65-F5344CB8AC3E}">
        <p14:creationId xmlns:p14="http://schemas.microsoft.com/office/powerpoint/2010/main" val="254637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9"/>
                                        </p:tgtEl>
                                      </p:cBhvr>
                                    </p:animEffect>
                                    <p:animScale>
                                      <p:cBhvr>
                                        <p:cTn id="7" dur="25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29056" y="2722594"/>
            <a:ext cx="10515600" cy="1325563"/>
          </a:xfrm>
        </p:spPr>
        <p:txBody>
          <a:bodyPr>
            <a:noAutofit/>
          </a:bodyPr>
          <a:lstStyle/>
          <a:p>
            <a:pPr algn="ctr"/>
            <a:r>
              <a:rPr lang="tr-TR" sz="4000" b="1" dirty="0" smtClean="0">
                <a:solidFill>
                  <a:srgbClr val="FF0000"/>
                </a:solidFill>
              </a:rPr>
              <a:t>OLUMSUZ  OLUMLU AKRAN OYUNU</a:t>
            </a:r>
            <a:r>
              <a:rPr lang="tr-TR" sz="4000" dirty="0"/>
              <a:t/>
            </a:r>
            <a:br>
              <a:rPr lang="tr-TR" sz="4000" dirty="0"/>
            </a:br>
            <a:r>
              <a:rPr lang="tr-TR" sz="4000" dirty="0" smtClean="0"/>
              <a:t/>
            </a:r>
            <a:br>
              <a:rPr lang="tr-TR" sz="4000" dirty="0" smtClean="0"/>
            </a:br>
            <a:r>
              <a:rPr lang="tr-TR" sz="4000" dirty="0" smtClean="0"/>
              <a:t>İki </a:t>
            </a:r>
            <a:r>
              <a:rPr lang="tr-TR" sz="4000" dirty="0"/>
              <a:t>grup oluşturulur.  </a:t>
            </a:r>
            <a:r>
              <a:rPr lang="tr-TR" sz="4000" dirty="0" smtClean="0"/>
              <a:t>Bir grup </a:t>
            </a:r>
            <a:r>
              <a:rPr lang="tr-TR" sz="4000" dirty="0"/>
              <a:t>akran kelimesi ile başlayan olumsuz bir ifade söyler, karşı grup olumsuz kelimeye karşılık olumlu bir kelime söyler</a:t>
            </a:r>
            <a:r>
              <a:rPr lang="tr-TR" sz="4000" dirty="0" smtClean="0"/>
              <a:t>.</a:t>
            </a:r>
            <a:br>
              <a:rPr lang="tr-TR" sz="4000" dirty="0" smtClean="0"/>
            </a:br>
            <a:r>
              <a:rPr lang="tr-TR" sz="2000" dirty="0" smtClean="0"/>
              <a:t/>
            </a:r>
            <a:br>
              <a:rPr lang="tr-TR" sz="2000" dirty="0" smtClean="0"/>
            </a:br>
            <a:r>
              <a:rPr lang="tr-TR" sz="3000" dirty="0" smtClean="0"/>
              <a:t>(Örnek: Akran şiddeti- Akran arkadaşlığı)</a:t>
            </a:r>
            <a:r>
              <a:rPr lang="tr-TR" sz="4000" dirty="0"/>
              <a:t/>
            </a:r>
            <a:br>
              <a:rPr lang="tr-TR" sz="4000" dirty="0"/>
            </a:br>
            <a:r>
              <a:rPr lang="tr-TR" sz="4000" b="1" dirty="0"/>
              <a:t> </a:t>
            </a:r>
            <a:endParaRPr lang="tr-TR" sz="4000" dirty="0"/>
          </a:p>
        </p:txBody>
      </p:sp>
      <p:sp>
        <p:nvSpPr>
          <p:cNvPr id="5" name="Unvan 7"/>
          <p:cNvSpPr txBox="1">
            <a:spLocks/>
          </p:cNvSpPr>
          <p:nvPr/>
        </p:nvSpPr>
        <p:spPr>
          <a:xfrm>
            <a:off x="1307592" y="5208080"/>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600"/>
              </a:spcBef>
            </a:pPr>
            <a:r>
              <a:rPr lang="tr-TR" sz="2000" dirty="0" smtClean="0">
                <a:solidFill>
                  <a:schemeClr val="bg1">
                    <a:lumMod val="50000"/>
                  </a:schemeClr>
                </a:solidFill>
                <a:latin typeface="+mn-lt"/>
              </a:rPr>
              <a:t>Etkinlik 2</a:t>
            </a:r>
            <a:endParaRPr lang="tr-TR" sz="2000" dirty="0">
              <a:solidFill>
                <a:schemeClr val="bg1">
                  <a:lumMod val="50000"/>
                </a:schemeClr>
              </a:solidFill>
              <a:latin typeface="+mn-lt"/>
            </a:endParaRPr>
          </a:p>
        </p:txBody>
      </p:sp>
      <p:sp>
        <p:nvSpPr>
          <p:cNvPr id="4" name="Dikdörtgen 3"/>
          <p:cNvSpPr/>
          <p:nvPr/>
        </p:nvSpPr>
        <p:spPr>
          <a:xfrm>
            <a:off x="4338186" y="6241255"/>
            <a:ext cx="5320925" cy="292388"/>
          </a:xfrm>
          <a:prstGeom prst="rect">
            <a:avLst/>
          </a:prstGeom>
        </p:spPr>
        <p:txBody>
          <a:bodyPr wrap="square">
            <a:spAutoFit/>
          </a:bodyPr>
          <a:lstStyle/>
          <a:p>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Tree>
    <p:extLst>
      <p:ext uri="{BB962C8B-B14F-4D97-AF65-F5344CB8AC3E}">
        <p14:creationId xmlns:p14="http://schemas.microsoft.com/office/powerpoint/2010/main" val="107242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1021080" y="410845"/>
            <a:ext cx="10515600" cy="732155"/>
          </a:xfrm>
        </p:spPr>
        <p:txBody>
          <a:bodyPr>
            <a:noAutofit/>
          </a:bodyPr>
          <a:lstStyle/>
          <a:p>
            <a:pPr algn="ctr">
              <a:lnSpc>
                <a:spcPct val="100000"/>
              </a:lnSpc>
              <a:spcBef>
                <a:spcPts val="600"/>
              </a:spcBef>
            </a:pPr>
            <a:r>
              <a:rPr lang="tr-TR" sz="3500" b="1" dirty="0" smtClean="0">
                <a:latin typeface="+mn-lt"/>
              </a:rPr>
              <a:t>Toplum, Akranı Hangi Anlamlarla İlişkilendiriyor?</a:t>
            </a:r>
            <a:br>
              <a:rPr lang="tr-TR" sz="3500" b="1" dirty="0" smtClean="0">
                <a:latin typeface="+mn-lt"/>
              </a:rPr>
            </a:br>
            <a:endParaRPr lang="tr-TR" sz="3500" b="1" dirty="0">
              <a:latin typeface="+mn-lt"/>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224" y="923544"/>
            <a:ext cx="11009376" cy="5815584"/>
          </a:xfrm>
          <a:prstGeom prst="rect">
            <a:avLst/>
          </a:prstGeom>
        </p:spPr>
      </p:pic>
    </p:spTree>
    <p:extLst>
      <p:ext uri="{BB962C8B-B14F-4D97-AF65-F5344CB8AC3E}">
        <p14:creationId xmlns:p14="http://schemas.microsoft.com/office/powerpoint/2010/main" val="48672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ppt_w</p:attrName>
                                        </p:attrNameLst>
                                      </p:cBhvr>
                                      <p:tavLst>
                                        <p:tav tm="0" fmla="#ppt_w*sin(2.5*pi*$)">
                                          <p:val>
                                            <p:fltVal val="0"/>
                                          </p:val>
                                        </p:tav>
                                        <p:tav tm="100000">
                                          <p:val>
                                            <p:fltVal val="1"/>
                                          </p:val>
                                        </p:tav>
                                      </p:tavLst>
                                    </p:anim>
                                    <p:anim calcmode="lin" valueType="num">
                                      <p:cBhvr>
                                        <p:cTn id="9"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932688" y="822326"/>
            <a:ext cx="10515600" cy="1093402"/>
          </a:xfrm>
        </p:spPr>
        <p:txBody>
          <a:bodyPr>
            <a:normAutofit/>
          </a:bodyPr>
          <a:lstStyle/>
          <a:p>
            <a:pPr algn="ctr">
              <a:lnSpc>
                <a:spcPct val="100000"/>
              </a:lnSpc>
              <a:spcBef>
                <a:spcPts val="600"/>
              </a:spcBef>
            </a:pPr>
            <a:r>
              <a:rPr lang="tr-TR" sz="4000" b="1" dirty="0" smtClean="0">
                <a:solidFill>
                  <a:srgbClr val="FF0000"/>
                </a:solidFill>
                <a:latin typeface="+mn-lt"/>
              </a:rPr>
              <a:t>Akran İlişkilerine Çoklu Bakış</a:t>
            </a:r>
            <a:endParaRPr lang="tr-TR" sz="4000" b="1" dirty="0">
              <a:latin typeface="+mn-lt"/>
            </a:endParaRPr>
          </a:p>
        </p:txBody>
      </p:sp>
      <p:sp>
        <p:nvSpPr>
          <p:cNvPr id="4" name="Unvan 7"/>
          <p:cNvSpPr txBox="1">
            <a:spLocks/>
          </p:cNvSpPr>
          <p:nvPr/>
        </p:nvSpPr>
        <p:spPr>
          <a:xfrm>
            <a:off x="1045464" y="2788920"/>
            <a:ext cx="10515600" cy="20208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600"/>
              </a:spcBef>
            </a:pPr>
            <a:r>
              <a:rPr lang="tr-TR" sz="2000" dirty="0" smtClean="0">
                <a:latin typeface="+mn-lt"/>
              </a:rPr>
              <a:t>Psikoloji, Sosyoloji, Pedagoji, İlahiyat, Kültür-Folklor.</a:t>
            </a:r>
          </a:p>
          <a:p>
            <a:pPr algn="ctr">
              <a:lnSpc>
                <a:spcPct val="100000"/>
              </a:lnSpc>
              <a:spcBef>
                <a:spcPts val="600"/>
              </a:spcBef>
            </a:pPr>
            <a:r>
              <a:rPr lang="tr-TR" sz="2000" dirty="0" smtClean="0">
                <a:latin typeface="+mn-lt"/>
              </a:rPr>
              <a:t>Okul Disiplin Kayıtları, Polis-Emniyet Verileri.</a:t>
            </a:r>
          </a:p>
          <a:p>
            <a:pPr algn="ctr">
              <a:lnSpc>
                <a:spcPct val="100000"/>
              </a:lnSpc>
              <a:spcBef>
                <a:spcPts val="600"/>
              </a:spcBef>
            </a:pPr>
            <a:r>
              <a:rPr lang="tr-TR" sz="2000" dirty="0" smtClean="0">
                <a:latin typeface="+mn-lt"/>
              </a:rPr>
              <a:t>Aile, Öğretmen, Eğitim Yöneticisi Görüşleri.</a:t>
            </a:r>
          </a:p>
          <a:p>
            <a:pPr algn="ctr">
              <a:lnSpc>
                <a:spcPct val="100000"/>
              </a:lnSpc>
              <a:spcBef>
                <a:spcPts val="600"/>
              </a:spcBef>
            </a:pPr>
            <a:r>
              <a:rPr lang="tr-TR" sz="2000" dirty="0" smtClean="0">
                <a:latin typeface="+mn-lt"/>
              </a:rPr>
              <a:t>Çocuk ve Genç Bakışı.</a:t>
            </a:r>
          </a:p>
          <a:p>
            <a:pPr algn="ctr">
              <a:lnSpc>
                <a:spcPct val="100000"/>
              </a:lnSpc>
              <a:spcBef>
                <a:spcPts val="600"/>
              </a:spcBef>
            </a:pPr>
            <a:r>
              <a:rPr lang="tr-TR" sz="2000" dirty="0" smtClean="0">
                <a:latin typeface="+mn-lt"/>
              </a:rPr>
              <a:t>Dün/Gelenek, An, Gelecek</a:t>
            </a:r>
          </a:p>
          <a:p>
            <a:pPr algn="ctr">
              <a:lnSpc>
                <a:spcPct val="100000"/>
              </a:lnSpc>
              <a:spcBef>
                <a:spcPts val="600"/>
              </a:spcBef>
            </a:pPr>
            <a:r>
              <a:rPr lang="tr-TR" sz="2000" dirty="0" smtClean="0">
                <a:latin typeface="+mn-lt"/>
              </a:rPr>
              <a:t>Sınıf/Okul, Sokak/Şehir, Dijital Evren</a:t>
            </a:r>
          </a:p>
          <a:p>
            <a:pPr algn="ctr">
              <a:lnSpc>
                <a:spcPct val="100000"/>
              </a:lnSpc>
              <a:spcBef>
                <a:spcPts val="600"/>
              </a:spcBef>
            </a:pPr>
            <a:endParaRPr lang="tr-TR" sz="2000" dirty="0" smtClean="0">
              <a:latin typeface="+mn-lt"/>
            </a:endParaRPr>
          </a:p>
          <a:p>
            <a:pPr algn="ctr">
              <a:lnSpc>
                <a:spcPct val="100000"/>
              </a:lnSpc>
              <a:spcBef>
                <a:spcPts val="600"/>
              </a:spcBef>
            </a:pPr>
            <a:r>
              <a:rPr lang="tr-TR" sz="2000" dirty="0" smtClean="0">
                <a:solidFill>
                  <a:schemeClr val="bg1">
                    <a:lumMod val="50000"/>
                  </a:schemeClr>
                </a:solidFill>
                <a:latin typeface="+mn-lt"/>
              </a:rPr>
              <a:t>Akran ilişkilerinde olumlu olumsuz unsurları bütüncül bir yaklaşımla görebilmek için farklı disiplinlerin imkânlarından ve farklı konumlanmalardaki kişilerin bakış açılarından yararlanmalıyız</a:t>
            </a:r>
            <a:r>
              <a:rPr lang="tr-TR" sz="2000" dirty="0" smtClean="0">
                <a:latin typeface="+mn-lt"/>
              </a:rPr>
              <a:t>.</a:t>
            </a:r>
          </a:p>
          <a:p>
            <a:pPr algn="ctr">
              <a:lnSpc>
                <a:spcPct val="100000"/>
              </a:lnSpc>
              <a:spcBef>
                <a:spcPts val="600"/>
              </a:spcBef>
            </a:pPr>
            <a:endParaRPr lang="tr-TR" sz="2000" dirty="0">
              <a:latin typeface="+mn-lt"/>
            </a:endParaRPr>
          </a:p>
        </p:txBody>
      </p:sp>
      <p:sp>
        <p:nvSpPr>
          <p:cNvPr id="5" name="Dikdörtgen 4"/>
          <p:cNvSpPr/>
          <p:nvPr/>
        </p:nvSpPr>
        <p:spPr>
          <a:xfrm>
            <a:off x="3142488" y="6188902"/>
            <a:ext cx="6096000" cy="292388"/>
          </a:xfrm>
          <a:prstGeom prst="rect">
            <a:avLst/>
          </a:prstGeom>
        </p:spPr>
        <p:txBody>
          <a:bodyPr>
            <a:spAutoFit/>
          </a:bodyPr>
          <a:lstStyle/>
          <a:p>
            <a:pPr algn="ctr"/>
            <a:r>
              <a:rPr lang="tr-TR" sz="1300" dirty="0"/>
              <a:t>Erol </a:t>
            </a:r>
            <a:r>
              <a:rPr lang="tr-TR" sz="1300" dirty="0" smtClean="0"/>
              <a:t>Erdoğan / İlahiyatçı</a:t>
            </a:r>
            <a:r>
              <a:rPr lang="tr-TR" sz="1300" dirty="0"/>
              <a:t>, Sosyolog, ARGETUS Araştırma Danışman</a:t>
            </a:r>
          </a:p>
        </p:txBody>
      </p:sp>
    </p:spTree>
    <p:extLst>
      <p:ext uri="{BB962C8B-B14F-4D97-AF65-F5344CB8AC3E}">
        <p14:creationId xmlns:p14="http://schemas.microsoft.com/office/powerpoint/2010/main" val="225703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38200" y="2212213"/>
            <a:ext cx="10515600" cy="1325563"/>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b="1" dirty="0" smtClean="0"/>
              <a:t>KAVRAMLAR </a:t>
            </a:r>
            <a:r>
              <a:rPr lang="tr-TR" dirty="0" smtClean="0">
                <a:solidFill>
                  <a:schemeClr val="bg1">
                    <a:lumMod val="65000"/>
                  </a:schemeClr>
                </a:solidFill>
              </a:rPr>
              <a:t>(1)</a:t>
            </a:r>
            <a:r>
              <a:rPr lang="tr-TR" b="1" u="sng" dirty="0" smtClean="0"/>
              <a:t/>
            </a:r>
            <a:br>
              <a:rPr lang="tr-TR" b="1" u="sng" dirty="0" smtClean="0"/>
            </a:br>
            <a:r>
              <a:rPr lang="tr-TR" sz="2800" b="1" u="sng" dirty="0" smtClean="0"/>
              <a:t/>
            </a:r>
            <a:br>
              <a:rPr lang="tr-TR" sz="2800" b="1" u="sng" dirty="0" smtClean="0"/>
            </a:br>
            <a:r>
              <a:rPr lang="tr-TR" sz="3900" b="1" dirty="0">
                <a:solidFill>
                  <a:srgbClr val="FF0000"/>
                </a:solidFill>
              </a:rPr>
              <a:t>Akran</a:t>
            </a:r>
            <a:r>
              <a:rPr lang="tr-TR" sz="3900" dirty="0">
                <a:solidFill>
                  <a:srgbClr val="FF0000"/>
                </a:solidFill>
              </a:rPr>
              <a:t>: </a:t>
            </a:r>
            <a:r>
              <a:rPr lang="tr-TR" sz="3900" dirty="0"/>
              <a:t>Yaş, meslek, toplumsal durum vb. bakımından birbirine </a:t>
            </a:r>
            <a:r>
              <a:rPr lang="tr-TR" sz="3900" dirty="0" smtClean="0"/>
              <a:t>eşit </a:t>
            </a:r>
            <a:r>
              <a:rPr lang="tr-TR" sz="3900" dirty="0"/>
              <a:t>olanlardan her </a:t>
            </a:r>
            <a:r>
              <a:rPr lang="tr-TR" sz="3900" dirty="0" smtClean="0"/>
              <a:t>biri. </a:t>
            </a:r>
            <a:r>
              <a:rPr lang="tr-TR" sz="1700" dirty="0">
                <a:solidFill>
                  <a:schemeClr val="bg1">
                    <a:lumMod val="65000"/>
                  </a:schemeClr>
                </a:solidFill>
              </a:rPr>
              <a:t>(TDK Sözlük, </a:t>
            </a:r>
            <a:r>
              <a:rPr lang="tr-TR" sz="1700" u="sng" dirty="0">
                <a:solidFill>
                  <a:schemeClr val="bg1">
                    <a:lumMod val="65000"/>
                  </a:schemeClr>
                </a:solidFill>
              </a:rPr>
              <a:t>https://sozluk.gov.tr</a:t>
            </a:r>
            <a:r>
              <a:rPr lang="tr-TR" sz="1700" dirty="0">
                <a:solidFill>
                  <a:schemeClr val="bg1">
                    <a:lumMod val="65000"/>
                  </a:schemeClr>
                </a:solidFill>
              </a:rPr>
              <a:t>)</a:t>
            </a:r>
            <a:r>
              <a:rPr lang="tr-TR" sz="3900" dirty="0">
                <a:solidFill>
                  <a:schemeClr val="bg1">
                    <a:lumMod val="65000"/>
                  </a:schemeClr>
                </a:solidFill>
              </a:rPr>
              <a:t/>
            </a:r>
            <a:br>
              <a:rPr lang="tr-TR" sz="3900" dirty="0">
                <a:solidFill>
                  <a:schemeClr val="bg1">
                    <a:lumMod val="65000"/>
                  </a:schemeClr>
                </a:solidFill>
              </a:rPr>
            </a:br>
            <a:r>
              <a:rPr lang="tr-TR" sz="2200" dirty="0" smtClean="0"/>
              <a:t/>
            </a:r>
            <a:br>
              <a:rPr lang="tr-TR" sz="2200" dirty="0" smtClean="0"/>
            </a:br>
            <a:r>
              <a:rPr lang="tr-TR" sz="3900" b="1" dirty="0" smtClean="0">
                <a:solidFill>
                  <a:srgbClr val="FF0000"/>
                </a:solidFill>
              </a:rPr>
              <a:t>Akran </a:t>
            </a:r>
            <a:r>
              <a:rPr lang="tr-TR" sz="3900" b="1" dirty="0">
                <a:solidFill>
                  <a:srgbClr val="FF0000"/>
                </a:solidFill>
              </a:rPr>
              <a:t>İlişkileri</a:t>
            </a:r>
            <a:r>
              <a:rPr lang="tr-TR" sz="3900" dirty="0">
                <a:solidFill>
                  <a:srgbClr val="FF0000"/>
                </a:solidFill>
              </a:rPr>
              <a:t>:</a:t>
            </a:r>
            <a:r>
              <a:rPr lang="tr-TR" sz="3900" dirty="0"/>
              <a:t> Yaş grupları yakın olan </a:t>
            </a:r>
            <a:r>
              <a:rPr lang="tr-TR" sz="3900" dirty="0" smtClean="0"/>
              <a:t>insanların ve grupların olumlu </a:t>
            </a:r>
            <a:r>
              <a:rPr lang="tr-TR" sz="3900" dirty="0"/>
              <a:t>olumsuz fiziki, sözlü, duygusal, sosyal ilişkileri-iletişimlerinin bütünü.</a:t>
            </a:r>
            <a:br>
              <a:rPr lang="tr-TR" sz="3900" dirty="0"/>
            </a:br>
            <a:r>
              <a:rPr lang="tr-TR" sz="1700" dirty="0" smtClean="0"/>
              <a:t/>
            </a:r>
            <a:br>
              <a:rPr lang="tr-TR" sz="1700" dirty="0" smtClean="0"/>
            </a:br>
            <a:r>
              <a:rPr lang="tr-TR" sz="2200" i="1" dirty="0" smtClean="0"/>
              <a:t>Akran </a:t>
            </a:r>
            <a:r>
              <a:rPr lang="tr-TR" sz="2200" i="1" dirty="0"/>
              <a:t>konusunu çok yönlü anlayabilmek </a:t>
            </a:r>
            <a:r>
              <a:rPr lang="tr-TR" sz="2200" i="1" dirty="0" smtClean="0"/>
              <a:t>için </a:t>
            </a:r>
            <a:r>
              <a:rPr lang="tr-TR" sz="2200" b="1" i="1" dirty="0"/>
              <a:t>Akran İlişkileri </a:t>
            </a:r>
            <a:r>
              <a:rPr lang="tr-TR" sz="2200" i="1" dirty="0"/>
              <a:t>üst başlığı </a:t>
            </a:r>
            <a:r>
              <a:rPr lang="tr-TR" sz="2200" i="1" dirty="0" smtClean="0"/>
              <a:t>doğru </a:t>
            </a:r>
            <a:r>
              <a:rPr lang="tr-TR" sz="2200" i="1" dirty="0"/>
              <a:t>olur. </a:t>
            </a:r>
            <a:r>
              <a:rPr lang="tr-TR" sz="3900" dirty="0"/>
              <a:t/>
            </a:r>
            <a:br>
              <a:rPr lang="tr-TR" sz="3900" dirty="0"/>
            </a:br>
            <a:r>
              <a:rPr lang="tr-TR" sz="2200" dirty="0" smtClean="0"/>
              <a:t/>
            </a:r>
            <a:br>
              <a:rPr lang="tr-TR" sz="2200" dirty="0" smtClean="0"/>
            </a:br>
            <a:r>
              <a:rPr lang="tr-TR" sz="3900" b="1" dirty="0" smtClean="0">
                <a:solidFill>
                  <a:srgbClr val="FF0000"/>
                </a:solidFill>
              </a:rPr>
              <a:t>Zorba</a:t>
            </a:r>
            <a:r>
              <a:rPr lang="tr-TR" sz="3900" b="1" dirty="0">
                <a:solidFill>
                  <a:srgbClr val="FF0000"/>
                </a:solidFill>
              </a:rPr>
              <a:t>:</a:t>
            </a:r>
            <a:r>
              <a:rPr lang="tr-TR" sz="3900" dirty="0"/>
              <a:t> Gücüne güvenerek, başkalarına söz hakkı ve davranış özgürlüğü </a:t>
            </a:r>
            <a:r>
              <a:rPr lang="tr-TR" sz="3900" dirty="0" smtClean="0"/>
              <a:t>tanımayan. </a:t>
            </a:r>
            <a:r>
              <a:rPr lang="tr-TR" sz="1700" dirty="0"/>
              <a:t>(TDK Sözlük, https://sozluk.gov.tr)</a:t>
            </a:r>
            <a:r>
              <a:rPr lang="tr-TR" dirty="0" smtClean="0"/>
              <a:t/>
            </a:r>
            <a:br>
              <a:rPr lang="tr-TR" dirty="0" smtClean="0"/>
            </a:br>
            <a:r>
              <a:rPr lang="tr-TR" dirty="0" smtClean="0"/>
              <a:t/>
            </a:r>
            <a:br>
              <a:rPr lang="tr-TR" dirty="0" smtClean="0"/>
            </a:br>
            <a:endParaRPr lang="tr-TR" sz="2700" dirty="0">
              <a:solidFill>
                <a:srgbClr val="FF0000"/>
              </a:solidFill>
              <a:latin typeface="+mn-lt"/>
            </a:endParaRPr>
          </a:p>
        </p:txBody>
      </p:sp>
    </p:spTree>
    <p:extLst>
      <p:ext uri="{BB962C8B-B14F-4D97-AF65-F5344CB8AC3E}">
        <p14:creationId xmlns:p14="http://schemas.microsoft.com/office/powerpoint/2010/main" val="4294339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38200" y="2212213"/>
            <a:ext cx="10515600" cy="1325563"/>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b="1" dirty="0" smtClean="0"/>
              <a:t>KAVRAMLAR </a:t>
            </a:r>
            <a:r>
              <a:rPr lang="tr-TR" dirty="0" smtClean="0">
                <a:solidFill>
                  <a:schemeClr val="bg1">
                    <a:lumMod val="65000"/>
                  </a:schemeClr>
                </a:solidFill>
              </a:rPr>
              <a:t>(2)</a:t>
            </a:r>
            <a:r>
              <a:rPr lang="tr-TR" b="1" u="sng" dirty="0" smtClean="0"/>
              <a:t/>
            </a:r>
            <a:br>
              <a:rPr lang="tr-TR" b="1" u="sng" dirty="0" smtClean="0"/>
            </a:br>
            <a:r>
              <a:rPr lang="tr-TR" b="1" u="sng" dirty="0" smtClean="0"/>
              <a:t/>
            </a:r>
            <a:br>
              <a:rPr lang="tr-TR" b="1" u="sng" dirty="0" smtClean="0"/>
            </a:br>
            <a:r>
              <a:rPr lang="tr-TR" sz="3900" b="1" dirty="0">
                <a:solidFill>
                  <a:srgbClr val="FF0000"/>
                </a:solidFill>
              </a:rPr>
              <a:t>Akran Zorbalığı:</a:t>
            </a:r>
            <a:r>
              <a:rPr lang="tr-TR" sz="3900" dirty="0"/>
              <a:t> B</a:t>
            </a:r>
            <a:r>
              <a:rPr lang="tr-TR" sz="3900" dirty="0" smtClean="0"/>
              <a:t>ir </a:t>
            </a:r>
            <a:r>
              <a:rPr lang="tr-TR" sz="3900" dirty="0"/>
              <a:t>öğrenci ya da öğrenci grubunun, kendisi ya da kendilerinden daha zayıf gördükleri öğrenci ya da öğrencilere yönelik yürüttükleri sürekli ve kasıtlı olarak rahatsız etmesi veya kurban olarak nitelendirilen öğrenci ya da öğrencilerin kendini koruyamayacak duruma düştükleri saldırganlık halleridir.</a:t>
            </a:r>
            <a:br>
              <a:rPr lang="tr-TR" sz="3900" dirty="0"/>
            </a:br>
            <a:r>
              <a:rPr lang="tr-TR" sz="2800" dirty="0" smtClean="0"/>
              <a:t/>
            </a:r>
            <a:br>
              <a:rPr lang="tr-TR" sz="2800" dirty="0" smtClean="0"/>
            </a:br>
            <a:r>
              <a:rPr lang="tr-TR" sz="1700" i="1" dirty="0" smtClean="0"/>
              <a:t>Akran </a:t>
            </a:r>
            <a:r>
              <a:rPr lang="tr-TR" sz="1700" i="1" dirty="0"/>
              <a:t>Zorbalığı Belirleme Ölçeği Ergen Formu</a:t>
            </a:r>
            <a:r>
              <a:rPr lang="tr-TR" sz="1700" dirty="0"/>
              <a:t>, Tuncay </a:t>
            </a:r>
            <a:r>
              <a:rPr lang="tr-TR" sz="1700" dirty="0" err="1"/>
              <a:t>Ayas</a:t>
            </a:r>
            <a:r>
              <a:rPr lang="tr-TR" sz="1700" dirty="0"/>
              <a:t>- Metin Pişkin, Akademik Bakış Dergisi; Sayı: 50 Temmuz – Ağustos 2015</a:t>
            </a:r>
            <a:r>
              <a:rPr lang="tr-TR" dirty="0"/>
              <a:t/>
            </a:r>
            <a:br>
              <a:rPr lang="tr-TR" dirty="0"/>
            </a:br>
            <a:r>
              <a:rPr lang="tr-TR" sz="3900" dirty="0">
                <a:solidFill>
                  <a:schemeClr val="bg1">
                    <a:lumMod val="65000"/>
                  </a:schemeClr>
                </a:solidFill>
              </a:rPr>
              <a:t/>
            </a:r>
            <a:br>
              <a:rPr lang="tr-TR" sz="3900" dirty="0">
                <a:solidFill>
                  <a:schemeClr val="bg1">
                    <a:lumMod val="65000"/>
                  </a:schemeClr>
                </a:solidFill>
              </a:rPr>
            </a:br>
            <a:r>
              <a:rPr lang="tr-TR" sz="2200" dirty="0" smtClean="0"/>
              <a:t/>
            </a:r>
            <a:br>
              <a:rPr lang="tr-TR" sz="2200" dirty="0" smtClean="0"/>
            </a:br>
            <a:r>
              <a:rPr lang="tr-TR" dirty="0" smtClean="0"/>
              <a:t/>
            </a:r>
            <a:br>
              <a:rPr lang="tr-TR" dirty="0" smtClean="0"/>
            </a:br>
            <a:endParaRPr lang="tr-TR" sz="2700" dirty="0">
              <a:solidFill>
                <a:srgbClr val="FF0000"/>
              </a:solidFill>
              <a:latin typeface="+mn-lt"/>
            </a:endParaRPr>
          </a:p>
        </p:txBody>
      </p:sp>
      <p:sp>
        <p:nvSpPr>
          <p:cNvPr id="3" name="Dikdörtgen 2"/>
          <p:cNvSpPr/>
          <p:nvPr/>
        </p:nvSpPr>
        <p:spPr>
          <a:xfrm>
            <a:off x="88392" y="6024310"/>
            <a:ext cx="6096000" cy="292388"/>
          </a:xfrm>
          <a:prstGeom prst="rect">
            <a:avLst/>
          </a:prstGeom>
        </p:spPr>
        <p:txBody>
          <a:bodyPr>
            <a:spAutoFit/>
          </a:bodyPr>
          <a:lstStyle/>
          <a:p>
            <a:pPr algn="ctr"/>
            <a:r>
              <a:rPr lang="tr-TR" sz="1300" dirty="0"/>
              <a:t>Erol </a:t>
            </a:r>
            <a:r>
              <a:rPr lang="tr-TR" sz="1300" dirty="0" smtClean="0"/>
              <a:t>Erdoğan / İlahiyatçı</a:t>
            </a:r>
            <a:r>
              <a:rPr lang="tr-TR" sz="1300" dirty="0"/>
              <a:t>, Sosyolog, ARGETUS Araştırma Danışman</a:t>
            </a:r>
          </a:p>
        </p:txBody>
      </p:sp>
    </p:spTree>
    <p:extLst>
      <p:ext uri="{BB962C8B-B14F-4D97-AF65-F5344CB8AC3E}">
        <p14:creationId xmlns:p14="http://schemas.microsoft.com/office/powerpoint/2010/main" val="3670314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38200" y="2797429"/>
            <a:ext cx="10756392" cy="1325563"/>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b="1" dirty="0" smtClean="0"/>
              <a:t>KAVRAMLAR </a:t>
            </a:r>
            <a:r>
              <a:rPr lang="tr-TR" dirty="0" smtClean="0">
                <a:solidFill>
                  <a:schemeClr val="bg1">
                    <a:lumMod val="65000"/>
                  </a:schemeClr>
                </a:solidFill>
              </a:rPr>
              <a:t>(3)</a:t>
            </a:r>
            <a:r>
              <a:rPr lang="tr-TR" b="1" u="sng" dirty="0" smtClean="0"/>
              <a:t/>
            </a:r>
            <a:br>
              <a:rPr lang="tr-TR" b="1" u="sng" dirty="0" smtClean="0"/>
            </a:br>
            <a:r>
              <a:rPr lang="tr-TR" sz="2800" b="1" u="sng" dirty="0" smtClean="0"/>
              <a:t/>
            </a:r>
            <a:br>
              <a:rPr lang="tr-TR" sz="2800" b="1" u="sng" dirty="0" smtClean="0"/>
            </a:br>
            <a:r>
              <a:rPr lang="tr-TR" sz="3900" b="1" dirty="0">
                <a:solidFill>
                  <a:srgbClr val="FF0000"/>
                </a:solidFill>
              </a:rPr>
              <a:t>Etimolojisi:</a:t>
            </a:r>
            <a:r>
              <a:rPr lang="tr-TR" sz="3900" dirty="0"/>
              <a:t> Arapça kökenli. Eş, yakın, denk anlamına </a:t>
            </a:r>
            <a:r>
              <a:rPr lang="tr-TR" sz="3900" dirty="0" smtClean="0"/>
              <a:t>gelir.</a:t>
            </a:r>
            <a:br>
              <a:rPr lang="tr-TR" sz="3900" dirty="0" smtClean="0"/>
            </a:br>
            <a:r>
              <a:rPr lang="tr-TR" sz="2200" dirty="0" smtClean="0"/>
              <a:t>http</a:t>
            </a:r>
            <a:r>
              <a:rPr lang="tr-TR" sz="2200" dirty="0"/>
              <a:t>://lugatim.com/s/akran</a:t>
            </a:r>
            <a:r>
              <a:rPr lang="tr-TR" sz="3900" dirty="0" smtClean="0"/>
              <a:t/>
            </a:r>
            <a:br>
              <a:rPr lang="tr-TR" sz="3900" dirty="0" smtClean="0"/>
            </a:br>
            <a:r>
              <a:rPr lang="tr-TR" sz="2800" dirty="0" smtClean="0"/>
              <a:t/>
            </a:r>
            <a:br>
              <a:rPr lang="tr-TR" sz="2800" dirty="0" smtClean="0"/>
            </a:br>
            <a:r>
              <a:rPr lang="tr-TR" sz="3600" dirty="0" smtClean="0"/>
              <a:t>“Hadis rivayetlerinde ‘</a:t>
            </a:r>
            <a:r>
              <a:rPr lang="tr-TR" sz="3600" dirty="0" err="1" smtClean="0"/>
              <a:t>akrân</a:t>
            </a:r>
            <a:r>
              <a:rPr lang="tr-TR" sz="3600" dirty="0" smtClean="0"/>
              <a:t>’ nitelik </a:t>
            </a:r>
            <a:r>
              <a:rPr lang="tr-TR" sz="3600" dirty="0"/>
              <a:t>ve nicelik olarak </a:t>
            </a:r>
            <a:r>
              <a:rPr lang="tr-TR" sz="3600" dirty="0" smtClean="0"/>
              <a:t>‘denk’ </a:t>
            </a:r>
            <a:r>
              <a:rPr lang="tr-TR" sz="3600" dirty="0"/>
              <a:t>anlamında kullanılmıştır. </a:t>
            </a:r>
            <a:r>
              <a:rPr lang="tr-TR" sz="3600" dirty="0" err="1" smtClean="0"/>
              <a:t>Kur’ân’da</a:t>
            </a:r>
            <a:r>
              <a:rPr lang="tr-TR" sz="3600" dirty="0" smtClean="0"/>
              <a:t> </a:t>
            </a:r>
            <a:r>
              <a:rPr lang="tr-TR" sz="3600" dirty="0"/>
              <a:t>kullanılan </a:t>
            </a:r>
            <a:r>
              <a:rPr lang="tr-TR" sz="3600" dirty="0" smtClean="0"/>
              <a:t>‘</a:t>
            </a:r>
            <a:r>
              <a:rPr lang="tr-TR" sz="3600" dirty="0" err="1" smtClean="0"/>
              <a:t>mukrinîn</a:t>
            </a:r>
            <a:r>
              <a:rPr lang="tr-TR" sz="3600" dirty="0" smtClean="0"/>
              <a:t>’ </a:t>
            </a:r>
            <a:r>
              <a:rPr lang="tr-TR" sz="3600" dirty="0"/>
              <a:t>kelimesinin anlamına </a:t>
            </a:r>
            <a:r>
              <a:rPr lang="tr-TR" sz="3600" dirty="0" smtClean="0"/>
              <a:t>benzemektedir. ‘</a:t>
            </a:r>
            <a:r>
              <a:rPr lang="tr-TR" sz="3600" dirty="0" err="1" smtClean="0"/>
              <a:t>Kârane</a:t>
            </a:r>
            <a:r>
              <a:rPr lang="tr-TR" sz="3600" dirty="0" smtClean="0"/>
              <a:t>’ </a:t>
            </a:r>
            <a:r>
              <a:rPr lang="tr-TR" sz="3600" dirty="0"/>
              <a:t>beraber olma anlamında olup birlikteliğe </a:t>
            </a:r>
            <a:r>
              <a:rPr lang="tr-TR" sz="3600" dirty="0" smtClean="0"/>
              <a:t>vurgudur.”</a:t>
            </a:r>
            <a:r>
              <a:rPr lang="tr-TR" sz="3900" dirty="0" smtClean="0"/>
              <a:t/>
            </a:r>
            <a:br>
              <a:rPr lang="tr-TR" sz="3900" dirty="0" smtClean="0"/>
            </a:br>
            <a:r>
              <a:rPr lang="tr-TR" sz="2800" dirty="0"/>
              <a:t/>
            </a:r>
            <a:br>
              <a:rPr lang="tr-TR" sz="2800" dirty="0"/>
            </a:br>
            <a:r>
              <a:rPr lang="tr-TR" sz="2100" dirty="0" smtClean="0">
                <a:solidFill>
                  <a:srgbClr val="C00000"/>
                </a:solidFill>
              </a:rPr>
              <a:t>Akran kelimesinin kökeninde olumsuzluk yoktur. Kelimenin bugün büyük ölçüde zorbalık başta olmak üzere olumsuzlukla eş anlamlı hâle gelmesi tartışılması gereken bir değişimdir.</a:t>
            </a:r>
            <a:r>
              <a:rPr lang="tr-TR" sz="3900" dirty="0" smtClean="0"/>
              <a:t/>
            </a:r>
            <a:br>
              <a:rPr lang="tr-TR" sz="3900" dirty="0" smtClean="0"/>
            </a:br>
            <a:r>
              <a:rPr lang="tr-TR" sz="2200" dirty="0" smtClean="0"/>
              <a:t> </a:t>
            </a:r>
            <a:r>
              <a:rPr lang="tr-TR" sz="2200" dirty="0"/>
              <a:t/>
            </a:r>
            <a:br>
              <a:rPr lang="tr-TR" sz="2200" dirty="0"/>
            </a:br>
            <a:r>
              <a:rPr lang="tr-TR" sz="1700" i="1" dirty="0"/>
              <a:t>“KARN” Kavramının Anlamı Üzerine Semantik Bir İnceleme,</a:t>
            </a:r>
            <a:r>
              <a:rPr lang="tr-TR" sz="1700" dirty="0"/>
              <a:t> Selahattin AYDEMİR, ANTAKİYAT/Hatay Mustafa Kemal Üniversitesi İlahiyat Fakültesi Dergisi, Cilt:1 Sayı: 1, Sayfa: 64-83, 2018.</a:t>
            </a:r>
            <a:r>
              <a:rPr lang="tr-TR" sz="3900" dirty="0"/>
              <a:t/>
            </a:r>
            <a:br>
              <a:rPr lang="tr-TR" sz="3900" dirty="0"/>
            </a:br>
            <a:r>
              <a:rPr lang="tr-TR" dirty="0"/>
              <a:t/>
            </a:r>
            <a:br>
              <a:rPr lang="tr-TR" dirty="0"/>
            </a:br>
            <a:r>
              <a:rPr lang="tr-TR" sz="3900" dirty="0">
                <a:solidFill>
                  <a:schemeClr val="bg1">
                    <a:lumMod val="65000"/>
                  </a:schemeClr>
                </a:solidFill>
              </a:rPr>
              <a:t/>
            </a:r>
            <a:br>
              <a:rPr lang="tr-TR" sz="3900" dirty="0">
                <a:solidFill>
                  <a:schemeClr val="bg1">
                    <a:lumMod val="65000"/>
                  </a:schemeClr>
                </a:solidFill>
              </a:rPr>
            </a:br>
            <a:r>
              <a:rPr lang="tr-TR" sz="2200" dirty="0" smtClean="0"/>
              <a:t/>
            </a:r>
            <a:br>
              <a:rPr lang="tr-TR" sz="2200" dirty="0" smtClean="0"/>
            </a:br>
            <a:r>
              <a:rPr lang="tr-TR" dirty="0" smtClean="0"/>
              <a:t/>
            </a:r>
            <a:br>
              <a:rPr lang="tr-TR" dirty="0" smtClean="0"/>
            </a:br>
            <a:endParaRPr lang="tr-TR" sz="2700" dirty="0">
              <a:solidFill>
                <a:srgbClr val="FF0000"/>
              </a:solidFill>
              <a:latin typeface="+mn-lt"/>
            </a:endParaRPr>
          </a:p>
        </p:txBody>
      </p:sp>
      <p:sp>
        <p:nvSpPr>
          <p:cNvPr id="3" name="Dikdörtgen 2"/>
          <p:cNvSpPr/>
          <p:nvPr/>
        </p:nvSpPr>
        <p:spPr>
          <a:xfrm>
            <a:off x="134112" y="6015166"/>
            <a:ext cx="6096000" cy="292388"/>
          </a:xfrm>
          <a:prstGeom prst="rect">
            <a:avLst/>
          </a:prstGeom>
        </p:spPr>
        <p:txBody>
          <a:bodyPr>
            <a:spAutoFit/>
          </a:bodyPr>
          <a:lstStyle/>
          <a:p>
            <a:pPr algn="ctr"/>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Tree>
    <p:extLst>
      <p:ext uri="{BB962C8B-B14F-4D97-AF65-F5344CB8AC3E}">
        <p14:creationId xmlns:p14="http://schemas.microsoft.com/office/powerpoint/2010/main" val="2186389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38200" y="2797429"/>
            <a:ext cx="10515600" cy="1325563"/>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b="1" dirty="0" smtClean="0"/>
              <a:t>AKRAN ZORBALIĞININ AYIRT EDİCİ ÖZELLİKLERİ</a:t>
            </a:r>
            <a:r>
              <a:rPr lang="tr-TR" dirty="0"/>
              <a:t/>
            </a:r>
            <a:br>
              <a:rPr lang="tr-TR" dirty="0"/>
            </a:br>
            <a:r>
              <a:rPr lang="tr-TR" sz="2200" b="1" u="sng" dirty="0" smtClean="0"/>
              <a:t/>
            </a:r>
            <a:br>
              <a:rPr lang="tr-TR" sz="2200" b="1" u="sng" dirty="0" smtClean="0"/>
            </a:br>
            <a:r>
              <a:rPr lang="tr-TR" sz="3900" dirty="0" smtClean="0"/>
              <a:t>Bir </a:t>
            </a:r>
            <a:r>
              <a:rPr lang="tr-TR" sz="3900" dirty="0"/>
              <a:t>davranışın zorbalık olabilmesi için 4</a:t>
            </a:r>
            <a:r>
              <a:rPr lang="tr-TR" sz="3900" dirty="0" smtClean="0"/>
              <a:t> özellik.</a:t>
            </a:r>
            <a:br>
              <a:rPr lang="tr-TR" sz="3900" dirty="0" smtClean="0"/>
            </a:br>
            <a:r>
              <a:rPr lang="tr-TR" sz="3900" dirty="0" smtClean="0"/>
              <a:t> </a:t>
            </a:r>
            <a:r>
              <a:rPr lang="tr-TR" sz="1400" dirty="0" smtClean="0"/>
              <a:t/>
            </a:r>
            <a:br>
              <a:rPr lang="tr-TR" sz="1400" dirty="0" smtClean="0"/>
            </a:br>
            <a:r>
              <a:rPr lang="tr-TR" sz="3900" dirty="0" smtClean="0"/>
              <a:t>- </a:t>
            </a:r>
            <a:r>
              <a:rPr lang="tr-TR" sz="3900" dirty="0" smtClean="0">
                <a:solidFill>
                  <a:srgbClr val="FF0000"/>
                </a:solidFill>
              </a:rPr>
              <a:t>Kasıtlı</a:t>
            </a:r>
            <a:r>
              <a:rPr lang="tr-TR" sz="3900" dirty="0" smtClean="0"/>
              <a:t> </a:t>
            </a:r>
            <a:r>
              <a:rPr lang="tr-TR" sz="3900" dirty="0"/>
              <a:t>ve amacı zarar verme olması,</a:t>
            </a:r>
            <a:br>
              <a:rPr lang="tr-TR" sz="3900" dirty="0"/>
            </a:br>
            <a:r>
              <a:rPr lang="tr-TR" sz="3900" dirty="0"/>
              <a:t>- </a:t>
            </a:r>
            <a:r>
              <a:rPr lang="tr-TR" sz="3900" dirty="0" smtClean="0"/>
              <a:t>Davranışların sürekli </a:t>
            </a:r>
            <a:r>
              <a:rPr lang="tr-TR" sz="3900" dirty="0"/>
              <a:t>ve </a:t>
            </a:r>
            <a:r>
              <a:rPr lang="tr-TR" sz="3900" dirty="0" smtClean="0">
                <a:solidFill>
                  <a:srgbClr val="FF0000"/>
                </a:solidFill>
              </a:rPr>
              <a:t>tekrarlı </a:t>
            </a:r>
            <a:r>
              <a:rPr lang="tr-TR" sz="3900" dirty="0"/>
              <a:t>biçimde yapılması, </a:t>
            </a:r>
            <a:br>
              <a:rPr lang="tr-TR" sz="3900" dirty="0"/>
            </a:br>
            <a:r>
              <a:rPr lang="tr-TR" sz="3900" dirty="0"/>
              <a:t>- Zorbanın mağdurdan her zaman </a:t>
            </a:r>
            <a:r>
              <a:rPr lang="tr-TR" sz="3900" dirty="0">
                <a:solidFill>
                  <a:srgbClr val="FF0000"/>
                </a:solidFill>
              </a:rPr>
              <a:t>daha güçlü </a:t>
            </a:r>
            <a:r>
              <a:rPr lang="tr-TR" sz="3900" dirty="0"/>
              <a:t>olması,</a:t>
            </a:r>
            <a:br>
              <a:rPr lang="tr-TR" sz="3900" dirty="0"/>
            </a:br>
            <a:r>
              <a:rPr lang="tr-TR" sz="3900" dirty="0"/>
              <a:t>- </a:t>
            </a:r>
            <a:r>
              <a:rPr lang="tr-TR" sz="3900" dirty="0" smtClean="0"/>
              <a:t>Maruz </a:t>
            </a:r>
            <a:r>
              <a:rPr lang="tr-TR" sz="3900" dirty="0"/>
              <a:t>kalanın </a:t>
            </a:r>
            <a:r>
              <a:rPr lang="tr-TR" sz="3900" dirty="0">
                <a:solidFill>
                  <a:srgbClr val="FF0000"/>
                </a:solidFill>
              </a:rPr>
              <a:t>kendini </a:t>
            </a:r>
            <a:r>
              <a:rPr lang="tr-TR" sz="3900" dirty="0" smtClean="0">
                <a:solidFill>
                  <a:srgbClr val="FF0000"/>
                </a:solidFill>
              </a:rPr>
              <a:t>savunamayacak</a:t>
            </a:r>
            <a:r>
              <a:rPr lang="tr-TR" sz="3900" dirty="0" smtClean="0"/>
              <a:t> olması</a:t>
            </a:r>
            <a:r>
              <a:rPr lang="tr-TR" sz="3900" dirty="0"/>
              <a:t>. </a:t>
            </a:r>
            <a:r>
              <a:rPr lang="tr-TR" sz="3900" dirty="0" smtClean="0"/>
              <a:t/>
            </a:r>
            <a:br>
              <a:rPr lang="tr-TR" sz="3900" dirty="0" smtClean="0"/>
            </a:br>
            <a:r>
              <a:rPr lang="tr-TR" sz="2200" dirty="0"/>
              <a:t/>
            </a:r>
            <a:br>
              <a:rPr lang="tr-TR" sz="2200" dirty="0"/>
            </a:br>
            <a:r>
              <a:rPr lang="tr-TR" sz="2100" b="1" dirty="0" smtClean="0">
                <a:solidFill>
                  <a:srgbClr val="C00000"/>
                </a:solidFill>
              </a:rPr>
              <a:t>Akran ilişkilerindeki her olumsuzluğu zorbalık diye tanımlamamalıyız.</a:t>
            </a:r>
            <a:r>
              <a:rPr lang="tr-TR" sz="3900" dirty="0" smtClean="0"/>
              <a:t/>
            </a:r>
            <a:br>
              <a:rPr lang="tr-TR" sz="3900" dirty="0" smtClean="0"/>
            </a:br>
            <a:r>
              <a:rPr lang="tr-TR" sz="2200" dirty="0"/>
              <a:t/>
            </a:r>
            <a:br>
              <a:rPr lang="tr-TR" sz="2200" dirty="0"/>
            </a:br>
            <a:r>
              <a:rPr lang="tr-TR" sz="1700" i="1" dirty="0" smtClean="0"/>
              <a:t>Lise </a:t>
            </a:r>
            <a:r>
              <a:rPr lang="tr-TR" sz="1700" i="1" dirty="0"/>
              <a:t>Öğrencilerinde Akran Zorbalığı ve Akran Mağduriyeti: Madenli Beldesi Örneği</a:t>
            </a:r>
            <a:r>
              <a:rPr lang="tr-TR" sz="1700" dirty="0"/>
              <a:t>, Tuğba Eda Adalar, Nisan 2018, Trabzon, Yüksek Lisans Tezi, Avrasya Üniversitesi Sağlık Bilimleri Enstitüsü Hemşirelik Anabilim Dalı.</a:t>
            </a:r>
            <a:r>
              <a:rPr lang="tr-TR" sz="3900" dirty="0"/>
              <a:t/>
            </a:r>
            <a:br>
              <a:rPr lang="tr-TR" sz="3900" dirty="0"/>
            </a:br>
            <a:r>
              <a:rPr lang="tr-TR" dirty="0"/>
              <a:t/>
            </a:r>
            <a:br>
              <a:rPr lang="tr-TR" dirty="0"/>
            </a:br>
            <a:r>
              <a:rPr lang="tr-TR" sz="3900" dirty="0">
                <a:solidFill>
                  <a:schemeClr val="bg1">
                    <a:lumMod val="65000"/>
                  </a:schemeClr>
                </a:solidFill>
              </a:rPr>
              <a:t/>
            </a:r>
            <a:br>
              <a:rPr lang="tr-TR" sz="3900" dirty="0">
                <a:solidFill>
                  <a:schemeClr val="bg1">
                    <a:lumMod val="65000"/>
                  </a:schemeClr>
                </a:solidFill>
              </a:rPr>
            </a:br>
            <a:r>
              <a:rPr lang="tr-TR" sz="2200" dirty="0" smtClean="0"/>
              <a:t/>
            </a:r>
            <a:br>
              <a:rPr lang="tr-TR" sz="2200" dirty="0" smtClean="0"/>
            </a:br>
            <a:r>
              <a:rPr lang="tr-TR" dirty="0" smtClean="0"/>
              <a:t/>
            </a:r>
            <a:br>
              <a:rPr lang="tr-TR" dirty="0" smtClean="0"/>
            </a:br>
            <a:endParaRPr lang="tr-TR" sz="2700" dirty="0">
              <a:solidFill>
                <a:srgbClr val="FF0000"/>
              </a:solidFill>
              <a:latin typeface="+mn-lt"/>
            </a:endParaRPr>
          </a:p>
        </p:txBody>
      </p:sp>
      <p:sp>
        <p:nvSpPr>
          <p:cNvPr id="3" name="Dikdörtgen 2"/>
          <p:cNvSpPr/>
          <p:nvPr/>
        </p:nvSpPr>
        <p:spPr>
          <a:xfrm>
            <a:off x="838200" y="6139424"/>
            <a:ext cx="5320925" cy="292388"/>
          </a:xfrm>
          <a:prstGeom prst="rect">
            <a:avLst/>
          </a:prstGeom>
        </p:spPr>
        <p:txBody>
          <a:bodyPr wrap="square">
            <a:spAutoFit/>
          </a:bodyPr>
          <a:lstStyle/>
          <a:p>
            <a:r>
              <a:rPr lang="tr-TR" sz="1300" dirty="0"/>
              <a:t>Erol </a:t>
            </a:r>
            <a:r>
              <a:rPr lang="tr-TR" sz="1300" dirty="0" smtClean="0"/>
              <a:t>Erdoğan / İlahiyatçı</a:t>
            </a:r>
            <a:r>
              <a:rPr lang="tr-TR" sz="1300" dirty="0"/>
              <a:t>, Sosyolog, ARGETUS Araştırma </a:t>
            </a:r>
            <a:r>
              <a:rPr lang="tr-TR" sz="1300" dirty="0" smtClean="0"/>
              <a:t>Danışmanı</a:t>
            </a:r>
            <a:endParaRPr lang="tr-TR" sz="1300" dirty="0"/>
          </a:p>
        </p:txBody>
      </p:sp>
    </p:spTree>
    <p:extLst>
      <p:ext uri="{BB962C8B-B14F-4D97-AF65-F5344CB8AC3E}">
        <p14:creationId xmlns:p14="http://schemas.microsoft.com/office/powerpoint/2010/main" val="2117245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1028</TotalTime>
  <Words>876</Words>
  <Application>Microsoft Office PowerPoint</Application>
  <PresentationFormat>Geniş ekran</PresentationFormat>
  <Paragraphs>137</Paragraphs>
  <Slides>29</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29</vt:i4>
      </vt:variant>
    </vt:vector>
  </HeadingPairs>
  <TitlesOfParts>
    <vt:vector size="37" baseType="lpstr">
      <vt:lpstr>Arial</vt:lpstr>
      <vt:lpstr>Berlin Sans FB</vt:lpstr>
      <vt:lpstr>Calibri</vt:lpstr>
      <vt:lpstr>Calibri Light</vt:lpstr>
      <vt:lpstr>Calibri Light (Başlıklar)</vt:lpstr>
      <vt:lpstr>Times New Roman</vt:lpstr>
      <vt:lpstr>Verdana</vt:lpstr>
      <vt:lpstr>Office Teması</vt:lpstr>
      <vt:lpstr>PowerPoint Sunusu</vt:lpstr>
      <vt:lpstr>Akran</vt:lpstr>
      <vt:lpstr>OLUMSUZ  OLUMLU AKRAN OYUNU  İki grup oluşturulur.  Bir grup akran kelimesi ile başlayan olumsuz bir ifade söyler, karşı grup olumsuz kelimeye karşılık olumlu bir kelime söyler.  (Örnek: Akran şiddeti- Akran arkadaşlığı)  </vt:lpstr>
      <vt:lpstr>Toplum, Akranı Hangi Anlamlarla İlişkilendiriyor? </vt:lpstr>
      <vt:lpstr>Akran İlişkilerine Çoklu Bakış</vt:lpstr>
      <vt:lpstr>   KAVRAMLAR (1)  Akran: Yaş, meslek, toplumsal durum vb. bakımından birbirine eşit olanlardan her biri. (TDK Sözlük, https://sozluk.gov.tr)  Akran İlişkileri: Yaş grupları yakın olan insanların ve grupların olumlu olumsuz fiziki, sözlü, duygusal, sosyal ilişkileri-iletişimlerinin bütünü.  Akran konusunu çok yönlü anlayabilmek için Akran İlişkileri üst başlığı doğru olur.   Zorba: Gücüne güvenerek, başkalarına söz hakkı ve davranış özgürlüğü tanımayan. (TDK Sözlük, https://sozluk.gov.tr)  </vt:lpstr>
      <vt:lpstr>   KAVRAMLAR (2)  Akran Zorbalığı: Bir öğrenci ya da öğrenci grubunun, kendisi ya da kendilerinden daha zayıf gördükleri öğrenci ya da öğrencilere yönelik yürüttükleri sürekli ve kasıtlı olarak rahatsız etmesi veya kurban olarak nitelendirilen öğrenci ya da öğrencilerin kendini koruyamayacak duruma düştükleri saldırganlık halleridir.  Akran Zorbalığı Belirleme Ölçeği Ergen Formu, Tuncay Ayas- Metin Pişkin, Akademik Bakış Dergisi; Sayı: 50 Temmuz – Ağustos 2015    </vt:lpstr>
      <vt:lpstr>   KAVRAMLAR (3)  Etimolojisi: Arapça kökenli. Eş, yakın, denk anlamına gelir. http://lugatim.com/s/akran  “Hadis rivayetlerinde ‘akrân’ nitelik ve nicelik olarak ‘denk’ anlamında kullanılmıştır. Kur’ân’da kullanılan ‘mukrinîn’ kelimesinin anlamına benzemektedir. ‘Kârane’ beraber olma anlamında olup birlikteliğe vurgudur.”  Akran kelimesinin kökeninde olumsuzluk yoktur. Kelimenin bugün büyük ölçüde zorbalık başta olmak üzere olumsuzlukla eş anlamlı hâle gelmesi tartışılması gereken bir değişimdir.   “KARN” Kavramının Anlamı Üzerine Semantik Bir İnceleme, Selahattin AYDEMİR, ANTAKİYAT/Hatay Mustafa Kemal Üniversitesi İlahiyat Fakültesi Dergisi, Cilt:1 Sayı: 1, Sayfa: 64-83, 2018.     </vt:lpstr>
      <vt:lpstr>   AKRAN ZORBALIĞININ AYIRT EDİCİ ÖZELLİKLERİ  Bir davranışın zorbalık olabilmesi için 4 özellik.   - Kasıtlı ve amacı zarar verme olması, - Davranışların sürekli ve tekrarlı biçimde yapılması,  - Zorbanın mağdurdan her zaman daha güçlü olması, - Maruz kalanın kendini savunamayacak olması.   Akran ilişkilerindeki her olumsuzluğu zorbalık diye tanımlamamalıyız.  Lise Öğrencilerinde Akran Zorbalığı ve Akran Mağduriyeti: Madenli Beldesi Örneği, Tuğba Eda Adalar, Nisan 2018, Trabzon, Yüksek Lisans Tezi, Avrasya Üniversitesi Sağlık Bilimleri Enstitüsü Hemşirelik Anabilim Dalı.     </vt:lpstr>
      <vt:lpstr>   AKRAN ZORBALIĞI TÜRLERİ  Fiziki: Saç çekme, itme, tekmeleme, yumruk atma, aletlerle saldırma gibi fiziksel olarak zarar vermek. Sözlü: İftira, hakaret, küfür, lakap, kötü şaka, alay-dalga, kırıcı yazı vb. Sosyal: Gruptan-oyundan dışlama, yalnızlaştırma, görmezden gelmek. Duygusal: Duygu istismarı, zorlayıcı sevgi, aşağılama (ırk, memleket, cinsiyet) Cinsel: Cinsel temas çabası, cinsel sözler, taciz vb. Siber: Dijitalde küçük düşürme, izinsiz görsel, hakaret mesajı. Tehdit: Parasını, eşyasını, ödevini istemek veya el koymak, şantaj.      </vt:lpstr>
      <vt:lpstr>   AKRAN ZORBALIĞI DAVRANIŞININ NEDENLERİ   Aile Nedenleri: Aile ihmali, ailede şiddet, aile telkini, ailenin aşırı korumacılığı. Anlam Çabası: İhmale uğrayan, değer verilmeyen, yetenek gelişimi imkânı bulamayanın kendini gösterme çabası. Eksik Çocukluk: Yaşının gereği sevgi, oyun, eğitim gibi ihtiyaçları zamanında karşılayamama. Çeteleşme: Zorbalığın bir grup ödevi olması. Modelleme: Film, oyun, dizi vb kaynaklardan.       </vt:lpstr>
      <vt:lpstr>   ZORBALIĞIN YOL AÇTIĞI SORUNLAR (Zorbada)  Sağlık sorunları Duygusal ve sosyal uyumsuzluk İlerleyen yaşlarda suç işleme ve bağımlılık artışı Yalnızlık, depresyon, toplumdan dışlanma Zararlı madde kullanım ihtimali Hırsızlık ve silah taşıma gibi davranışlara yönelim Akran ilişkilerinin zayıflaması Akademik başarılarının düşmesi Sosyal manipülasyon potansiyelinin gelişmesi Kazandığını düşündüğü sosyal statüden dolayı gururlanmak       </vt:lpstr>
      <vt:lpstr>   ZORBALIĞIN YOL AÇTIĞI SORUNLAR (Kurbanda)  İlaç kullanımı - İntihar eğilimi Psikosomatik sorunlar İçe vurum semptomları / Ruh sağlığı ve mutluluk azalımı Sosyal uyumsuzluk / Arkadaş azalması / Gruplardan dışlanma Agresyon (saldırganlık) ihtimali Okula gitmek istememe- okuldan kaçma Kendini güvende hissettiği yerden (mesela ev) çıkmama Kendini suçlamak - Özgüven ve kendine saygı azalımı Stresle ilişkili kaygı sorunları / Kâbuslar ve kaygı atakları Var olan sorunların artması.  İlkokul Çağındaki Çocuklarda Bilgisayar Oyun Bağımlılığı ile Akran Zorbalığı Arasındaki İlişkinin İncelenmesi, Yusuf Alper Elmacıgil, İstanbul-2021. Üsküdar Ün. SBE Klinik Psikoloji Anabilim Dalı Yüksek Lisans Tezi. </vt:lpstr>
      <vt:lpstr>   AKRAN İLİŞKİLERİNİ İYİLEŞTİRME STRATEJİLERİ  (1)  Rehber Aile: Çocukları hayata hazırlayıcı biçimde yetiştirmek.  Gözlem ve Tespit: Zorbalığa uğrayan çocuklar zorbalığa uğradıklarını söylemeye çekinmektedir. Aileler ve öğretmenlerin durumu fark etmeleri önemlidir. (Salgın sonrası döneme dikkat!) Destek ve Güçlendirmek: Çocuğun rolünü çalmadan ve onun yerine müdahale etmekten kaçınarak, bu durumla baş edebilmesi için çocuğa destek olmak. Çocuğun zorbalık ile baş edemediği duygusu yaşatmamak. Alt-Üst Sınıf ve Sınıf İçi İlişki İyileştirilmesi: Destekleyici arkadaşlık, abilik, ablalık kültürünün devamını sağlamak. Kavramları başka yapılara teslim etmemek. Çocuklu Sokak: ‘Güvensiz sokak-çocuksuz sokak’ sarmalından kurtularak, sokaklarda çocuk olmasını sağlamak. </vt:lpstr>
      <vt:lpstr>   NELER YAPABİLİRİZ?  ALT-ÜST SINIF VE SINIF İÇİ İLİŞKİ İYİLEŞTİRİLMESİ   Okullarda akran ilişkilerinin iyileştirilmesi için aynı sınıftaki öğrencilere ve alt üst sınıflardaki öğrencilere yönelik neler yapabiliriz, neler yapıyorsunuz? </vt:lpstr>
      <vt:lpstr>   AKRAN İLİŞKİLERİNİ İYİLEŞTİRME STRATEJİLERİ (2) PSİKOLOJİK SAĞLAMLIK  “Psikolojik sağlamlık, zor deneyimlerden ve öngörülemez zorlayıcı olaylarla baş edebilme, uyum sağlayabilme, esneklik kullanabilme ve ilerleyebilme, zorlayıcı bir stres faktörü karşısında, olumsuz duygusal tecrübelere karşı kendini toparlayabilme ve iyileştirme gücü şeklinde tanımlanır. Psikolojik sağlamlık, bireye özgü tek bir özellikten ziyade kişinin sahip olduğu kaynakları yönetebilme ve psikolojik iyi oluş için pozitif yönde kullanabilme kapasitelerinin tamamını içerir.”  Psikolojik Sağlamlık, Öğr. Gör. Kudret Eren Yavuz. https://uskudar.edu.tr/pozitif-psikoloji/psikolojik-saglamlik (Erişim: 18.03.2022)  Psikolojik Sağlamlık Sağlayacak Öneriler (Çocuklar – Gençler) Bilim: Bilgi, icat-keşif, gelecek öngörüsü, çağı anlama, kendine yetme Oyun-Spor: Dinginlik, sağlık, disiplin, zaman yönetimi, fiziki sağlamlılık Sanat-Meslek: Estetik-zarafet, anlamlılık, terapi, çevre, dostluk, ruhi donanım, üretim, gelir Gönüllülük: İyilik, sevgi, hayır, sevap, dostluk, maneviyat. Fevkaladelik Tecrübesi: Olağanüstü durumlardan olumlu kazanım (Deprem, salgın, savaş, sel, göç)  Aidiyetler (Aile, mahalle, memleket; din, fikir, sosyal grup vb.) </vt:lpstr>
      <vt:lpstr>   AKRAN İLİŞKİLERİNİ İYİLEŞTİRME STRATEJİLERİ (3) KONUYA YAKLAŞIMIMIZI İYİLEŞTİRMEK   Zorbalık Değil Akran İlişkisi: Akran konusunu öncelikle “ilişki” bağlamıyla düşünerek akranların ilişki türleri üzerinden konuya yaklaşmak.   Olumlu-Olumsuz Dengesi: Akran ilişkisini mutlak zorbalık tanımlamamak. Akranlar arasında olumlu olumsuz ilişki ve etkileşimlerin olabileceğini kabul etmek.  Dostluğu Artırmak: Zorbalığı önleme çabalarından fazlasını arkadaşlık, dostluk, öğreticilik gibi olumlulukların artması için harcamak. (Bağımlılık eğitimlerinde zaman zaman bazlarının düştüğü hataya düşmemek.) </vt:lpstr>
      <vt:lpstr>PowerPoint Sunusu</vt:lpstr>
      <vt:lpstr> AKRAN İLİŞKİLERİNİ İYİLEŞTİRME STRATEJİLERİ  (4) ÇOCUK FİKRİNİ BİLMEK, ÇOCUK  ARAŞTIRMALARINI VE DEĞİŞİMİ İZLEMEK (a)   </vt:lpstr>
      <vt:lpstr>  AKRAN İLİŞKİLERİNİ İYİLEŞTİRME STRATEJİLERİ (4) ÇOCUK FİKRİNİ BİLMEK, ÇOCUK  ARAŞTIRMALARINI VE DEĞİŞİMİ İZLEMEK (b)   </vt:lpstr>
      <vt:lpstr>  AKRAN İLİŞKİLERİNİ İYİLEŞTİRME STRATEJİLERİ  (4) ÇOCUK FİKRİNİ BİLMEK, ÇOCUK  ARAŞTIRMALARINI VE DEĞİŞİMİ İZLEMEK (c)   </vt:lpstr>
      <vt:lpstr>  AKRAN İLİŞKİLERİNİ İYİLEŞTİRME STRATEJİLERİ (4) ÇOCUK FİKRİNİ BİLMEK, ÇOCUK  ARAŞTIRMALARINI VE DEĞİŞİMİ İZLEMEK (d)   </vt:lpstr>
      <vt:lpstr>  AKRAN ZORBALIĞINI ÖNLEME STRATEJİLERİ (4) ÇOCUK FİKRİNİ BİLMEK, ÇOCUK  ARAŞTIRMALARINI VE DEĞİŞİMİ İZLEMEK (d)   </vt:lpstr>
      <vt:lpstr> ÇOCUKLAR VE ERGENLERDE KİMLİK GELİŞİMİ </vt:lpstr>
      <vt:lpstr>NE YAPARSIN?  Okul bahçesinde, arkadaşına şiddet uygulayan bir öğrenci gördün, ne yaparsın?     </vt:lpstr>
      <vt:lpstr>FİLM KESİTİ İZLEME  Front of the Class .mp4  4.16 dk. - Front of the Class (2008 yapımı, ABD)  https://youtu.be/wKQUhkfhn1s     </vt:lpstr>
      <vt:lpstr>FİLM KESİTİ ve FİLM ÖNERİLERİ  Akran ilişkilerini dayanışma, yardımlaşma, arkadaşlık, dostluk, öğreticilik, sevgi ve saygı yönünde iyileştirmek ve geliştirme eğitimlerinde izlenilmesinde fayda umduğunuz sinema filmleri veya film kesitleri önerilerinizi paylaşır mısınız?  Kocaman teşekkürler!     </vt:lpstr>
      <vt:lpstr>KAYNAKÇA</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Hakki USLU</dc:creator>
  <cp:lastModifiedBy>Asus</cp:lastModifiedBy>
  <cp:revision>222</cp:revision>
  <cp:lastPrinted>2020-01-02T10:15:10Z</cp:lastPrinted>
  <dcterms:created xsi:type="dcterms:W3CDTF">2019-12-26T07:06:11Z</dcterms:created>
  <dcterms:modified xsi:type="dcterms:W3CDTF">2022-07-29T12:26:28Z</dcterms:modified>
</cp:coreProperties>
</file>