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69"/>
  </p:notesMasterIdLst>
  <p:handoutMasterIdLst>
    <p:handoutMasterId r:id="rId70"/>
  </p:handoutMasterIdLst>
  <p:sldIdLst>
    <p:sldId id="337" r:id="rId2"/>
    <p:sldId id="325" r:id="rId3"/>
    <p:sldId id="377" r:id="rId4"/>
    <p:sldId id="338" r:id="rId5"/>
    <p:sldId id="358" r:id="rId6"/>
    <p:sldId id="379" r:id="rId7"/>
    <p:sldId id="382" r:id="rId8"/>
    <p:sldId id="335" r:id="rId9"/>
    <p:sldId id="394" r:id="rId10"/>
    <p:sldId id="336" r:id="rId11"/>
    <p:sldId id="267" r:id="rId12"/>
    <p:sldId id="268" r:id="rId13"/>
    <p:sldId id="271" r:id="rId14"/>
    <p:sldId id="384" r:id="rId15"/>
    <p:sldId id="381" r:id="rId16"/>
    <p:sldId id="290" r:id="rId17"/>
    <p:sldId id="301" r:id="rId18"/>
    <p:sldId id="302" r:id="rId19"/>
    <p:sldId id="292" r:id="rId20"/>
    <p:sldId id="395" r:id="rId21"/>
    <p:sldId id="314" r:id="rId22"/>
    <p:sldId id="285" r:id="rId23"/>
    <p:sldId id="287" r:id="rId24"/>
    <p:sldId id="288" r:id="rId25"/>
    <p:sldId id="388" r:id="rId26"/>
    <p:sldId id="318" r:id="rId27"/>
    <p:sldId id="286" r:id="rId28"/>
    <p:sldId id="375" r:id="rId29"/>
    <p:sldId id="355" r:id="rId30"/>
    <p:sldId id="350" r:id="rId31"/>
    <p:sldId id="309" r:id="rId32"/>
    <p:sldId id="351" r:id="rId33"/>
    <p:sldId id="389" r:id="rId34"/>
    <p:sldId id="296" r:id="rId35"/>
    <p:sldId id="396" r:id="rId36"/>
    <p:sldId id="289" r:id="rId37"/>
    <p:sldId id="315" r:id="rId38"/>
    <p:sldId id="298" r:id="rId39"/>
    <p:sldId id="297" r:id="rId40"/>
    <p:sldId id="316" r:id="rId41"/>
    <p:sldId id="295" r:id="rId42"/>
    <p:sldId id="303" r:id="rId43"/>
    <p:sldId id="312" r:id="rId44"/>
    <p:sldId id="304" r:id="rId45"/>
    <p:sldId id="397" r:id="rId46"/>
    <p:sldId id="393" r:id="rId47"/>
    <p:sldId id="391" r:id="rId48"/>
    <p:sldId id="372" r:id="rId49"/>
    <p:sldId id="320" r:id="rId50"/>
    <p:sldId id="342" r:id="rId51"/>
    <p:sldId id="343" r:id="rId52"/>
    <p:sldId id="344" r:id="rId53"/>
    <p:sldId id="345" r:id="rId54"/>
    <p:sldId id="346" r:id="rId55"/>
    <p:sldId id="331" r:id="rId56"/>
    <p:sldId id="347" r:id="rId57"/>
    <p:sldId id="348" r:id="rId58"/>
    <p:sldId id="349" r:id="rId59"/>
    <p:sldId id="361" r:id="rId60"/>
    <p:sldId id="380" r:id="rId61"/>
    <p:sldId id="278" r:id="rId62"/>
    <p:sldId id="362" r:id="rId63"/>
    <p:sldId id="363" r:id="rId64"/>
    <p:sldId id="367" r:id="rId65"/>
    <p:sldId id="366" r:id="rId66"/>
    <p:sldId id="387" r:id="rId67"/>
    <p:sldId id="390" r:id="rId6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62" autoAdjust="0"/>
    <p:restoredTop sz="94712"/>
  </p:normalViewPr>
  <p:slideViewPr>
    <p:cSldViewPr>
      <p:cViewPr varScale="1">
        <p:scale>
          <a:sx n="72" d="100"/>
          <a:sy n="72" d="100"/>
        </p:scale>
        <p:origin x="200" y="9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0"/>
    </p:cViewPr>
  </p:sorterViewPr>
  <p:notesViewPr>
    <p:cSldViewPr>
      <p:cViewPr varScale="1">
        <p:scale>
          <a:sx n="60" d="100"/>
          <a:sy n="60" d="100"/>
        </p:scale>
        <p:origin x="167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handoutMaster" Target="handoutMasters/handoutMaster1.xml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9F04E-2664-4034-8D2E-45FFFAA2B724}" type="datetimeFigureOut">
              <a:rPr lang="tr-TR" smtClean="0"/>
              <a:t>29.03.2022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2BA11-1E8A-49B8-AD77-26B2E6912E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2194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AD209-AAFE-4AFC-BDD8-311104F8D52E}" type="datetimeFigureOut">
              <a:rPr lang="tr-TR" smtClean="0"/>
              <a:t>29.03.2022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8B0B3-2649-42E0-B056-F494E1CE62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460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8B0B3-2649-42E0-B056-F494E1CE6201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516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F61B-0390-468D-AC10-60E71A20B47C}" type="datetimeFigureOut">
              <a:rPr lang="tr-TR" smtClean="0"/>
              <a:t>29.03.2022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D3D7-BC2F-4165-8163-70D4CAE82E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41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F61B-0390-468D-AC10-60E71A20B47C}" type="datetimeFigureOut">
              <a:rPr lang="tr-TR" smtClean="0"/>
              <a:t>29.03.2022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D3D7-BC2F-4165-8163-70D4CAE82E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147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F61B-0390-468D-AC10-60E71A20B47C}" type="datetimeFigureOut">
              <a:rPr lang="tr-TR" smtClean="0"/>
              <a:t>29.03.2022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D3D7-BC2F-4165-8163-70D4CAE82E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640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F61B-0390-468D-AC10-60E71A20B47C}" type="datetimeFigureOut">
              <a:rPr lang="tr-TR" smtClean="0"/>
              <a:t>29.03.2022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D3D7-BC2F-4165-8163-70D4CAE82E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543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F61B-0390-468D-AC10-60E71A20B47C}" type="datetimeFigureOut">
              <a:rPr lang="tr-TR" smtClean="0"/>
              <a:t>29.03.2022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D3D7-BC2F-4165-8163-70D4CAE82E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628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F61B-0390-468D-AC10-60E71A20B47C}" type="datetimeFigureOut">
              <a:rPr lang="tr-TR" smtClean="0"/>
              <a:t>29.03.2022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D3D7-BC2F-4165-8163-70D4CAE82E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024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F61B-0390-468D-AC10-60E71A20B47C}" type="datetimeFigureOut">
              <a:rPr lang="tr-TR" smtClean="0"/>
              <a:t>29.03.2022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D3D7-BC2F-4165-8163-70D4CAE82E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58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F61B-0390-468D-AC10-60E71A20B47C}" type="datetimeFigureOut">
              <a:rPr lang="tr-TR" smtClean="0"/>
              <a:t>29.03.2022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D3D7-BC2F-4165-8163-70D4CAE82E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304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F61B-0390-468D-AC10-60E71A20B47C}" type="datetimeFigureOut">
              <a:rPr lang="tr-TR" smtClean="0"/>
              <a:t>29.03.2022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D3D7-BC2F-4165-8163-70D4CAE82E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506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F61B-0390-468D-AC10-60E71A20B47C}" type="datetimeFigureOut">
              <a:rPr lang="tr-TR" smtClean="0"/>
              <a:t>29.03.2022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D3D7-BC2F-4165-8163-70D4CAE82E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195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F61B-0390-468D-AC10-60E71A20B47C}" type="datetimeFigureOut">
              <a:rPr lang="tr-TR" smtClean="0"/>
              <a:t>29.03.2022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D3D7-BC2F-4165-8163-70D4CAE82E50}" type="slidenum">
              <a:rPr lang="tr-TR" smtClean="0"/>
              <a:t>‹#›</a:t>
            </a:fld>
            <a:endParaRPr lang="tr-TR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4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861F61B-0390-468D-AC10-60E71A20B47C}" type="datetimeFigureOut">
              <a:rPr lang="tr-TR" smtClean="0"/>
              <a:t>29.03.2022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7F3D3D7-BC2F-4165-8163-70D4CAE82E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253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Belgesi1.docx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tif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3068960"/>
            <a:ext cx="9144000" cy="360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54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ANA KUCAĞINDA BABA OCAĞINDA MANEVİ EĞİTİM</a:t>
            </a:r>
          </a:p>
          <a:p>
            <a:pPr marL="0" indent="0" algn="ctr">
              <a:buNone/>
            </a:pPr>
            <a:r>
              <a:rPr lang="tr-TR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FATMA KOTAN</a:t>
            </a:r>
            <a:endParaRPr lang="tr-TR" sz="4400" dirty="0">
              <a:solidFill>
                <a:schemeClr val="accent1">
                  <a:lumMod val="20000"/>
                  <a:lumOff val="8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40871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46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027051" cy="1267543"/>
          </a:xfrm>
        </p:spPr>
        <p:txBody>
          <a:bodyPr/>
          <a:lstStyle/>
          <a:p>
            <a:r>
              <a:rPr lang="tr-TR" sz="4400" dirty="0">
                <a:solidFill>
                  <a:srgbClr val="C00000"/>
                </a:solidFill>
              </a:rPr>
              <a:t>Çocuk Y</a:t>
            </a:r>
            <a:r>
              <a:rPr lang="tr-TR" sz="4400" dirty="0" smtClean="0">
                <a:solidFill>
                  <a:srgbClr val="C00000"/>
                </a:solidFill>
              </a:rPr>
              <a:t>alnızlığı</a:t>
            </a:r>
            <a:r>
              <a:rPr lang="tr-TR" sz="4400" dirty="0">
                <a:solidFill>
                  <a:srgbClr val="C00000"/>
                </a:solidFill>
              </a:rPr>
              <a:t/>
            </a:r>
            <a:br>
              <a:rPr lang="tr-TR" sz="4400" dirty="0">
                <a:solidFill>
                  <a:srgbClr val="C00000"/>
                </a:solidFill>
              </a:rPr>
            </a:br>
            <a:endParaRPr lang="tr-TR" sz="4400" dirty="0">
              <a:solidFill>
                <a:srgbClr val="C00000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23529" y="1124744"/>
            <a:ext cx="6120680" cy="5328591"/>
          </a:xfrm>
        </p:spPr>
        <p:txBody>
          <a:bodyPr>
            <a:normAutofit/>
          </a:bodyPr>
          <a:lstStyle/>
          <a:p>
            <a:r>
              <a:rPr lang="tr-TR" sz="3600" dirty="0" smtClean="0"/>
              <a:t>Sevgiden yoksun ve hayalleri elinden alınmış çocuklar mutluluğu odalarında kurdukları sanal alemlerde arıyorlar.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9" y="260647"/>
            <a:ext cx="2332855" cy="61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6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88640"/>
            <a:ext cx="8784975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01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88640"/>
            <a:ext cx="8712967" cy="65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31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01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16632"/>
            <a:ext cx="8064896" cy="5904655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C00000"/>
                </a:solidFill>
              </a:rPr>
              <a:t>Aile ile çocuk arasındaki bağlar 								</a:t>
            </a:r>
            <a:r>
              <a:rPr lang="tr-TR" sz="3200" smtClean="0">
                <a:solidFill>
                  <a:srgbClr val="C00000"/>
                </a:solidFill>
              </a:rPr>
              <a:t>(Drama)</a:t>
            </a:r>
            <a:endParaRPr lang="tr-TR" sz="3200" dirty="0" smtClean="0">
              <a:solidFill>
                <a:srgbClr val="C00000"/>
              </a:solidFill>
            </a:endParaRPr>
          </a:p>
          <a:p>
            <a:r>
              <a:rPr lang="tr-TR" sz="3200" dirty="0" smtClean="0">
                <a:solidFill>
                  <a:srgbClr val="C00000"/>
                </a:solidFill>
              </a:rPr>
              <a:t>Anne ile çocuk arasında oluşturulan bağlar(Sevgi, baskı, tehdit, kıyas, aşırı ilgi, inisiyatif tanımama)</a:t>
            </a:r>
            <a:endParaRPr lang="tr-TR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5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592" y="-171399"/>
            <a:ext cx="7234963" cy="60301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dirty="0" smtClean="0">
                <a:solidFill>
                  <a:srgbClr val="C00000"/>
                </a:solidFill>
              </a:rPr>
              <a:t>Çocuklarımızı Nasıl Eğitelim ?</a:t>
            </a:r>
            <a:endParaRPr lang="tr-TR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5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600" y="332656"/>
            <a:ext cx="7125112" cy="6192688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Öğüt;</a:t>
            </a:r>
          </a:p>
          <a:p>
            <a:r>
              <a:rPr lang="tr-TR" sz="2800" dirty="0" smtClean="0"/>
              <a:t>Hz</a:t>
            </a:r>
            <a:r>
              <a:rPr lang="tr-TR" sz="2800" dirty="0"/>
              <a:t>. Peygamber (sav</a:t>
            </a:r>
            <a:r>
              <a:rPr lang="tr-TR" sz="2800" dirty="0" smtClean="0"/>
              <a:t>) </a:t>
            </a:r>
            <a:r>
              <a:rPr lang="tr-TR" sz="2800" dirty="0"/>
              <a:t>“Bir </a:t>
            </a:r>
            <a:r>
              <a:rPr lang="tr-TR" sz="2800" dirty="0" smtClean="0"/>
              <a:t>anne-babanın </a:t>
            </a:r>
            <a:r>
              <a:rPr lang="tr-TR" sz="2800" dirty="0"/>
              <a:t>evladına verebileceği en değerli hediye </a:t>
            </a:r>
            <a:r>
              <a:rPr lang="tr-TR" sz="2800" dirty="0" smtClean="0"/>
              <a:t>güzel terbiyedir.” </a:t>
            </a:r>
            <a:r>
              <a:rPr lang="tr-TR" sz="2800" dirty="0"/>
              <a:t>Hakim; el-</a:t>
            </a:r>
            <a:r>
              <a:rPr lang="tr-TR" sz="2800" dirty="0" err="1"/>
              <a:t>Müstedrek</a:t>
            </a:r>
            <a:r>
              <a:rPr lang="tr-TR" sz="2800" dirty="0"/>
              <a:t>, IV, </a:t>
            </a:r>
            <a:r>
              <a:rPr lang="tr-TR" sz="2800" dirty="0" smtClean="0"/>
              <a:t>263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8803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5598150"/>
          </a:xfrm>
        </p:spPr>
        <p:txBody>
          <a:bodyPr>
            <a:normAutofit/>
          </a:bodyPr>
          <a:lstStyle/>
          <a:p>
            <a:r>
              <a:rPr lang="tr-TR" sz="3000" dirty="0" smtClean="0">
                <a:solidFill>
                  <a:srgbClr val="FF0000"/>
                </a:solidFill>
              </a:rPr>
              <a:t>Din eğitiminde çocuğun </a:t>
            </a:r>
            <a:r>
              <a:rPr lang="tr-TR" sz="3000" dirty="0">
                <a:solidFill>
                  <a:srgbClr val="FF0000"/>
                </a:solidFill>
              </a:rPr>
              <a:t>terbiye olacağı gelişim dönemleri </a:t>
            </a:r>
            <a:r>
              <a:rPr lang="tr-TR" sz="3000" dirty="0" smtClean="0">
                <a:solidFill>
                  <a:srgbClr val="FF0000"/>
                </a:solidFill>
              </a:rPr>
              <a:t>şöyledir;</a:t>
            </a:r>
          </a:p>
          <a:p>
            <a:r>
              <a:rPr lang="tr-TR" sz="3000" dirty="0" smtClean="0"/>
              <a:t> </a:t>
            </a:r>
            <a:r>
              <a:rPr lang="tr-TR" sz="3000" dirty="0"/>
              <a:t>0-6 yaş dönemi “</a:t>
            </a:r>
            <a:r>
              <a:rPr lang="tr-TR" sz="3000" dirty="0" smtClean="0">
                <a:solidFill>
                  <a:srgbClr val="FF0000"/>
                </a:solidFill>
              </a:rPr>
              <a:t>telkin</a:t>
            </a:r>
            <a:r>
              <a:rPr lang="tr-TR" sz="3000" dirty="0" smtClean="0"/>
              <a:t>” </a:t>
            </a:r>
          </a:p>
          <a:p>
            <a:r>
              <a:rPr lang="tr-TR" sz="3000" dirty="0" smtClean="0"/>
              <a:t>7-10 </a:t>
            </a:r>
            <a:r>
              <a:rPr lang="tr-TR" sz="3000" dirty="0"/>
              <a:t>yaş dönemi “</a:t>
            </a:r>
            <a:r>
              <a:rPr lang="tr-TR" sz="3000" dirty="0" smtClean="0">
                <a:solidFill>
                  <a:srgbClr val="FF0000"/>
                </a:solidFill>
              </a:rPr>
              <a:t>teşvik</a:t>
            </a:r>
            <a:r>
              <a:rPr lang="tr-TR" sz="3000" dirty="0" smtClean="0"/>
              <a:t>” </a:t>
            </a:r>
          </a:p>
          <a:p>
            <a:r>
              <a:rPr lang="tr-TR" sz="3000" dirty="0" smtClean="0"/>
              <a:t>10-14 </a:t>
            </a:r>
            <a:r>
              <a:rPr lang="tr-TR" sz="3000" dirty="0"/>
              <a:t>yaş dönemi “</a:t>
            </a:r>
            <a:r>
              <a:rPr lang="tr-TR" sz="3000" dirty="0" smtClean="0">
                <a:solidFill>
                  <a:srgbClr val="FF0000"/>
                </a:solidFill>
              </a:rPr>
              <a:t>ikaz</a:t>
            </a:r>
            <a:r>
              <a:rPr lang="tr-TR" sz="3000" dirty="0" smtClean="0"/>
              <a:t>” </a:t>
            </a:r>
          </a:p>
          <a:p>
            <a:r>
              <a:rPr lang="tr-TR" sz="3000" dirty="0" smtClean="0"/>
              <a:t>14 </a:t>
            </a:r>
            <a:r>
              <a:rPr lang="tr-TR" sz="3000" dirty="0"/>
              <a:t>yaş üzeri ise “</a:t>
            </a:r>
            <a:r>
              <a:rPr lang="tr-TR" sz="3000" dirty="0">
                <a:solidFill>
                  <a:srgbClr val="FF0000"/>
                </a:solidFill>
              </a:rPr>
              <a:t>müsamaha dönemi</a:t>
            </a:r>
            <a:r>
              <a:rPr lang="tr-TR" sz="3000" dirty="0"/>
              <a:t>” olarak isimlendirilebilir.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156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764704"/>
            <a:ext cx="8280920" cy="5904655"/>
          </a:xfrm>
        </p:spPr>
        <p:txBody>
          <a:bodyPr>
            <a:no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Telkin Dönemi;</a:t>
            </a:r>
          </a:p>
          <a:p>
            <a:r>
              <a:rPr lang="tr-TR" sz="2800" dirty="0" smtClean="0"/>
              <a:t>Buna </a:t>
            </a:r>
            <a:r>
              <a:rPr lang="tr-TR" sz="2800" dirty="0"/>
              <a:t>göre çocuğa ilk önce dini açıdan önemli ve en </a:t>
            </a:r>
            <a:r>
              <a:rPr lang="tr-TR" sz="2800" dirty="0">
                <a:solidFill>
                  <a:srgbClr val="FF0000"/>
                </a:solidFill>
              </a:rPr>
              <a:t>temel telkinler </a:t>
            </a:r>
            <a:r>
              <a:rPr lang="tr-TR" sz="2800" dirty="0"/>
              <a:t>yapılır. Çocuğun kulağına </a:t>
            </a:r>
            <a:r>
              <a:rPr lang="tr-TR" sz="2800" dirty="0">
                <a:solidFill>
                  <a:srgbClr val="FF0000"/>
                </a:solidFill>
              </a:rPr>
              <a:t>ezan ve kamet </a:t>
            </a:r>
            <a:r>
              <a:rPr lang="tr-TR" sz="2800" dirty="0" smtClean="0"/>
              <a:t>okunması( </a:t>
            </a:r>
            <a:r>
              <a:rPr lang="tr-TR" sz="2800" dirty="0" err="1" smtClean="0"/>
              <a:t>tahnik</a:t>
            </a:r>
            <a:r>
              <a:rPr lang="tr-TR" sz="2800" dirty="0" smtClean="0"/>
              <a:t>), </a:t>
            </a:r>
            <a:r>
              <a:rPr lang="tr-TR" sz="2800" dirty="0"/>
              <a:t>konuşmaya başladığında “</a:t>
            </a:r>
            <a:r>
              <a:rPr lang="tr-TR" sz="2800" dirty="0">
                <a:solidFill>
                  <a:srgbClr val="FF0000"/>
                </a:solidFill>
              </a:rPr>
              <a:t>La ilahe illallah</a:t>
            </a:r>
            <a:r>
              <a:rPr lang="tr-TR" sz="2800" dirty="0"/>
              <a:t>” sözünün söyletilmesi, telkin faaliyetleri arasında sayılabilir. 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16870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443" y="116632"/>
            <a:ext cx="7125112" cy="6048671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«Çocukla Çocuklaşın»</a:t>
            </a:r>
          </a:p>
          <a:p>
            <a:r>
              <a:rPr lang="tr-TR" sz="2800" dirty="0" smtClean="0"/>
              <a:t>Hz</a:t>
            </a:r>
            <a:r>
              <a:rPr lang="tr-TR" sz="2800" dirty="0"/>
              <a:t>. Peygamber (sav)’in “çocuğun küçüklüğündeki yaramazlığı büyüdüğünde aklının çok olduğuna bir işarettir” </a:t>
            </a:r>
            <a:r>
              <a:rPr lang="tr-TR" sz="2800" dirty="0" smtClean="0"/>
              <a:t>buyurması, </a:t>
            </a:r>
            <a:r>
              <a:rPr lang="tr-TR" sz="2800" dirty="0"/>
              <a:t>oldukça ilginç ve modern psikolojinin verileriyle desteklenen bir açıklama hüviyetindedir. </a:t>
            </a:r>
          </a:p>
        </p:txBody>
      </p:sp>
    </p:spTree>
    <p:extLst>
      <p:ext uri="{BB962C8B-B14F-4D97-AF65-F5344CB8AC3E}">
        <p14:creationId xmlns:p14="http://schemas.microsoft.com/office/powerpoint/2010/main" val="412241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3"/>
            <a:ext cx="8928991" cy="1944215"/>
          </a:xfrm>
        </p:spPr>
        <p:txBody>
          <a:bodyPr>
            <a:normAutofit/>
          </a:bodyPr>
          <a:lstStyle/>
          <a:p>
            <a:r>
              <a:rPr lang="tr-TR" sz="2000" dirty="0" smtClean="0"/>
              <a:t>Çocuğun  eğitiminde 2 temel faktör rol oynar. </a:t>
            </a:r>
            <a:r>
              <a:rPr lang="tr-TR" sz="2000" dirty="0" smtClean="0">
                <a:solidFill>
                  <a:srgbClr val="FF0000"/>
                </a:solidFill>
              </a:rPr>
              <a:t>Kalıtım</a:t>
            </a:r>
            <a:r>
              <a:rPr lang="tr-TR" sz="2000" dirty="0" smtClean="0"/>
              <a:t> ve </a:t>
            </a:r>
            <a:r>
              <a:rPr lang="tr-TR" sz="2000" dirty="0" smtClean="0">
                <a:solidFill>
                  <a:srgbClr val="FF0000"/>
                </a:solidFill>
              </a:rPr>
              <a:t>Çevre. </a:t>
            </a:r>
          </a:p>
          <a:p>
            <a:r>
              <a:rPr lang="tr-TR" sz="2000" dirty="0" smtClean="0"/>
              <a:t>Çocuğun genleri yolu ile anne ve babasından getirdiği özellikler </a:t>
            </a:r>
            <a:r>
              <a:rPr lang="tr-TR" sz="2000" dirty="0" smtClean="0">
                <a:solidFill>
                  <a:srgbClr val="FF0000"/>
                </a:solidFill>
              </a:rPr>
              <a:t>kalıtım</a:t>
            </a:r>
            <a:r>
              <a:rPr lang="tr-TR" sz="2000" dirty="0" smtClean="0"/>
              <a:t>, kalıtım ile getirdiği özelliklerin gelişimine etki eden  dış faktörler ise </a:t>
            </a:r>
            <a:r>
              <a:rPr lang="tr-TR" sz="2000" dirty="0" smtClean="0">
                <a:solidFill>
                  <a:srgbClr val="FF0000"/>
                </a:solidFill>
              </a:rPr>
              <a:t>çevredir. </a:t>
            </a:r>
            <a:r>
              <a:rPr lang="tr-TR" sz="2000" dirty="0" smtClean="0"/>
              <a:t>Dış faktörlerin en başında </a:t>
            </a:r>
            <a:r>
              <a:rPr lang="tr-TR" sz="2000" dirty="0" smtClean="0">
                <a:solidFill>
                  <a:srgbClr val="FF0000"/>
                </a:solidFill>
              </a:rPr>
              <a:t>aile </a:t>
            </a:r>
            <a:r>
              <a:rPr lang="tr-TR" sz="2000" dirty="0" smtClean="0"/>
              <a:t>gelir.</a:t>
            </a:r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060848"/>
            <a:ext cx="712879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0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Çocuklarımıza değerlerimizi yaşayarak öğretmek;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/>
              <a:t>Adalet, Sevgi, Saygı, Sorumluluk, Yardımlaşma, Kardeşlik, Sabır, Yardımseverlik, Dürüstlük, Mabetlere ziyaret, </a:t>
            </a:r>
            <a:r>
              <a:rPr lang="tr-TR" sz="2800" dirty="0" smtClean="0"/>
              <a:t>Vatanseverlik</a:t>
            </a:r>
            <a:endParaRPr 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817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836713"/>
            <a:ext cx="8136903" cy="5022086"/>
          </a:xfrm>
        </p:spPr>
        <p:txBody>
          <a:bodyPr>
            <a:no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Çocuklara değerli olduğunu hissettirmek;</a:t>
            </a:r>
          </a:p>
          <a:p>
            <a:r>
              <a:rPr lang="tr-TR" sz="2800" dirty="0" err="1" smtClean="0"/>
              <a:t>Rasulullahın</a:t>
            </a:r>
            <a:r>
              <a:rPr lang="tr-TR" sz="2800" dirty="0" smtClean="0"/>
              <a:t> Ergenlik </a:t>
            </a:r>
            <a:r>
              <a:rPr lang="tr-TR" sz="2800" dirty="0"/>
              <a:t>çağına gelmemiş çocukların biatlerini kabul etmiş olması da onlara verdiği değeri; yani çocukların duygu ve düşüncelerine de gereğince önem vererek onları hayata hazırlayacak bir yaklaşımı örneklendirir.</a:t>
            </a:r>
          </a:p>
        </p:txBody>
      </p:sp>
    </p:spTree>
    <p:extLst>
      <p:ext uri="{BB962C8B-B14F-4D97-AF65-F5344CB8AC3E}">
        <p14:creationId xmlns:p14="http://schemas.microsoft.com/office/powerpoint/2010/main" val="3077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443" y="476672"/>
            <a:ext cx="7125112" cy="5688631"/>
          </a:xfrm>
        </p:spPr>
        <p:txBody>
          <a:bodyPr>
            <a:no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Kucaklamak:</a:t>
            </a:r>
          </a:p>
          <a:p>
            <a:r>
              <a:rPr lang="tr-TR" sz="2800" dirty="0"/>
              <a:t> </a:t>
            </a:r>
            <a:r>
              <a:rPr lang="tr-TR" sz="2800" dirty="0" err="1"/>
              <a:t>İbn</a:t>
            </a:r>
            <a:r>
              <a:rPr lang="tr-TR" sz="2800" dirty="0"/>
              <a:t> </a:t>
            </a:r>
            <a:r>
              <a:rPr lang="tr-TR" sz="2800" dirty="0" err="1"/>
              <a:t>Rebîa</a:t>
            </a:r>
            <a:r>
              <a:rPr lang="tr-TR" sz="2800" dirty="0"/>
              <a:t> b. el-</a:t>
            </a:r>
            <a:r>
              <a:rPr lang="tr-TR" sz="2800" dirty="0" err="1"/>
              <a:t>Hâris</a:t>
            </a:r>
            <a:r>
              <a:rPr lang="tr-TR" sz="2800" dirty="0"/>
              <a:t> anlatıyor: “Babam beni, Abbas da oğlu </a:t>
            </a:r>
            <a:r>
              <a:rPr lang="tr-TR" sz="2800" dirty="0" err="1"/>
              <a:t>Fadl’ı</a:t>
            </a:r>
            <a:r>
              <a:rPr lang="tr-TR" sz="2800" dirty="0"/>
              <a:t>, Hz. Peygamber (sav)’in yanına gönderdi. Huzuruna girdiğimiz zaman bizi sağına ve soluna oturttu ve sonra öylesine sıkıca kucakladı ki, O’ndan daha kuvvetlisini görmemiştik.” </a:t>
            </a:r>
            <a:r>
              <a:rPr lang="tr-TR" sz="2800" dirty="0" err="1"/>
              <a:t>Askalanî</a:t>
            </a:r>
            <a:r>
              <a:rPr lang="tr-TR" sz="2800" dirty="0"/>
              <a:t>, </a:t>
            </a:r>
            <a:r>
              <a:rPr lang="tr-TR" sz="2800" dirty="0" err="1"/>
              <a:t>İbn</a:t>
            </a:r>
            <a:r>
              <a:rPr lang="tr-TR" sz="2800" dirty="0"/>
              <a:t> Hacer; el-</a:t>
            </a:r>
            <a:r>
              <a:rPr lang="tr-TR" sz="2800" dirty="0" err="1"/>
              <a:t>Metâlibu’l</a:t>
            </a:r>
            <a:r>
              <a:rPr lang="tr-TR" sz="2800" dirty="0"/>
              <a:t>-</a:t>
            </a:r>
            <a:r>
              <a:rPr lang="tr-TR" sz="2800" dirty="0" err="1"/>
              <a:t>Aliyye</a:t>
            </a:r>
            <a:r>
              <a:rPr lang="tr-TR" sz="2800" dirty="0"/>
              <a:t>, II, 441.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2111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260648"/>
            <a:ext cx="8208912" cy="6408712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Öpmek: </a:t>
            </a:r>
          </a:p>
          <a:p>
            <a:r>
              <a:rPr lang="tr-TR" sz="2800" dirty="0"/>
              <a:t>Torunu Hasan’ı </a:t>
            </a:r>
            <a:r>
              <a:rPr lang="tr-TR" sz="2800" dirty="0" smtClean="0"/>
              <a:t>veya </a:t>
            </a:r>
            <a:r>
              <a:rPr lang="tr-TR" sz="2800" dirty="0" err="1" smtClean="0"/>
              <a:t>Hüseyini</a:t>
            </a:r>
            <a:r>
              <a:rPr lang="tr-TR" sz="2800" dirty="0" smtClean="0"/>
              <a:t> </a:t>
            </a:r>
            <a:r>
              <a:rPr lang="tr-TR" sz="2800" dirty="0"/>
              <a:t>öperken gören Akra b. Habis isimli kişi, </a:t>
            </a:r>
            <a:r>
              <a:rPr lang="tr-TR" sz="2800" dirty="0" smtClean="0"/>
              <a:t>bu </a:t>
            </a:r>
            <a:r>
              <a:rPr lang="tr-TR" sz="2800" dirty="0"/>
              <a:t>davranışı yadırgamış ve şöyle demişti: ‘Doğrusu benim on çocuğum var. Ama hiçbirini öpmedim’. Bu kez yadırgama sırası Hz. Peygamber (sav)’e gelmişti ve şu anlamlı uyarıda bulunmuştu: ‘Şefkatli olmayana merhamet edilmez.’ </a:t>
            </a:r>
            <a:r>
              <a:rPr lang="tr-TR" sz="2800" dirty="0" err="1"/>
              <a:t>Buhârî</a:t>
            </a:r>
            <a:r>
              <a:rPr lang="tr-TR" sz="2800" dirty="0"/>
              <a:t>, </a:t>
            </a:r>
            <a:r>
              <a:rPr lang="tr-TR" sz="2800" dirty="0" err="1"/>
              <a:t>Edeb</a:t>
            </a:r>
            <a:r>
              <a:rPr lang="tr-TR" sz="2800" dirty="0"/>
              <a:t> 18; </a:t>
            </a:r>
            <a:r>
              <a:rPr lang="tr-TR" sz="2800" dirty="0" err="1"/>
              <a:t>Tirmizî</a:t>
            </a:r>
            <a:r>
              <a:rPr lang="tr-TR" sz="2800" dirty="0"/>
              <a:t> </a:t>
            </a:r>
            <a:r>
              <a:rPr lang="tr-TR" sz="2800" dirty="0" err="1"/>
              <a:t>Birr</a:t>
            </a:r>
            <a:r>
              <a:rPr lang="tr-TR" sz="2800" dirty="0"/>
              <a:t> 12.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115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443" y="332656"/>
            <a:ext cx="7125112" cy="5976663"/>
          </a:xfrm>
        </p:spPr>
        <p:txBody>
          <a:bodyPr>
            <a:no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Okşamak:</a:t>
            </a:r>
            <a:r>
              <a:rPr lang="tr-TR" sz="2800" dirty="0" smtClean="0"/>
              <a:t> Hz</a:t>
            </a:r>
            <a:r>
              <a:rPr lang="tr-TR" sz="2800" dirty="0"/>
              <a:t>. Peygamber (sav)’in şu tavsiyesi oldukça anlamlıdır: “Yetimin başını okşa, yoksulu doyur</a:t>
            </a:r>
            <a:r>
              <a:rPr lang="tr-TR" sz="2800" dirty="0" smtClean="0"/>
              <a:t>.”</a:t>
            </a:r>
          </a:p>
          <a:p>
            <a:r>
              <a:rPr lang="tr-TR" sz="2800" dirty="0" smtClean="0">
                <a:solidFill>
                  <a:srgbClr val="FF0000"/>
                </a:solidFill>
              </a:rPr>
              <a:t>Göğsünde </a:t>
            </a:r>
            <a:r>
              <a:rPr lang="tr-TR" sz="2800" dirty="0">
                <a:solidFill>
                  <a:srgbClr val="FF0000"/>
                </a:solidFill>
              </a:rPr>
              <a:t>Uyutmak: </a:t>
            </a:r>
            <a:r>
              <a:rPr lang="tr-TR" sz="2800" dirty="0"/>
              <a:t>Hz. Peygamber (sav)’in </a:t>
            </a:r>
            <a:r>
              <a:rPr lang="tr-TR" sz="2800" dirty="0" smtClean="0"/>
              <a:t>torunlarını </a:t>
            </a:r>
            <a:r>
              <a:rPr lang="tr-TR" sz="2800" dirty="0"/>
              <a:t>göğsünde uyuttuğunu aktaran rivayetlere de rastlamaktayız . Burada, bebeklerin ve çocukların göğüs üzerinde uyutulmasının, Hz. Peygamber (sav)’in bir sünneti olduğunu ifade etmek istiyoruz. </a:t>
            </a:r>
          </a:p>
        </p:txBody>
      </p:sp>
    </p:spTree>
    <p:extLst>
      <p:ext uri="{BB962C8B-B14F-4D97-AF65-F5344CB8AC3E}">
        <p14:creationId xmlns:p14="http://schemas.microsoft.com/office/powerpoint/2010/main" val="352052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İsraf Etmemek;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484784"/>
            <a:ext cx="7739019" cy="5040559"/>
          </a:xfrm>
        </p:spPr>
        <p:txBody>
          <a:bodyPr>
            <a:normAutofit/>
          </a:bodyPr>
          <a:lstStyle/>
          <a:p>
            <a:pPr lvl="0">
              <a:buClr>
                <a:prstClr val="black">
                  <a:lumMod val="75000"/>
                  <a:lumOff val="25000"/>
                </a:prstClr>
              </a:buClr>
            </a:pPr>
            <a:r>
              <a:rPr lang="tr-TR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Hz. Peygamber bize «Nehrin kenarında abdest alıyor olsanız bile suyu israf etmeyin» diye buyurmuştur.</a:t>
            </a:r>
          </a:p>
          <a:p>
            <a:pPr lvl="0">
              <a:buClr>
                <a:prstClr val="black">
                  <a:lumMod val="75000"/>
                  <a:lumOff val="25000"/>
                </a:prstClr>
              </a:buClr>
            </a:pPr>
            <a:r>
              <a:rPr lang="tr-TR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Hz. Ömer oğlu Abdullah’ı et yerken görünce oğlu; «Görünce canım çekti baba» demiştir. Hz. Ömer; «Peygamber Efendimiz, </a:t>
            </a:r>
            <a:r>
              <a:rPr lang="tr-TR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bize insanın </a:t>
            </a:r>
            <a:r>
              <a:rPr lang="tr-TR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canının çektiği her şeyi yemesi israftır.» </a:t>
            </a:r>
            <a:r>
              <a:rPr lang="tr-TR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demişti.</a:t>
            </a:r>
            <a:endParaRPr lang="tr-TR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0019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443" y="404664"/>
            <a:ext cx="7125112" cy="5976663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Çocuklara Doğruyu Söylemek:</a:t>
            </a:r>
          </a:p>
          <a:p>
            <a:r>
              <a:rPr lang="tr-TR" sz="2400" dirty="0" smtClean="0"/>
              <a:t>Annelerin </a:t>
            </a:r>
            <a:r>
              <a:rPr lang="tr-TR" sz="2400" dirty="0"/>
              <a:t>çok sık yaptığı hatalardan birisine tekabül eden </a:t>
            </a:r>
            <a:r>
              <a:rPr lang="tr-TR" sz="2400" dirty="0" err="1"/>
              <a:t>Rasulullah'tan</a:t>
            </a:r>
            <a:r>
              <a:rPr lang="tr-TR" sz="2400" dirty="0"/>
              <a:t> örnek bir uygulamayla ilgili bir rivayeti özetleyelim: Medine'de bir anne sokağa kaçan çocuğunu eve getirebilmek için "Gel bak sana ne vereceğim" der. Olaya şahit olan </a:t>
            </a:r>
            <a:r>
              <a:rPr lang="tr-TR" sz="2400" dirty="0" err="1"/>
              <a:t>Rasulullah</a:t>
            </a:r>
            <a:r>
              <a:rPr lang="tr-TR" sz="2400" dirty="0"/>
              <a:t> sorar: "Çocuğa ne vereceksin?" Anne hurma vermek istediğini söyleyince de peygamber uyarır. "Dikkat et sana gelir de bir şey vermezsen doğru yapmamış olursun..."</a:t>
            </a:r>
          </a:p>
        </p:txBody>
      </p:sp>
    </p:spTree>
    <p:extLst>
      <p:ext uri="{BB962C8B-B14F-4D97-AF65-F5344CB8AC3E}">
        <p14:creationId xmlns:p14="http://schemas.microsoft.com/office/powerpoint/2010/main" val="12210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443" y="404664"/>
            <a:ext cx="7125112" cy="6120679"/>
          </a:xfrm>
        </p:spPr>
        <p:txBody>
          <a:bodyPr>
            <a:no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Dua Etmek</a:t>
            </a:r>
            <a:r>
              <a:rPr lang="tr-TR" sz="2800" dirty="0"/>
              <a:t>: </a:t>
            </a:r>
          </a:p>
          <a:p>
            <a:r>
              <a:rPr lang="tr-TR" sz="2800" dirty="0" err="1"/>
              <a:t>Üsâme</a:t>
            </a:r>
            <a:r>
              <a:rPr lang="tr-TR" sz="2800" dirty="0"/>
              <a:t> b. </a:t>
            </a:r>
            <a:r>
              <a:rPr lang="tr-TR" sz="2800" dirty="0" err="1"/>
              <a:t>Zeyd</a:t>
            </a:r>
            <a:r>
              <a:rPr lang="tr-TR" sz="2800" dirty="0"/>
              <a:t> anlatıyor: “Hz. Peygamber (sav) bir dizine beni, bir dizine de torunu Hasan’ı oturtur ve ikimizi birden bağrına basarak ‘Ey Rabbim! Bunlara rahmetinle muamele eyle. Çünkü ben de bunlara karşı merhametliyim’ derdi.” </a:t>
            </a:r>
            <a:r>
              <a:rPr lang="tr-TR" sz="2800" dirty="0" err="1"/>
              <a:t>Buharî</a:t>
            </a:r>
            <a:r>
              <a:rPr lang="tr-TR" sz="2800" dirty="0"/>
              <a:t>, </a:t>
            </a:r>
            <a:r>
              <a:rPr lang="tr-TR" sz="2800" dirty="0" err="1"/>
              <a:t>Edeb</a:t>
            </a:r>
            <a:r>
              <a:rPr lang="tr-TR" sz="2800" dirty="0"/>
              <a:t> 21.</a:t>
            </a:r>
          </a:p>
          <a:p>
            <a:pPr marL="0" indent="0">
              <a:buNone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86647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332657"/>
            <a:ext cx="7992887" cy="55261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dirty="0" smtClean="0">
                <a:solidFill>
                  <a:srgbClr val="FF0000"/>
                </a:solidFill>
              </a:rPr>
              <a:t>Çocukların Din Eğitiminde Önemli Bir Husus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5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332656"/>
            <a:ext cx="7848872" cy="6048671"/>
          </a:xfrm>
        </p:spPr>
        <p:txBody>
          <a:bodyPr>
            <a:noAutofit/>
          </a:bodyPr>
          <a:lstStyle/>
          <a:p>
            <a:r>
              <a:rPr lang="tr-TR" sz="2800" dirty="0" smtClean="0"/>
              <a:t>Din eğitimin de takip edeceğimiz metot </a:t>
            </a:r>
            <a:r>
              <a:rPr lang="tr-TR" sz="2800" dirty="0" smtClean="0">
                <a:solidFill>
                  <a:srgbClr val="FF0000"/>
                </a:solidFill>
              </a:rPr>
              <a:t>DİNİ </a:t>
            </a:r>
            <a:r>
              <a:rPr lang="tr-TR" sz="2800" dirty="0" smtClean="0"/>
              <a:t>öğrenmemi yoksa </a:t>
            </a:r>
            <a:r>
              <a:rPr lang="tr-TR" sz="2800" dirty="0" smtClean="0">
                <a:solidFill>
                  <a:srgbClr val="FF0000"/>
                </a:solidFill>
              </a:rPr>
              <a:t>DİNDEN </a:t>
            </a:r>
            <a:r>
              <a:rPr lang="tr-TR" sz="2800" dirty="0" smtClean="0"/>
              <a:t>öğrenmemi olacak bunu çok iyi belirlememiz gerekir. Zira ikisinin arasında fark var.</a:t>
            </a:r>
          </a:p>
          <a:p>
            <a:r>
              <a:rPr lang="tr-TR" sz="2800" dirty="0" smtClean="0"/>
              <a:t>Birincide dinin prensiplerinin ve inançlarının öğretilmesidir. </a:t>
            </a:r>
          </a:p>
          <a:p>
            <a:r>
              <a:rPr lang="tr-TR" sz="2800" dirty="0" smtClean="0"/>
              <a:t>İkincide ise din hayatın içindedir ve çocuğun ahlaki ve manevi gelişimine katkı sağlar.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99934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692696"/>
            <a:ext cx="7595003" cy="5832647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C00000"/>
                </a:solidFill>
              </a:rPr>
              <a:t>Hepimiz çocuklarımızı çok seviyoruz.</a:t>
            </a:r>
          </a:p>
          <a:p>
            <a:r>
              <a:rPr lang="tr-TR" sz="3200" dirty="0" smtClean="0">
                <a:solidFill>
                  <a:srgbClr val="C00000"/>
                </a:solidFill>
              </a:rPr>
              <a:t>Onlara çok değer veriyoruz.</a:t>
            </a:r>
          </a:p>
          <a:p>
            <a:r>
              <a:rPr lang="tr-TR" sz="3200" dirty="0" smtClean="0">
                <a:solidFill>
                  <a:srgbClr val="C00000"/>
                </a:solidFill>
              </a:rPr>
              <a:t>Çocuklarımızı yetiştirirken doğru olduğunu bildiğimiz  veya sandığımız yanlışlar yapabiliyoruz.</a:t>
            </a:r>
          </a:p>
          <a:p>
            <a:r>
              <a:rPr lang="tr-TR" sz="3200" dirty="0" smtClean="0">
                <a:solidFill>
                  <a:srgbClr val="C00000"/>
                </a:solidFill>
              </a:rPr>
              <a:t>Çocuklarımızın bazı yanlış tercihlerine engel olamıyoruz.</a:t>
            </a:r>
          </a:p>
          <a:p>
            <a:endParaRPr lang="tr-TR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9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821750"/>
              </p:ext>
            </p:extLst>
          </p:nvPr>
        </p:nvGraphicFramePr>
        <p:xfrm>
          <a:off x="0" y="0"/>
          <a:ext cx="9143999" cy="7101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Belge" r:id="rId3" imgW="7008173" imgH="9793194" progId="Word.Document.12">
                  <p:embed/>
                </p:oleObj>
              </mc:Choice>
              <mc:Fallback>
                <p:oleObj name="Belge" r:id="rId3" imgW="7008173" imgH="97931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3999" cy="7101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609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Öğretmenim bu </a:t>
            </a:r>
            <a:r>
              <a:rPr lang="tr-TR" dirty="0">
                <a:solidFill>
                  <a:srgbClr val="FF0000"/>
                </a:solidFill>
              </a:rPr>
              <a:t>taşlar </a:t>
            </a:r>
            <a:r>
              <a:rPr lang="tr-TR" dirty="0" smtClean="0">
                <a:solidFill>
                  <a:srgbClr val="FF0000"/>
                </a:solidFill>
              </a:rPr>
              <a:t>çocuk mu?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807361"/>
            <a:ext cx="7522995" cy="4051437"/>
          </a:xfrm>
        </p:spPr>
        <p:txBody>
          <a:bodyPr>
            <a:noAutofit/>
          </a:bodyPr>
          <a:lstStyle/>
          <a:p>
            <a:r>
              <a:rPr lang="tr-TR" sz="2800" dirty="0" smtClean="0"/>
              <a:t>«Okulun çevre düzenlemesi yapılırken yürüme yolunun kenarına sıra, sıra, taşlar dizilir. Çocuklardan biri koşarak öğretmeninin yanına gelir ve </a:t>
            </a:r>
            <a:r>
              <a:rPr lang="tr-TR" sz="2800" dirty="0" smtClean="0">
                <a:solidFill>
                  <a:srgbClr val="FF0000"/>
                </a:solidFill>
              </a:rPr>
              <a:t>«Öğretmenim bu taşlar çocuk mu?» </a:t>
            </a:r>
            <a:r>
              <a:rPr lang="tr-TR" sz="2800" dirty="0" smtClean="0"/>
              <a:t>diye sorar, öğretmen anlamaz, ne demek istediğini sorduğunda </a:t>
            </a:r>
            <a:r>
              <a:rPr lang="tr-TR" sz="2800" dirty="0" smtClean="0">
                <a:solidFill>
                  <a:srgbClr val="FF0000"/>
                </a:solidFill>
              </a:rPr>
              <a:t>« Hani yaramaz çocukları Allah taş yapar onun için sordum.»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620688"/>
            <a:ext cx="7704855" cy="58326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dirty="0">
                <a:solidFill>
                  <a:srgbClr val="FF0000"/>
                </a:solidFill>
              </a:rPr>
              <a:t>Allah K</a:t>
            </a:r>
            <a:r>
              <a:rPr lang="tr-TR" sz="2800" dirty="0" smtClean="0">
                <a:solidFill>
                  <a:srgbClr val="FF0000"/>
                </a:solidFill>
              </a:rPr>
              <a:t>orkusu;</a:t>
            </a:r>
          </a:p>
          <a:p>
            <a:pPr marL="0" indent="0">
              <a:buNone/>
            </a:pPr>
            <a:r>
              <a:rPr lang="tr-TR" sz="2800" dirty="0" smtClean="0"/>
              <a:t> Prof. Dr. Mualla </a:t>
            </a:r>
            <a:r>
              <a:rPr lang="tr-TR" sz="2800" dirty="0"/>
              <a:t>Selçuk , </a:t>
            </a:r>
            <a:r>
              <a:rPr lang="tr-TR" sz="2800" dirty="0" smtClean="0"/>
              <a:t>Allah </a:t>
            </a:r>
            <a:r>
              <a:rPr lang="tr-TR" sz="2800" dirty="0"/>
              <a:t>korkusunun ortaya çıkardığı bir takım rahatsızlıkları ele almakta ve çocuğun zamanla yenemediği mikrop, hastalık, ölüm gibi korkularının içinde ve başında Allah korkusunun </a:t>
            </a:r>
            <a:r>
              <a:rPr lang="tr-TR" sz="2800" dirty="0" smtClean="0"/>
              <a:t>olduğunu, dini vecibeleri yerine getirme konusunda da hevesli olmadıklarını </a:t>
            </a:r>
            <a:r>
              <a:rPr lang="tr-TR" sz="2800" dirty="0"/>
              <a:t>söylemektedir</a:t>
            </a:r>
            <a:r>
              <a:rPr lang="tr-TR" sz="2800" dirty="0" smtClean="0"/>
              <a:t>.</a:t>
            </a:r>
          </a:p>
          <a:p>
            <a:pPr marL="0" indent="0">
              <a:buNone/>
            </a:pPr>
            <a:r>
              <a:rPr lang="tr-TR" sz="2800" dirty="0" smtClean="0">
                <a:solidFill>
                  <a:srgbClr val="FF0000"/>
                </a:solidFill>
              </a:rPr>
              <a:t>Besmele Örneği..</a:t>
            </a:r>
            <a:endParaRPr lang="tr-TR" sz="2800" dirty="0">
              <a:solidFill>
                <a:srgbClr val="FF0000"/>
              </a:solidFill>
            </a:endParaRP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11847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Teşvik Dönemi;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prstClr val="black">
                  <a:lumMod val="75000"/>
                  <a:lumOff val="25000"/>
                </a:prstClr>
              </a:buClr>
            </a:pPr>
            <a:r>
              <a:rPr lang="tr-TR" sz="2800" dirty="0">
                <a:solidFill>
                  <a:srgbClr val="FF0000"/>
                </a:solidFill>
              </a:rPr>
              <a:t>Teşvik döneminde </a:t>
            </a:r>
            <a:r>
              <a:rPr lang="tr-TR" sz="2800" dirty="0" smtClean="0">
                <a:solidFill>
                  <a:srgbClr val="FF0000"/>
                </a:solidFill>
              </a:rPr>
              <a:t>(istekli hale getirme)</a:t>
            </a:r>
            <a:r>
              <a:rPr lang="tr-TR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ise </a:t>
            </a:r>
            <a:r>
              <a:rPr lang="tr-TR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çocuğun namaz kılmaya özendirilmesi, doğru davranışları yapmaya yönlendirilmesi, başkalarına yardım etmeye veya arkadaşlarıyla paylaşmaya ikna edilmesi, teşvik döneminde yapılabileceklere örnek olarak verilebilir.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311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443" y="980729"/>
            <a:ext cx="7125112" cy="4878070"/>
          </a:xfrm>
        </p:spPr>
        <p:txBody>
          <a:bodyPr>
            <a:noAutofit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Namaz ve oruca teşvik: </a:t>
            </a:r>
            <a:r>
              <a:rPr lang="tr-TR" sz="2400" dirty="0"/>
              <a:t>Hz. Peygamber (sav)’in gerek namaz ve gerekse oruca teşvikleri vardır. </a:t>
            </a:r>
            <a:r>
              <a:rPr lang="tr-TR" sz="2400" dirty="0" smtClean="0"/>
              <a:t>Hz</a:t>
            </a:r>
            <a:r>
              <a:rPr lang="tr-TR" sz="2400" dirty="0"/>
              <a:t>. Peygamber (sav</a:t>
            </a:r>
            <a:r>
              <a:rPr lang="tr-TR" sz="2400" dirty="0" smtClean="0"/>
              <a:t>) “</a:t>
            </a:r>
            <a:r>
              <a:rPr lang="tr-TR" sz="2400" dirty="0"/>
              <a:t>Yedi yaşına geldiklerinde çocuklarınıza namaz kılmalarını öğretiniz</a:t>
            </a:r>
            <a:r>
              <a:rPr lang="tr-TR" sz="2400" dirty="0" smtClean="0"/>
              <a:t>” buyuruyor. </a:t>
            </a:r>
            <a:r>
              <a:rPr lang="tr-TR" sz="2400" dirty="0"/>
              <a:t>Ebu Davud, </a:t>
            </a:r>
            <a:r>
              <a:rPr lang="tr-TR" sz="2400" dirty="0" smtClean="0"/>
              <a:t>Salât</a:t>
            </a:r>
          </a:p>
          <a:p>
            <a:r>
              <a:rPr lang="tr-TR" sz="2400" dirty="0" smtClean="0"/>
              <a:t>Kendi </a:t>
            </a:r>
            <a:r>
              <a:rPr lang="tr-TR" sz="2400" dirty="0"/>
              <a:t>torunlarını sırtına alarak mescide getiren Hz. Peygamber (sav)’in , diğer çocukların da gelmesini arzu ettiğini ve hatta onların varlığını gözeterek, bazen namazları kısa tuttuğunu görmekteyiz . </a:t>
            </a:r>
          </a:p>
        </p:txBody>
      </p:sp>
    </p:spTree>
    <p:extLst>
      <p:ext uri="{BB962C8B-B14F-4D97-AF65-F5344CB8AC3E}">
        <p14:creationId xmlns:p14="http://schemas.microsoft.com/office/powerpoint/2010/main" val="4870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Hz. Peygamber. Bir seferinde vaaz verirken torunu içeri girmiş eteğine dolanıp düşmüştür. Peygamber Efendimiz; hemen vaazı bırakıp koşup torununu kucağına almıştır. </a:t>
            </a:r>
          </a:p>
          <a:p>
            <a:r>
              <a:rPr lang="tr-TR" sz="2400" dirty="0" smtClean="0"/>
              <a:t>Bir başka sefere namazda sırtına binen torununu hoş görmüş o inene kadar secdede kalmıştır.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2538776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443" y="188640"/>
            <a:ext cx="7125112" cy="6480720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Şakalaşmak</a:t>
            </a:r>
            <a:r>
              <a:rPr lang="tr-TR" sz="2800" dirty="0">
                <a:solidFill>
                  <a:srgbClr val="FF0000"/>
                </a:solidFill>
              </a:rPr>
              <a:t>: </a:t>
            </a:r>
            <a:r>
              <a:rPr lang="tr-TR" sz="2800" dirty="0"/>
              <a:t>Şakalaşma, aslında bir bakıma, çocukla çocuklaşmadır; ki onun istediği de budur. Hz. Peygamber (sav)’in bu konuda da oldukça cömert davrandığını görmekteyiz. Hz. Enes’in ifadesiyle “O, çocuklarla şakalaşma konusunda insanların en önde olanıdır.” </a:t>
            </a:r>
            <a:r>
              <a:rPr lang="tr-TR" sz="2800" dirty="0" err="1"/>
              <a:t>Taberâni</a:t>
            </a:r>
            <a:r>
              <a:rPr lang="tr-TR" sz="2800" dirty="0"/>
              <a:t>, el-</a:t>
            </a:r>
            <a:r>
              <a:rPr lang="tr-TR" sz="2800" dirty="0" err="1"/>
              <a:t>Mu’cemu’s</a:t>
            </a:r>
            <a:r>
              <a:rPr lang="tr-TR" sz="2800" dirty="0"/>
              <a:t>-</a:t>
            </a:r>
            <a:r>
              <a:rPr lang="tr-TR" sz="2800" dirty="0" err="1"/>
              <a:t>Sağîr</a:t>
            </a:r>
            <a:r>
              <a:rPr lang="tr-TR" sz="2800" dirty="0"/>
              <a:t>, II, 39</a:t>
            </a:r>
            <a:r>
              <a:rPr lang="tr-TR" sz="2800" dirty="0" smtClean="0"/>
              <a:t>.</a:t>
            </a:r>
          </a:p>
          <a:p>
            <a:r>
              <a:rPr lang="tr-TR" sz="2800" dirty="0"/>
              <a:t>Peygamberimiz çocuklara hoşgörü ile yaklaşmış, ilgi göstermiş, şakalaşmıştır. "Yavrucuğum..." gibi sıcak ifadeler kullanmıştır.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0943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548681"/>
            <a:ext cx="7776864" cy="5310118"/>
          </a:xfrm>
        </p:spPr>
        <p:txBody>
          <a:bodyPr>
            <a:noAutofit/>
          </a:bodyPr>
          <a:lstStyle/>
          <a:p>
            <a:r>
              <a:rPr lang="tr-TR" sz="2800" dirty="0" err="1">
                <a:solidFill>
                  <a:srgbClr val="FF0000"/>
                </a:solidFill>
              </a:rPr>
              <a:t>Rasulullah</a:t>
            </a:r>
            <a:r>
              <a:rPr lang="tr-TR" sz="2800" dirty="0">
                <a:solidFill>
                  <a:srgbClr val="FF0000"/>
                </a:solidFill>
              </a:rPr>
              <a:t>, bir hadise göre</a:t>
            </a:r>
            <a:r>
              <a:rPr lang="tr-TR" sz="2800" dirty="0"/>
              <a:t>, koşu yarışı yapan çocukları görünce o da aralarına karışır, onlarla beraber yarışır. Yarışı kazananı ödül olarak devesinin üzerine alır ve Medine sokaklarında gezdirir ve onunla sohbet eder. </a:t>
            </a:r>
            <a:endParaRPr lang="tr-TR" sz="2800" dirty="0" smtClean="0"/>
          </a:p>
          <a:p>
            <a:r>
              <a:rPr lang="tr-TR" sz="2800" dirty="0" smtClean="0"/>
              <a:t>Bu </a:t>
            </a:r>
            <a:r>
              <a:rPr lang="tr-TR" sz="2800" dirty="0"/>
              <a:t>yaklaşım da mükafat ve eğitimde tek </a:t>
            </a:r>
            <a:r>
              <a:rPr lang="tr-TR" sz="2800" dirty="0" err="1"/>
              <a:t>düzeliği</a:t>
            </a:r>
            <a:r>
              <a:rPr lang="tr-TR" sz="2800" dirty="0"/>
              <a:t> aşmak konusunda önemli bir açılımdır.</a:t>
            </a:r>
          </a:p>
        </p:txBody>
      </p:sp>
    </p:spTree>
    <p:extLst>
      <p:ext uri="{BB962C8B-B14F-4D97-AF65-F5344CB8AC3E}">
        <p14:creationId xmlns:p14="http://schemas.microsoft.com/office/powerpoint/2010/main" val="348832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443" y="692697"/>
            <a:ext cx="7125112" cy="5166102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Çocukları </a:t>
            </a:r>
            <a:r>
              <a:rPr lang="tr-TR" sz="2800" dirty="0">
                <a:solidFill>
                  <a:srgbClr val="FF0000"/>
                </a:solidFill>
              </a:rPr>
              <a:t>Spora Teşvik </a:t>
            </a:r>
            <a:r>
              <a:rPr lang="tr-TR" sz="2800" dirty="0" smtClean="0">
                <a:solidFill>
                  <a:srgbClr val="FF0000"/>
                </a:solidFill>
              </a:rPr>
              <a:t>Etmek:</a:t>
            </a:r>
          </a:p>
          <a:p>
            <a:r>
              <a:rPr lang="tr-TR" sz="2800" dirty="0" smtClean="0"/>
              <a:t> Hz</a:t>
            </a:r>
            <a:r>
              <a:rPr lang="tr-TR" sz="2800" dirty="0"/>
              <a:t>. Peygamber (sav)’in çocukları spora teşvik sadedinde bazı oyun türlerine yönlendirdiğini görmekteyiz. Bunlar, atıcılık, binicilik, yürüme ve </a:t>
            </a:r>
            <a:r>
              <a:rPr lang="tr-TR" sz="2800" dirty="0" err="1"/>
              <a:t>koşuculuk</a:t>
            </a:r>
            <a:r>
              <a:rPr lang="tr-TR" sz="2800" dirty="0"/>
              <a:t>, yüzme ve güreş olarak göze çarpmaktadır. </a:t>
            </a:r>
          </a:p>
        </p:txBody>
      </p:sp>
    </p:spTree>
    <p:extLst>
      <p:ext uri="{BB962C8B-B14F-4D97-AF65-F5344CB8AC3E}">
        <p14:creationId xmlns:p14="http://schemas.microsoft.com/office/powerpoint/2010/main" val="186164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443" y="692697"/>
            <a:ext cx="7125112" cy="5166102"/>
          </a:xfrm>
        </p:spPr>
        <p:txBody>
          <a:bodyPr>
            <a:no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Bazı </a:t>
            </a:r>
            <a:r>
              <a:rPr lang="tr-TR" sz="2800" dirty="0">
                <a:solidFill>
                  <a:srgbClr val="FF0000"/>
                </a:solidFill>
              </a:rPr>
              <a:t>Hizmetlere Alıştırmak: </a:t>
            </a:r>
            <a:endParaRPr lang="tr-TR" sz="2800" dirty="0" smtClean="0">
              <a:solidFill>
                <a:srgbClr val="FF0000"/>
              </a:solidFill>
            </a:endParaRPr>
          </a:p>
          <a:p>
            <a:r>
              <a:rPr lang="tr-TR" sz="2800" dirty="0" smtClean="0"/>
              <a:t>Bu konuda </a:t>
            </a:r>
            <a:r>
              <a:rPr lang="tr-TR" sz="2800" dirty="0"/>
              <a:t>Hz. Enes’in hatıraları bize bir fikir vermektedir. </a:t>
            </a:r>
            <a:r>
              <a:rPr lang="tr-TR" sz="2800" dirty="0" smtClean="0"/>
              <a:t>Hz</a:t>
            </a:r>
            <a:r>
              <a:rPr lang="tr-TR" sz="2800" dirty="0"/>
              <a:t>. </a:t>
            </a:r>
            <a:r>
              <a:rPr lang="tr-TR" sz="2800" dirty="0" smtClean="0"/>
              <a:t>Enes </a:t>
            </a:r>
            <a:r>
              <a:rPr lang="tr-TR" sz="2800" dirty="0"/>
              <a:t>ve diğer </a:t>
            </a:r>
            <a:r>
              <a:rPr lang="tr-TR" sz="2800" dirty="0" smtClean="0"/>
              <a:t>sahabe çocuklara, ayakkabıları </a:t>
            </a:r>
            <a:r>
              <a:rPr lang="tr-TR" sz="2800" dirty="0"/>
              <a:t>düzeltmek, abdest için su ve leğen taşımak, misafirlere içecek dağıtmak, mektup taşımak gibi, hem çocukların yapabilecekleri, hem de onların toplum içine katılmalarını </a:t>
            </a:r>
            <a:r>
              <a:rPr lang="tr-TR" sz="2800" dirty="0" smtClean="0"/>
              <a:t>sağlayacakları </a:t>
            </a:r>
            <a:r>
              <a:rPr lang="tr-TR" sz="2800" dirty="0"/>
              <a:t>türden </a:t>
            </a:r>
            <a:r>
              <a:rPr lang="tr-TR" sz="2800" dirty="0" smtClean="0"/>
              <a:t>görevler verilirdi.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10940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28092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42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332656"/>
            <a:ext cx="7848872" cy="5832647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Problemlere çözüm üretmek:</a:t>
            </a:r>
          </a:p>
          <a:p>
            <a:r>
              <a:rPr lang="tr-TR" sz="2800" dirty="0" smtClean="0">
                <a:solidFill>
                  <a:srgbClr val="FF0000"/>
                </a:solidFill>
              </a:rPr>
              <a:t>Rafi </a:t>
            </a:r>
            <a:r>
              <a:rPr lang="tr-TR" sz="2800" dirty="0">
                <a:solidFill>
                  <a:srgbClr val="FF0000"/>
                </a:solidFill>
              </a:rPr>
              <a:t>Bin </a:t>
            </a:r>
            <a:r>
              <a:rPr lang="tr-TR" sz="2800" dirty="0" err="1">
                <a:solidFill>
                  <a:srgbClr val="FF0000"/>
                </a:solidFill>
              </a:rPr>
              <a:t>Amr</a:t>
            </a:r>
            <a:r>
              <a:rPr lang="tr-TR" sz="2800" dirty="0">
                <a:solidFill>
                  <a:srgbClr val="FF0000"/>
                </a:solidFill>
              </a:rPr>
              <a:t> anlatır: </a:t>
            </a:r>
            <a:r>
              <a:rPr lang="tr-TR" sz="2800" dirty="0"/>
              <a:t>Ben küçükken Ensar'ın hurmalarını taşlıyordum. Beni yakalayıp </a:t>
            </a:r>
            <a:r>
              <a:rPr lang="tr-TR" sz="2800" dirty="0" err="1"/>
              <a:t>Rasulullah'a</a:t>
            </a:r>
            <a:r>
              <a:rPr lang="tr-TR" sz="2800" dirty="0"/>
              <a:t> götürdüler. Bana sordu. "Niçin başkasının hurmalarını taşlıyorsun?" "Açlık sebebiyle" dedim. Bunun üzerine "taşlama, kendiliğinden yere düşenleri ye" dedi. Ve sonra "Allah seni doyursun" diye bana dua etti. </a:t>
            </a:r>
          </a:p>
        </p:txBody>
      </p:sp>
    </p:spTree>
    <p:extLst>
      <p:ext uri="{BB962C8B-B14F-4D97-AF65-F5344CB8AC3E}">
        <p14:creationId xmlns:p14="http://schemas.microsoft.com/office/powerpoint/2010/main" val="412804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443" y="620689"/>
            <a:ext cx="7125112" cy="5238110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İman ve İbadet Esaslarını Öğretmek:</a:t>
            </a:r>
            <a:endParaRPr lang="tr-TR" sz="2800" dirty="0" smtClean="0">
              <a:solidFill>
                <a:srgbClr val="FF0000"/>
              </a:solidFill>
            </a:endParaRPr>
          </a:p>
          <a:p>
            <a:r>
              <a:rPr lang="tr-TR" sz="2800" dirty="0" smtClean="0">
                <a:solidFill>
                  <a:srgbClr val="FF0000"/>
                </a:solidFill>
              </a:rPr>
              <a:t>Duaya </a:t>
            </a:r>
            <a:r>
              <a:rPr lang="tr-TR" sz="2800" dirty="0">
                <a:solidFill>
                  <a:srgbClr val="FF0000"/>
                </a:solidFill>
              </a:rPr>
              <a:t>etmeye teşvik</a:t>
            </a:r>
            <a:r>
              <a:rPr lang="tr-TR" sz="2800" dirty="0" smtClean="0">
                <a:solidFill>
                  <a:srgbClr val="FF0000"/>
                </a:solidFill>
              </a:rPr>
              <a:t>: </a:t>
            </a:r>
            <a:r>
              <a:rPr lang="tr-TR" sz="2800" dirty="0" err="1" smtClean="0"/>
              <a:t>Kays</a:t>
            </a:r>
            <a:r>
              <a:rPr lang="tr-TR" sz="2800" dirty="0" smtClean="0"/>
              <a:t> </a:t>
            </a:r>
            <a:r>
              <a:rPr lang="tr-TR" sz="2800" dirty="0"/>
              <a:t>b. </a:t>
            </a:r>
            <a:r>
              <a:rPr lang="tr-TR" sz="2800" dirty="0" err="1"/>
              <a:t>Sa’d</a:t>
            </a:r>
            <a:r>
              <a:rPr lang="tr-TR" sz="2800" dirty="0"/>
              <a:t> anlatıyor: “Babam beni kendisine </a:t>
            </a:r>
            <a:r>
              <a:rPr lang="tr-TR" sz="2800" dirty="0" smtClean="0"/>
              <a:t>götürdü</a:t>
            </a:r>
            <a:r>
              <a:rPr lang="tr-TR" sz="2800" dirty="0"/>
              <a:t>. Peygamberimiz bana ilk olarak şunu söyledi: ‘Sana cennet kapılarından birini öğreteyim mi?’ Daha sonra bana şu duayı öğretti: “Lâ havle ve lâ kuvvete illâ billâh.” </a:t>
            </a:r>
            <a:r>
              <a:rPr lang="tr-TR" sz="2800" dirty="0" err="1"/>
              <a:t>Tirmizî</a:t>
            </a:r>
            <a:r>
              <a:rPr lang="tr-TR" sz="2800" dirty="0"/>
              <a:t>, </a:t>
            </a:r>
            <a:r>
              <a:rPr lang="tr-TR" sz="2800" dirty="0" err="1"/>
              <a:t>Deavât</a:t>
            </a:r>
            <a:r>
              <a:rPr lang="tr-TR" sz="2800" dirty="0"/>
              <a:t> 141.</a:t>
            </a:r>
          </a:p>
        </p:txBody>
      </p:sp>
    </p:spTree>
    <p:extLst>
      <p:ext uri="{BB962C8B-B14F-4D97-AF65-F5344CB8AC3E}">
        <p14:creationId xmlns:p14="http://schemas.microsoft.com/office/powerpoint/2010/main" val="41689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443" y="116632"/>
            <a:ext cx="7125112" cy="6480719"/>
          </a:xfrm>
        </p:spPr>
        <p:txBody>
          <a:bodyPr>
            <a:no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İkaz dönemi </a:t>
            </a:r>
            <a:r>
              <a:rPr lang="tr-TR" sz="3200" dirty="0" smtClean="0">
                <a:solidFill>
                  <a:srgbClr val="FF0000"/>
                </a:solidFill>
              </a:rPr>
              <a:t>ise</a:t>
            </a:r>
            <a:r>
              <a:rPr lang="tr-TR" sz="3200" dirty="0">
                <a:solidFill>
                  <a:srgbClr val="FF0000"/>
                </a:solidFill>
              </a:rPr>
              <a:t>;</a:t>
            </a:r>
            <a:endParaRPr lang="tr-TR" sz="3200" dirty="0" smtClean="0">
              <a:solidFill>
                <a:srgbClr val="FF0000"/>
              </a:solidFill>
            </a:endParaRPr>
          </a:p>
          <a:p>
            <a:r>
              <a:rPr lang="tr-TR" sz="3200" dirty="0" smtClean="0"/>
              <a:t> </a:t>
            </a:r>
            <a:r>
              <a:rPr lang="tr-TR" sz="3200" dirty="0"/>
              <a:t>çocuk, yavaş yavaş aile otoritesinden kurtulmaya k</a:t>
            </a:r>
            <a:r>
              <a:rPr lang="tr-TR" sz="3200" dirty="0" smtClean="0"/>
              <a:t>endi </a:t>
            </a:r>
            <a:r>
              <a:rPr lang="tr-TR" sz="3200" dirty="0"/>
              <a:t>başına hareket </a:t>
            </a:r>
            <a:r>
              <a:rPr lang="tr-TR" sz="3200" dirty="0" smtClean="0"/>
              <a:t>etmeye başlar. </a:t>
            </a:r>
            <a:r>
              <a:rPr lang="tr-TR" sz="3200" dirty="0"/>
              <a:t>Fakat yine de, </a:t>
            </a:r>
            <a:r>
              <a:rPr lang="tr-TR" sz="3200" dirty="0" smtClean="0"/>
              <a:t>iradesini </a:t>
            </a:r>
            <a:r>
              <a:rPr lang="tr-TR" sz="3200" dirty="0"/>
              <a:t>tam olarak hakim kılamadığı için anne </a:t>
            </a:r>
            <a:r>
              <a:rPr lang="tr-TR" sz="3200" dirty="0" smtClean="0"/>
              <a:t>babasının </a:t>
            </a:r>
            <a:r>
              <a:rPr lang="tr-TR" sz="3200" dirty="0"/>
              <a:t>ikaz edici </a:t>
            </a:r>
            <a:r>
              <a:rPr lang="tr-TR" sz="3200" dirty="0" smtClean="0"/>
              <a:t>uygulamalarına </a:t>
            </a:r>
            <a:r>
              <a:rPr lang="tr-TR" sz="3200" dirty="0"/>
              <a:t>muhatap olur</a:t>
            </a:r>
            <a:r>
              <a:rPr lang="tr-TR" sz="3200" dirty="0" smtClean="0"/>
              <a:t>.</a:t>
            </a:r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00888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332656"/>
            <a:ext cx="8424936" cy="6336703"/>
          </a:xfrm>
        </p:spPr>
        <p:txBody>
          <a:bodyPr>
            <a:no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Peygamberimizin Hoşgörüsü </a:t>
            </a:r>
          </a:p>
          <a:p>
            <a:r>
              <a:rPr lang="tr-TR" sz="2800" dirty="0" smtClean="0"/>
              <a:t>Bir </a:t>
            </a:r>
            <a:r>
              <a:rPr lang="tr-TR" sz="2800" dirty="0"/>
              <a:t>çocuk müezzinin taklidini yapıyor ve ezanla alay ediyordu. Hz. Peygamber o çocuğu yanına çağırarak sanki ezanla alay ettiğini anlamamış gibi ciddi bir tavırla "Haydi bize de bir ezan oku" dedi. Çocuk utandı ve bunun üzerine güzelce ezan okudu. </a:t>
            </a:r>
            <a:r>
              <a:rPr lang="tr-TR" sz="2800" dirty="0" err="1"/>
              <a:t>Rasulullah</a:t>
            </a:r>
            <a:r>
              <a:rPr lang="tr-TR" sz="2800" dirty="0"/>
              <a:t> çocuğun sırtını sıvazladı ve cebine biraz para koyup "Mübarek olsun" dedi. Çocuk </a:t>
            </a:r>
            <a:r>
              <a:rPr lang="tr-TR" sz="2800" dirty="0" smtClean="0"/>
              <a:t>sonra </a:t>
            </a:r>
            <a:r>
              <a:rPr lang="tr-TR" sz="2800" dirty="0"/>
              <a:t>yıllarca Mekke'de müezzinlik </a:t>
            </a:r>
            <a:r>
              <a:rPr lang="tr-TR" sz="2800" dirty="0" smtClean="0"/>
              <a:t>yaptı.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48882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443" y="476673"/>
            <a:ext cx="7125112" cy="5382126"/>
          </a:xfrm>
        </p:spPr>
        <p:txBody>
          <a:bodyPr>
            <a:no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Son olarak, müsamaha </a:t>
            </a:r>
            <a:r>
              <a:rPr lang="tr-TR" sz="2800" dirty="0" smtClean="0">
                <a:solidFill>
                  <a:srgbClr val="FF0000"/>
                </a:solidFill>
              </a:rPr>
              <a:t>dönemi;</a:t>
            </a:r>
            <a:endParaRPr lang="tr-T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2800" dirty="0" smtClean="0"/>
              <a:t> </a:t>
            </a:r>
            <a:r>
              <a:rPr lang="tr-TR" sz="2800" dirty="0"/>
              <a:t>karşımızda gerek </a:t>
            </a:r>
            <a:r>
              <a:rPr lang="tr-TR" sz="2800" dirty="0" smtClean="0"/>
              <a:t>bedenen, </a:t>
            </a:r>
            <a:r>
              <a:rPr lang="tr-TR" sz="2800" dirty="0"/>
              <a:t>gerekse aklen yetişkin kabul edilecek </a:t>
            </a:r>
            <a:r>
              <a:rPr lang="tr-TR" sz="2800" dirty="0" smtClean="0"/>
              <a:t> </a:t>
            </a:r>
            <a:r>
              <a:rPr lang="tr-TR" sz="2800" dirty="0"/>
              <a:t>bir genç durmaktadır. </a:t>
            </a:r>
            <a:r>
              <a:rPr lang="tr-TR" sz="2800" dirty="0" smtClean="0"/>
              <a:t>Artık </a:t>
            </a:r>
            <a:r>
              <a:rPr lang="tr-TR" sz="2800" dirty="0"/>
              <a:t>baskı gence fayda etmez. Ona ancak dostane ve müsamaha yoluyla </a:t>
            </a:r>
            <a:r>
              <a:rPr lang="tr-TR" sz="2800" dirty="0" smtClean="0"/>
              <a:t>yakınlaşılabilir.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5985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536352"/>
            <a:ext cx="6234360" cy="405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348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Peygamber Efendimiz;</a:t>
            </a:r>
          </a:p>
          <a:p>
            <a:r>
              <a:rPr lang="tr-TR" sz="2400" dirty="0"/>
              <a:t> Gençlere ayrı bir önem vermiştir. Onlara yetişkin bir insan gibi selam </a:t>
            </a:r>
            <a:r>
              <a:rPr lang="tr-TR" sz="2400" dirty="0" smtClean="0"/>
              <a:t>vermiş, </a:t>
            </a:r>
            <a:r>
              <a:rPr lang="tr-TR" sz="2400" dirty="0"/>
              <a:t>önemli oldukları duygusunu yaşatmıştır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 Onları </a:t>
            </a:r>
            <a:r>
              <a:rPr lang="tr-TR" sz="2400" dirty="0"/>
              <a:t>hür düşünmeye, yararlı şeylerden çekinmeden istifade etmeye ve sonucu ne olursa olsun doğru bildiğini cesaretle ifadeye teşvik </a:t>
            </a:r>
            <a:r>
              <a:rPr lang="tr-TR" sz="2400" dirty="0" smtClean="0"/>
              <a:t>etmiş </a:t>
            </a:r>
            <a:r>
              <a:rPr lang="tr-TR" sz="2400" dirty="0"/>
              <a:t>ve bu sayede onların kişilik sahibi olmalarını sağlamıştır. 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7570984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err="1" smtClean="0"/>
              <a:t>Tebûk</a:t>
            </a:r>
            <a:r>
              <a:rPr lang="tr-TR" sz="2000" dirty="0" smtClean="0"/>
              <a:t> </a:t>
            </a:r>
            <a:r>
              <a:rPr lang="tr-TR" sz="2000" dirty="0"/>
              <a:t>gazvesinde </a:t>
            </a:r>
            <a:r>
              <a:rPr lang="tr-TR" sz="2000" dirty="0" err="1"/>
              <a:t>Neccaroğulları</a:t>
            </a:r>
            <a:r>
              <a:rPr lang="tr-TR" sz="2000" dirty="0"/>
              <a:t> sancağını henüz yirmi yaşındaki </a:t>
            </a:r>
            <a:r>
              <a:rPr lang="tr-TR" sz="2000" dirty="0" err="1"/>
              <a:t>Zeyd</a:t>
            </a:r>
            <a:r>
              <a:rPr lang="tr-TR" sz="2000" dirty="0"/>
              <a:t> b. Sabit'e vermiş</a:t>
            </a:r>
            <a:r>
              <a:rPr lang="tr-TR" sz="2000" dirty="0" smtClean="0"/>
              <a:t>;</a:t>
            </a:r>
          </a:p>
          <a:p>
            <a:r>
              <a:rPr lang="tr-TR" sz="2000" dirty="0" smtClean="0"/>
              <a:t> </a:t>
            </a:r>
            <a:r>
              <a:rPr lang="tr-TR" sz="2000" dirty="0"/>
              <a:t>Bedir savaşında yirmi bir yaşlarındaki Hz. Ali'yi sancaktar tayin etmiş</a:t>
            </a:r>
            <a:r>
              <a:rPr lang="tr-TR" sz="2000" dirty="0" smtClean="0"/>
              <a:t>;</a:t>
            </a:r>
          </a:p>
          <a:p>
            <a:r>
              <a:rPr lang="tr-TR" sz="2000" dirty="0" smtClean="0"/>
              <a:t> </a:t>
            </a:r>
            <a:r>
              <a:rPr lang="tr-TR" sz="2000" dirty="0" err="1"/>
              <a:t>Kudâaoğulları</a:t>
            </a:r>
            <a:r>
              <a:rPr lang="tr-TR" sz="2000" dirty="0"/>
              <a:t> üzerine gönderilen kırk bin kişilik ordunun başına on sekiz yaşındaki </a:t>
            </a:r>
            <a:r>
              <a:rPr lang="tr-TR" sz="2000" dirty="0" err="1"/>
              <a:t>Üsame</a:t>
            </a:r>
            <a:r>
              <a:rPr lang="tr-TR" sz="2000" dirty="0"/>
              <a:t> b. </a:t>
            </a:r>
            <a:r>
              <a:rPr lang="tr-TR" sz="2000" dirty="0" err="1"/>
              <a:t>Zeyd'i</a:t>
            </a:r>
            <a:r>
              <a:rPr lang="tr-TR" sz="2000" dirty="0"/>
              <a:t> geçirmiş</a:t>
            </a:r>
            <a:r>
              <a:rPr lang="tr-TR" sz="2000" dirty="0" smtClean="0"/>
              <a:t>;</a:t>
            </a:r>
          </a:p>
          <a:p>
            <a:r>
              <a:rPr lang="tr-TR" sz="2000" dirty="0" smtClean="0"/>
              <a:t> Yirmi </a:t>
            </a:r>
            <a:r>
              <a:rPr lang="tr-TR" sz="2000" dirty="0"/>
              <a:t>bir yaşındaki </a:t>
            </a:r>
            <a:r>
              <a:rPr lang="tr-TR" sz="2000" dirty="0" err="1"/>
              <a:t>Muaz</a:t>
            </a:r>
            <a:r>
              <a:rPr lang="tr-TR" sz="2000" dirty="0"/>
              <a:t> b. Cebel'i Yemen'e vali olarak </a:t>
            </a:r>
            <a:r>
              <a:rPr lang="tr-TR" sz="2000" dirty="0" smtClean="0"/>
              <a:t>göndermiştir.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1297399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675725"/>
            <a:ext cx="7992887" cy="2249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>
                <a:solidFill>
                  <a:srgbClr val="FF0000"/>
                </a:solidFill>
              </a:rPr>
              <a:t>Çocuklarımızı Yetiştirirken Ne Yapalım, Nasıl Davranalım;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564904"/>
            <a:ext cx="518457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6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036495" cy="6741367"/>
          </a:xfrm>
        </p:spPr>
        <p:txBody>
          <a:bodyPr>
            <a:noAutofit/>
          </a:bodyPr>
          <a:lstStyle/>
          <a:p>
            <a:r>
              <a:rPr lang="tr-TR" sz="2000" dirty="0">
                <a:solidFill>
                  <a:srgbClr val="C00000"/>
                </a:solidFill>
              </a:rPr>
              <a:t>ROSENTHAL ETKİSİ</a:t>
            </a:r>
          </a:p>
          <a:p>
            <a:pPr marL="0" indent="0">
              <a:buNone/>
            </a:pPr>
            <a:r>
              <a:rPr lang="tr-TR" sz="2000" dirty="0" smtClean="0"/>
              <a:t>Harvard </a:t>
            </a:r>
            <a:r>
              <a:rPr lang="tr-TR" sz="2000" dirty="0" err="1" smtClean="0"/>
              <a:t>Universitesinde</a:t>
            </a:r>
            <a:r>
              <a:rPr lang="tr-TR" sz="2000" dirty="0" smtClean="0"/>
              <a:t>  </a:t>
            </a:r>
            <a:r>
              <a:rPr lang="tr-TR" sz="2000" dirty="0"/>
              <a:t>Robert </a:t>
            </a:r>
            <a:r>
              <a:rPr lang="tr-TR" sz="2000" dirty="0" err="1"/>
              <a:t>Rosenthal</a:t>
            </a:r>
            <a:r>
              <a:rPr lang="tr-TR" sz="2000" dirty="0"/>
              <a:t> 1969 </a:t>
            </a:r>
            <a:r>
              <a:rPr lang="tr-TR" sz="2000" dirty="0" err="1"/>
              <a:t>yilinda</a:t>
            </a:r>
            <a:r>
              <a:rPr lang="tr-TR" sz="2000" dirty="0"/>
              <a:t> bir ilkokulda </a:t>
            </a:r>
            <a:r>
              <a:rPr lang="tr-TR" sz="2000" dirty="0" err="1"/>
              <a:t>arastirma</a:t>
            </a:r>
            <a:r>
              <a:rPr lang="tr-TR" sz="2000" dirty="0"/>
              <a:t> </a:t>
            </a:r>
            <a:r>
              <a:rPr lang="tr-TR" sz="2000" dirty="0" err="1"/>
              <a:t>yapmayi</a:t>
            </a:r>
            <a:r>
              <a:rPr lang="tr-TR" sz="2000" dirty="0"/>
              <a:t> </a:t>
            </a:r>
            <a:r>
              <a:rPr lang="tr-TR" sz="2000" dirty="0" err="1"/>
              <a:t>planladigi</a:t>
            </a:r>
            <a:r>
              <a:rPr lang="tr-TR" sz="2000" dirty="0"/>
              <a:t> zaman, psikoloji tarihinde donum </a:t>
            </a:r>
            <a:r>
              <a:rPr lang="tr-TR" sz="2000" dirty="0" err="1"/>
              <a:t>noktasi</a:t>
            </a:r>
            <a:r>
              <a:rPr lang="tr-TR" sz="2000" dirty="0"/>
              <a:t> olacak bir bulguyla </a:t>
            </a:r>
            <a:r>
              <a:rPr lang="tr-TR" sz="2000" dirty="0" err="1"/>
              <a:t>karsilasacagini</a:t>
            </a:r>
            <a:r>
              <a:rPr lang="tr-TR" sz="2000" dirty="0"/>
              <a:t> bilmiyordu. Ders </a:t>
            </a:r>
            <a:r>
              <a:rPr lang="tr-TR" sz="2000" dirty="0" err="1"/>
              <a:t>yili</a:t>
            </a:r>
            <a:r>
              <a:rPr lang="tr-TR" sz="2000" dirty="0"/>
              <a:t> </a:t>
            </a:r>
            <a:r>
              <a:rPr lang="tr-TR" sz="2000" dirty="0" err="1"/>
              <a:t>basinda</a:t>
            </a:r>
            <a:r>
              <a:rPr lang="tr-TR" sz="2000" dirty="0"/>
              <a:t> </a:t>
            </a:r>
            <a:r>
              <a:rPr lang="tr-TR" sz="2000" dirty="0" err="1"/>
              <a:t>uyguladigi</a:t>
            </a:r>
            <a:r>
              <a:rPr lang="tr-TR" sz="2000" dirty="0"/>
              <a:t> zeka testinden sonra, </a:t>
            </a:r>
            <a:r>
              <a:rPr lang="tr-TR" sz="2000" dirty="0" err="1"/>
              <a:t>ögretmenlere</a:t>
            </a:r>
            <a:r>
              <a:rPr lang="tr-TR" sz="2000" dirty="0"/>
              <a:t> her </a:t>
            </a:r>
            <a:r>
              <a:rPr lang="tr-TR" sz="2000" dirty="0" err="1"/>
              <a:t>sinifta</a:t>
            </a:r>
            <a:r>
              <a:rPr lang="tr-TR" sz="2000" dirty="0"/>
              <a:t> belirli </a:t>
            </a:r>
            <a:r>
              <a:rPr lang="tr-TR" sz="2000" dirty="0" err="1"/>
              <a:t>cocuklarin</a:t>
            </a:r>
            <a:r>
              <a:rPr lang="tr-TR" sz="2000" dirty="0"/>
              <a:t> ustun </a:t>
            </a:r>
            <a:r>
              <a:rPr lang="tr-TR" sz="2000" dirty="0" err="1"/>
              <a:t>zekali</a:t>
            </a:r>
            <a:r>
              <a:rPr lang="tr-TR" sz="2000" dirty="0"/>
              <a:t> </a:t>
            </a:r>
            <a:r>
              <a:rPr lang="tr-TR" sz="2000" dirty="0" err="1"/>
              <a:t>oldugunu</a:t>
            </a:r>
            <a:r>
              <a:rPr lang="tr-TR" sz="2000" dirty="0"/>
              <a:t> </a:t>
            </a:r>
            <a:r>
              <a:rPr lang="tr-TR" sz="2000" dirty="0" err="1"/>
              <a:t>soyledi</a:t>
            </a:r>
            <a:r>
              <a:rPr lang="tr-TR" sz="2000" dirty="0"/>
              <a:t>. </a:t>
            </a:r>
            <a:r>
              <a:rPr lang="tr-TR" sz="2000" dirty="0" err="1"/>
              <a:t>Ögretmenlere</a:t>
            </a:r>
            <a:r>
              <a:rPr lang="tr-TR" sz="2000" dirty="0"/>
              <a:t> bu bilgiyi </a:t>
            </a:r>
            <a:r>
              <a:rPr lang="tr-TR" sz="2000" dirty="0" err="1"/>
              <a:t>ogrenciler</a:t>
            </a:r>
            <a:r>
              <a:rPr lang="tr-TR" sz="2000" dirty="0"/>
              <a:t> ve </a:t>
            </a:r>
            <a:r>
              <a:rPr lang="tr-TR" sz="2000" dirty="0" err="1"/>
              <a:t>onlarin</a:t>
            </a:r>
            <a:r>
              <a:rPr lang="tr-TR" sz="2000" dirty="0"/>
              <a:t> aileleriyle </a:t>
            </a:r>
            <a:r>
              <a:rPr lang="tr-TR" sz="2000" dirty="0" err="1"/>
              <a:t>paylasmamalari</a:t>
            </a:r>
            <a:r>
              <a:rPr lang="tr-TR" sz="2000" dirty="0"/>
              <a:t> tembih edildi. Çocuklar </a:t>
            </a:r>
            <a:r>
              <a:rPr lang="tr-TR" sz="2000" dirty="0" err="1"/>
              <a:t>gercekte</a:t>
            </a:r>
            <a:r>
              <a:rPr lang="tr-TR" sz="2000" dirty="0"/>
              <a:t> normal zeka </a:t>
            </a:r>
            <a:r>
              <a:rPr lang="tr-TR" sz="2000" dirty="0" err="1" smtClean="0"/>
              <a:t>duzeyindeydi</a:t>
            </a:r>
            <a:r>
              <a:rPr lang="tr-TR" sz="2000" dirty="0" smtClean="0"/>
              <a:t>, </a:t>
            </a:r>
            <a:r>
              <a:rPr lang="tr-TR" sz="2000" dirty="0" err="1"/>
              <a:t>arastirma</a:t>
            </a:r>
            <a:r>
              <a:rPr lang="tr-TR" sz="2000" dirty="0"/>
              <a:t> </a:t>
            </a:r>
            <a:r>
              <a:rPr lang="tr-TR" sz="2000" dirty="0" err="1"/>
              <a:t>geregi</a:t>
            </a:r>
            <a:r>
              <a:rPr lang="tr-TR" sz="2000" dirty="0"/>
              <a:t> rasgele </a:t>
            </a:r>
            <a:r>
              <a:rPr lang="tr-TR" sz="2000" dirty="0" err="1"/>
              <a:t>secilmislerdi</a:t>
            </a:r>
            <a:r>
              <a:rPr lang="tr-TR" sz="2000" dirty="0"/>
              <a:t>. Ders </a:t>
            </a:r>
            <a:r>
              <a:rPr lang="tr-TR" sz="2000" dirty="0" err="1"/>
              <a:t>yilinin</a:t>
            </a:r>
            <a:r>
              <a:rPr lang="tr-TR" sz="2000" dirty="0"/>
              <a:t> sonunda hayret edilecek iki bulgu ortaya </a:t>
            </a:r>
            <a:r>
              <a:rPr lang="tr-TR" sz="2000" dirty="0" err="1"/>
              <a:t>cikti</a:t>
            </a:r>
            <a:r>
              <a:rPr lang="tr-TR" sz="2000" dirty="0"/>
              <a:t>. Birincisi </a:t>
            </a:r>
            <a:r>
              <a:rPr lang="tr-TR" sz="2000" dirty="0" err="1"/>
              <a:t>cocuklarin</a:t>
            </a:r>
            <a:r>
              <a:rPr lang="tr-TR" sz="2000" dirty="0"/>
              <a:t> basarisi </a:t>
            </a:r>
            <a:r>
              <a:rPr lang="tr-TR" sz="2000" dirty="0" err="1"/>
              <a:t>onceki</a:t>
            </a:r>
            <a:r>
              <a:rPr lang="tr-TR" sz="2000" dirty="0"/>
              <a:t> </a:t>
            </a:r>
            <a:r>
              <a:rPr lang="tr-TR" sz="2000" dirty="0" err="1"/>
              <a:t>yillara</a:t>
            </a:r>
            <a:r>
              <a:rPr lang="tr-TR" sz="2000" dirty="0"/>
              <a:t> </a:t>
            </a:r>
            <a:r>
              <a:rPr lang="tr-TR" sz="2000" dirty="0" err="1"/>
              <a:t>gore</a:t>
            </a:r>
            <a:r>
              <a:rPr lang="tr-TR" sz="2000" dirty="0"/>
              <a:t> </a:t>
            </a:r>
            <a:r>
              <a:rPr lang="tr-TR" sz="2000" dirty="0" err="1"/>
              <a:t>yukselmisti</a:t>
            </a:r>
            <a:r>
              <a:rPr lang="tr-TR" sz="2000" dirty="0"/>
              <a:t>. </a:t>
            </a:r>
            <a:r>
              <a:rPr lang="tr-TR" sz="2000" dirty="0" err="1"/>
              <a:t>Ikincisi</a:t>
            </a:r>
            <a:r>
              <a:rPr lang="tr-TR" sz="2000" dirty="0"/>
              <a:t> ise, </a:t>
            </a:r>
            <a:r>
              <a:rPr lang="tr-TR" sz="2000" dirty="0" err="1"/>
              <a:t>cocuklar</a:t>
            </a:r>
            <a:r>
              <a:rPr lang="tr-TR" sz="2000" dirty="0"/>
              <a:t> ders </a:t>
            </a:r>
            <a:r>
              <a:rPr lang="tr-TR" sz="2000" dirty="0" err="1"/>
              <a:t>yili</a:t>
            </a:r>
            <a:r>
              <a:rPr lang="tr-TR" sz="2000" dirty="0"/>
              <a:t> sonunda uygulanan zeka testinden </a:t>
            </a:r>
            <a:r>
              <a:rPr lang="tr-TR" sz="2000" dirty="0" err="1"/>
              <a:t>oncekine</a:t>
            </a:r>
            <a:r>
              <a:rPr lang="tr-TR" sz="2000" dirty="0"/>
              <a:t> </a:t>
            </a:r>
            <a:r>
              <a:rPr lang="tr-TR" sz="2000" dirty="0" err="1"/>
              <a:t>kiyasla</a:t>
            </a:r>
            <a:r>
              <a:rPr lang="tr-TR" sz="2000" dirty="0"/>
              <a:t> daha </a:t>
            </a:r>
            <a:r>
              <a:rPr lang="tr-TR" sz="2000" dirty="0" err="1"/>
              <a:t>yuksek</a:t>
            </a:r>
            <a:r>
              <a:rPr lang="tr-TR" sz="2000" dirty="0"/>
              <a:t> puan </a:t>
            </a:r>
            <a:r>
              <a:rPr lang="tr-TR" sz="2000" dirty="0" err="1"/>
              <a:t>almislardi</a:t>
            </a:r>
            <a:r>
              <a:rPr lang="tr-TR" sz="2000" dirty="0" smtClean="0"/>
              <a:t>.</a:t>
            </a:r>
          </a:p>
          <a:p>
            <a:pPr marL="0" indent="0">
              <a:buNone/>
            </a:pPr>
            <a:r>
              <a:rPr lang="tr-TR" sz="2000" dirty="0"/>
              <a:t/>
            </a:r>
            <a:br>
              <a:rPr lang="tr-TR" sz="2000" dirty="0"/>
            </a:br>
            <a:r>
              <a:rPr lang="tr-TR" sz="2000" dirty="0" smtClean="0"/>
              <a:t>Bu </a:t>
            </a:r>
            <a:r>
              <a:rPr lang="tr-TR" sz="2000" dirty="0" err="1" smtClean="0"/>
              <a:t>arastirmanın</a:t>
            </a:r>
            <a:r>
              <a:rPr lang="tr-TR" sz="2000" dirty="0" smtClean="0"/>
              <a:t> </a:t>
            </a:r>
            <a:r>
              <a:rPr lang="tr-TR" sz="2000" dirty="0" err="1"/>
              <a:t>sonuclarina</a:t>
            </a:r>
            <a:r>
              <a:rPr lang="tr-TR" sz="2000" dirty="0"/>
              <a:t> </a:t>
            </a:r>
            <a:r>
              <a:rPr lang="tr-TR" sz="2000" dirty="0" err="1" smtClean="0"/>
              <a:t>gore</a:t>
            </a:r>
            <a:r>
              <a:rPr lang="tr-TR" sz="2000" dirty="0" smtClean="0"/>
              <a:t>; </a:t>
            </a:r>
            <a:r>
              <a:rPr lang="tr-TR" sz="2000" dirty="0" smtClean="0">
                <a:solidFill>
                  <a:srgbClr val="FF0000"/>
                </a:solidFill>
              </a:rPr>
              <a:t>çocuktan beklenti </a:t>
            </a:r>
            <a:r>
              <a:rPr lang="tr-TR" sz="2000" dirty="0">
                <a:solidFill>
                  <a:srgbClr val="FF0000"/>
                </a:solidFill>
              </a:rPr>
              <a:t>ne </a:t>
            </a:r>
            <a:r>
              <a:rPr lang="tr-TR" sz="2000" dirty="0" err="1">
                <a:solidFill>
                  <a:srgbClr val="FF0000"/>
                </a:solidFill>
              </a:rPr>
              <a:t>yonde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smtClean="0">
                <a:solidFill>
                  <a:srgbClr val="FF0000"/>
                </a:solidFill>
              </a:rPr>
              <a:t>ise, çocuğun o </a:t>
            </a:r>
            <a:r>
              <a:rPr lang="tr-TR" sz="2000" dirty="0">
                <a:solidFill>
                  <a:srgbClr val="FF0000"/>
                </a:solidFill>
              </a:rPr>
              <a:t>beklentiyi </a:t>
            </a:r>
            <a:r>
              <a:rPr lang="tr-TR" sz="2000" dirty="0" err="1">
                <a:solidFill>
                  <a:srgbClr val="FF0000"/>
                </a:solidFill>
              </a:rPr>
              <a:t>dogru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</a:rPr>
              <a:t>cikardığı</a:t>
            </a:r>
            <a:r>
              <a:rPr lang="tr-TR" sz="2000" dirty="0" smtClean="0">
                <a:solidFill>
                  <a:srgbClr val="FF0000"/>
                </a:solidFill>
              </a:rPr>
              <a:t> bir gerçekti. </a:t>
            </a:r>
            <a:r>
              <a:rPr lang="tr-TR" sz="2000" dirty="0" smtClean="0"/>
              <a:t>Öğretmenler öğrencilerin aslında diğer çocuklardan bir farklarının olmadığını öğrenince çok şaşırdılar……….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6960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16633"/>
            <a:ext cx="9036495" cy="3024335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C00000"/>
                </a:solidFill>
              </a:rPr>
              <a:t>İngiltere de Dr. </a:t>
            </a:r>
            <a:r>
              <a:rPr lang="tr-TR" sz="3200" dirty="0" err="1" smtClean="0">
                <a:solidFill>
                  <a:srgbClr val="C00000"/>
                </a:solidFill>
              </a:rPr>
              <a:t>Sandercock</a:t>
            </a:r>
            <a:r>
              <a:rPr lang="tr-TR" sz="3200" dirty="0" smtClean="0">
                <a:solidFill>
                  <a:srgbClr val="C00000"/>
                </a:solidFill>
              </a:rPr>
              <a:t> tarafından yapılan bir araştırmada zamanının büyük bir bölümünü internet ve televizyon başında geçiren çocukların çok basit fiziksel aktivitelerde dahi başarısız oldukları görülmüştür.</a:t>
            </a:r>
            <a:endParaRPr lang="tr-TR" sz="3200" dirty="0">
              <a:solidFill>
                <a:srgbClr val="C0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41" y="3140968"/>
            <a:ext cx="7882811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764705"/>
            <a:ext cx="8064895" cy="1872208"/>
          </a:xfrm>
        </p:spPr>
        <p:txBody>
          <a:bodyPr>
            <a:noAutofit/>
          </a:bodyPr>
          <a:lstStyle/>
          <a:p>
            <a:r>
              <a:rPr lang="tr-TR" sz="2800" dirty="0" smtClean="0">
                <a:solidFill>
                  <a:srgbClr val="C00000"/>
                </a:solidFill>
              </a:rPr>
              <a:t>Çocuklarınıza iyi örnek olun, kendinize ve ailenize ahlaki standartlar hedef edinin. </a:t>
            </a:r>
            <a:endParaRPr lang="tr-TR" sz="2800" dirty="0">
              <a:solidFill>
                <a:srgbClr val="C0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844074"/>
            <a:ext cx="4248472" cy="37532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844074"/>
            <a:ext cx="4536504" cy="375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7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16632"/>
            <a:ext cx="6876255" cy="1483567"/>
          </a:xfrm>
        </p:spPr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Sevin ve sevdiğinizi söyleyin,</a:t>
            </a:r>
            <a:br>
              <a:rPr lang="tr-TR" dirty="0" smtClean="0">
                <a:solidFill>
                  <a:srgbClr val="C00000"/>
                </a:solidFill>
              </a:rPr>
            </a:br>
            <a:r>
              <a:rPr lang="tr-TR" dirty="0" smtClean="0">
                <a:solidFill>
                  <a:srgbClr val="C00000"/>
                </a:solidFill>
              </a:rPr>
              <a:t> onlara sevgi sözcükleri kullanın.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700808"/>
            <a:ext cx="8027051" cy="482453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700808"/>
            <a:ext cx="4248472" cy="482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Eşinize, çocuklarınıza, komşularınıza vb. saygılı olun.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988840"/>
            <a:ext cx="745098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385124"/>
          </a:xfrm>
        </p:spPr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Ailenizle televizyonsuz bir ortamda yemek yemeğe özen gösterin.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739" y="2492896"/>
            <a:ext cx="772051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8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Aile etkinlikleri planlayın, birlikte çeşitli sosyal hizmetlere katılın.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2348880"/>
            <a:ext cx="7234963" cy="377988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348879"/>
            <a:ext cx="7234963" cy="377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544" y="116633"/>
            <a:ext cx="7667011" cy="1152128"/>
          </a:xfrm>
        </p:spPr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Mahremiyeti Öğretin</a:t>
            </a:r>
            <a:r>
              <a:rPr lang="tr-TR" dirty="0">
                <a:solidFill>
                  <a:srgbClr val="C00000"/>
                </a:solidFill>
              </a:rPr>
              <a:t/>
            </a:r>
            <a:br>
              <a:rPr lang="tr-TR" dirty="0">
                <a:solidFill>
                  <a:srgbClr val="C00000"/>
                </a:solidFill>
              </a:rPr>
            </a:b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3" y="620688"/>
            <a:ext cx="4896543" cy="6048671"/>
          </a:xfrm>
        </p:spPr>
        <p:txBody>
          <a:bodyPr>
            <a:normAutofit/>
          </a:bodyPr>
          <a:lstStyle/>
          <a:p>
            <a:r>
              <a:rPr lang="tr-TR" sz="3200" dirty="0" smtClean="0"/>
              <a:t>Nerede, nasıl giyinilmesi gerektiğini, ergenlik dönemini ve bu dönemdeki, fiziksel değişiklikleri, bedenin sadece kendisine ait olduğunu yabancının dokunmaması gerektiğini anlatın.</a:t>
            </a:r>
            <a:endParaRPr lang="tr-TR" sz="32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706" y="1484784"/>
            <a:ext cx="408639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1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Çocuklarınıza ahlaki ve manevi değerleri aşılayın, unutmayın evlatlarımız kapanmayan amel defterlerimizdir.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04864"/>
            <a:ext cx="4104456" cy="4536504"/>
          </a:xfrm>
        </p:spPr>
      </p:pic>
    </p:spTree>
    <p:extLst>
      <p:ext uri="{BB962C8B-B14F-4D97-AF65-F5344CB8AC3E}">
        <p14:creationId xmlns:p14="http://schemas.microsoft.com/office/powerpoint/2010/main" val="31176125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1728192"/>
          </a:xfrm>
        </p:spPr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Okuma alışkanlığı kazandırmak için onlarla birlikte Kur’an, kitap ve gazete okuyun.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443" y="3356992"/>
            <a:ext cx="7125112" cy="2501806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204864"/>
            <a:ext cx="7992888" cy="410445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204864"/>
            <a:ext cx="8136901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445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4536" y="360760"/>
            <a:ext cx="8784976" cy="2736304"/>
          </a:xfrm>
        </p:spPr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Çocuklarınıza kendinizin ve aile büyüklerinizin çocukluk yaşantılarından bahsedin. Güzel davranışların pekişmesine hatta aile geleneğine dönüşmesine vesile olur.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3068960"/>
            <a:ext cx="784887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515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Çocuklara nimete karşı </a:t>
            </a:r>
            <a:r>
              <a:rPr lang="tr-TR" dirty="0" err="1" smtClean="0">
                <a:solidFill>
                  <a:srgbClr val="C00000"/>
                </a:solidFill>
              </a:rPr>
              <a:t>zikr’i</a:t>
            </a:r>
            <a:r>
              <a:rPr lang="tr-TR" dirty="0" smtClean="0">
                <a:solidFill>
                  <a:srgbClr val="C00000"/>
                </a:solidFill>
              </a:rPr>
              <a:t>, </a:t>
            </a:r>
            <a:r>
              <a:rPr lang="tr-TR" dirty="0" err="1" smtClean="0">
                <a:solidFill>
                  <a:srgbClr val="C00000"/>
                </a:solidFill>
              </a:rPr>
              <a:t>şükr’ü</a:t>
            </a:r>
            <a:r>
              <a:rPr lang="tr-TR" dirty="0" smtClean="0">
                <a:solidFill>
                  <a:srgbClr val="C00000"/>
                </a:solidFill>
              </a:rPr>
              <a:t> ve </a:t>
            </a:r>
            <a:r>
              <a:rPr lang="tr-TR" dirty="0" err="1" smtClean="0">
                <a:solidFill>
                  <a:srgbClr val="C00000"/>
                </a:solidFill>
              </a:rPr>
              <a:t>fikr’i</a:t>
            </a:r>
            <a:r>
              <a:rPr lang="tr-TR" dirty="0" smtClean="0">
                <a:solidFill>
                  <a:srgbClr val="C00000"/>
                </a:solidFill>
              </a:rPr>
              <a:t> öğretin.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2204864"/>
            <a:ext cx="640871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44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16633"/>
            <a:ext cx="8424935" cy="2016223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rgbClr val="C00000"/>
                </a:solidFill>
              </a:rPr>
              <a:t>Ekrandaki görüntüler gerçek dünyadakilerden farklılık göstermektedir</a:t>
            </a:r>
            <a:r>
              <a:rPr lang="tr-TR" sz="2400" dirty="0" smtClean="0">
                <a:solidFill>
                  <a:srgbClr val="C00000"/>
                </a:solidFill>
              </a:rPr>
              <a:t>.</a:t>
            </a:r>
            <a:r>
              <a:rPr lang="tr-TR" sz="2400" dirty="0">
                <a:solidFill>
                  <a:srgbClr val="C00000"/>
                </a:solidFill>
              </a:rPr>
              <a:t> Bir çocuğun ekrandaki görüntülerin gerçek dünyada neyi temsil ettiğini anlayabilmesi tam 2  </a:t>
            </a:r>
            <a:r>
              <a:rPr lang="tr-TR" sz="2400" dirty="0" smtClean="0">
                <a:solidFill>
                  <a:srgbClr val="C00000"/>
                </a:solidFill>
              </a:rPr>
              <a:t>yılını </a:t>
            </a:r>
            <a:r>
              <a:rPr lang="tr-TR" sz="2400" dirty="0">
                <a:solidFill>
                  <a:srgbClr val="C00000"/>
                </a:solidFill>
              </a:rPr>
              <a:t>alır.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88840"/>
            <a:ext cx="734481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1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Çocuklarınızla birlikte şükür egzersizleri yapın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441" y="1844824"/>
            <a:ext cx="7125113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5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88641"/>
            <a:ext cx="8496943" cy="2736303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C00000"/>
                </a:solidFill>
              </a:rPr>
              <a:t>İbadet ve sonrasında </a:t>
            </a:r>
            <a:r>
              <a:rPr lang="tr-TR" sz="2400" dirty="0" smtClean="0"/>
              <a:t>;</a:t>
            </a:r>
            <a:endParaRPr lang="tr-TR" sz="2400" dirty="0"/>
          </a:p>
          <a:p>
            <a:r>
              <a:rPr lang="tr-TR" sz="2400" dirty="0"/>
              <a:t>Ç</a:t>
            </a:r>
            <a:r>
              <a:rPr lang="tr-TR" sz="2400" dirty="0" smtClean="0"/>
              <a:t>ocuğun başını okşamak, sırtını sıvazlamak, onu takdir dolu kelimelerle yüreklendirmek, daha çok manevi içerikli ödüllendirmelerdir. 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708920"/>
            <a:ext cx="748883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67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00" y="0"/>
            <a:ext cx="9246119" cy="4077072"/>
          </a:xfrm>
        </p:spPr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>
                <a:solidFill>
                  <a:srgbClr val="FF0000"/>
                </a:solidFill>
              </a:rPr>
              <a:t>Çocukta ödül ve ceza</a:t>
            </a:r>
            <a:r>
              <a:rPr lang="tr-TR" dirty="0">
                <a:solidFill>
                  <a:srgbClr val="FF0000"/>
                </a:solidFill>
              </a:rPr>
              <a:t/>
            </a:r>
            <a:br>
              <a:rPr lang="tr-TR" dirty="0">
                <a:solidFill>
                  <a:srgbClr val="FF0000"/>
                </a:solidFill>
              </a:rPr>
            </a:br>
            <a:r>
              <a:rPr lang="tr-TR" dirty="0" smtClean="0"/>
              <a:t>Çocuklarınızı ödüllendirerek veya </a:t>
            </a:r>
            <a:br>
              <a:rPr lang="tr-TR" dirty="0" smtClean="0"/>
            </a:br>
            <a:r>
              <a:rPr lang="tr-TR" dirty="0" smtClean="0"/>
              <a:t>cezalandırarak bir davranış sergilemesini beklemeyin. Yaptırımlar kalıcı değildir.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>Y</a:t>
            </a:r>
            <a:r>
              <a:rPr lang="tr-TR" dirty="0" smtClean="0"/>
              <a:t>apacağı davranışı vicdanında duyması, duygu dünyasında anlayıp kabul etmesi o davranışı devamlı kılar.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096000"/>
            <a:ext cx="54006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940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Çocuklarınızın karakterlerini inşa etmek yerine onlara rehber olun.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" y="1807361"/>
            <a:ext cx="3131839" cy="4789991"/>
          </a:xfrm>
        </p:spPr>
        <p:txBody>
          <a:bodyPr>
            <a:normAutofit/>
          </a:bodyPr>
          <a:lstStyle/>
          <a:p>
            <a:r>
              <a:rPr lang="tr-TR" dirty="0" smtClean="0"/>
              <a:t>Onlarla sen dili ile konuşmayın, ben dili ile konuşun.</a:t>
            </a:r>
          </a:p>
          <a:p>
            <a:endParaRPr lang="tr-TR" dirty="0"/>
          </a:p>
          <a:p>
            <a:r>
              <a:rPr lang="tr-TR" dirty="0" smtClean="0"/>
              <a:t>Onları hiçbir çocukla kıyaslamayın ve yarıştırmayın.</a:t>
            </a:r>
          </a:p>
          <a:p>
            <a:endParaRPr lang="tr-TR" dirty="0"/>
          </a:p>
          <a:p>
            <a:r>
              <a:rPr lang="tr-TR" dirty="0" smtClean="0"/>
              <a:t>Çocuklarınızla göz seviyesinde konuşun.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916832"/>
            <a:ext cx="5544616" cy="468052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916832"/>
            <a:ext cx="5544616" cy="4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074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3" y="332656"/>
            <a:ext cx="3312368" cy="62646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r>
              <a:rPr lang="tr-TR" sz="2400" dirty="0" smtClean="0"/>
              <a:t>Çocuklarla emir verme, otoriter tavırlar, yönlendirme, öğüt verme, yargılama, suçlama, alay etme, sorgulama, kıyaslama gibi tavırlarla konuşmaya çalıştığınız müddetçe sağlıklı bir iletişime geçmede zorlanırsınız. 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980728"/>
            <a:ext cx="4968552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961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248472" cy="6624736"/>
          </a:xfrm>
        </p:spPr>
        <p:txBody>
          <a:bodyPr/>
          <a:lstStyle/>
          <a:p>
            <a:r>
              <a:rPr lang="tr-TR" sz="2800" dirty="0" smtClean="0">
                <a:solidFill>
                  <a:srgbClr val="C00000"/>
                </a:solidFill>
              </a:rPr>
              <a:t>Cinsellik ile ilgili</a:t>
            </a:r>
            <a:br>
              <a:rPr lang="tr-TR" sz="2800" dirty="0" smtClean="0">
                <a:solidFill>
                  <a:srgbClr val="C00000"/>
                </a:solidFill>
              </a:rPr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sorularını </a:t>
            </a:r>
            <a:r>
              <a:rPr lang="tr-TR" sz="2800" dirty="0"/>
              <a:t>sabırla </a:t>
            </a:r>
            <a:r>
              <a:rPr lang="tr-TR" sz="2800" dirty="0" smtClean="0"/>
              <a:t>dinleyerek </a:t>
            </a:r>
            <a:r>
              <a:rPr lang="tr-TR" sz="2800" dirty="0"/>
              <a:t>gerektiği kadar cevap </a:t>
            </a:r>
            <a:r>
              <a:rPr lang="tr-TR" sz="2800" dirty="0" smtClean="0"/>
              <a:t>verin. </a:t>
            </a:r>
            <a:r>
              <a:rPr lang="tr-TR" sz="2800" dirty="0"/>
              <a:t>Ayıp, günah ve yasak şeklinde yaklaşımlar konuyu çocuğa daha çekici hale getirebilir</a:t>
            </a:r>
            <a:r>
              <a:rPr lang="tr-TR" sz="2800" dirty="0" smtClean="0"/>
              <a:t>. Ayrıca başka yerlerden yanlış bilgiler edinebilir.</a:t>
            </a:r>
            <a:r>
              <a:rPr lang="tr-TR" sz="2800" dirty="0"/>
              <a:t/>
            </a:r>
            <a:br>
              <a:rPr lang="tr-TR" sz="2800" dirty="0"/>
            </a:br>
            <a:endParaRPr lang="tr-TR" sz="28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556792"/>
            <a:ext cx="468052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10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09443" y="188640"/>
            <a:ext cx="7125113" cy="1339551"/>
          </a:xfrm>
        </p:spPr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Çocuklarımızın içinde bulunduğu elektronik sarmalı fırsata çevirin.</a:t>
            </a:r>
            <a:br>
              <a:rPr lang="tr-TR" dirty="0">
                <a:solidFill>
                  <a:srgbClr val="C00000"/>
                </a:solidFill>
              </a:rPr>
            </a:b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443" y="1807361"/>
            <a:ext cx="2842477" cy="4051437"/>
          </a:xfrm>
        </p:spPr>
        <p:txBody>
          <a:bodyPr>
            <a:normAutofit/>
          </a:bodyPr>
          <a:lstStyle/>
          <a:p>
            <a:r>
              <a:rPr lang="tr-TR" sz="2400" dirty="0" smtClean="0"/>
              <a:t>Televizyonda ve internette çocuklarımız için faydalı olabilecek görüntü ve bilgilerden yararlanmalarına yardımcı olunulabilir.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114124"/>
            <a:ext cx="3960440" cy="343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3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3690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839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16633"/>
            <a:ext cx="9144000" cy="2232247"/>
          </a:xfrm>
        </p:spPr>
        <p:txBody>
          <a:bodyPr>
            <a:normAutofit fontScale="77500" lnSpcReduction="20000"/>
          </a:bodyPr>
          <a:lstStyle/>
          <a:p>
            <a:r>
              <a:rPr lang="tr-TR" sz="2800" dirty="0" smtClean="0">
                <a:solidFill>
                  <a:srgbClr val="C00000"/>
                </a:solidFill>
              </a:rPr>
              <a:t>Çocuklarda Sigara Ve Madde Bağımlılığı;</a:t>
            </a:r>
          </a:p>
          <a:p>
            <a:r>
              <a:rPr lang="tr-TR" sz="2800" dirty="0" smtClean="0"/>
              <a:t>Sigara </a:t>
            </a:r>
            <a:r>
              <a:rPr lang="tr-TR" sz="2800" dirty="0"/>
              <a:t>içimi önce deneme biçiminde olup, alışkanlık 2</a:t>
            </a:r>
            <a:r>
              <a:rPr lang="tr-TR" sz="2800" dirty="0" smtClean="0"/>
              <a:t> </a:t>
            </a:r>
            <a:r>
              <a:rPr lang="tr-TR" sz="2800" dirty="0"/>
              <a:t>yılda gelişir</a:t>
            </a:r>
            <a:r>
              <a:rPr lang="tr-TR" sz="2800" dirty="0" smtClean="0"/>
              <a:t>.</a:t>
            </a:r>
            <a:r>
              <a:rPr lang="tr-TR" sz="2800" dirty="0"/>
              <a:t> </a:t>
            </a:r>
            <a:r>
              <a:rPr lang="tr-TR" sz="2800" dirty="0" smtClean="0"/>
              <a:t>Çocukların </a:t>
            </a:r>
            <a:r>
              <a:rPr lang="tr-TR" sz="2800" dirty="0"/>
              <a:t>sigaraya başlamalarında anne, baba ve aile çevresindeki kişilerin sigara </a:t>
            </a:r>
            <a:r>
              <a:rPr lang="tr-TR" sz="2800" dirty="0" smtClean="0"/>
              <a:t>içmelerinin, </a:t>
            </a:r>
            <a:r>
              <a:rPr lang="tr-TR" sz="2800" dirty="0"/>
              <a:t>reklamlar ve arkadaş etkisinin rolü </a:t>
            </a:r>
            <a:r>
              <a:rPr lang="tr-TR" sz="2800" dirty="0" smtClean="0"/>
              <a:t>büyüktür. Bugün Türkiye de sigara ve madde bağımlılığı 10 yaşa kadar inmiştir.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492896"/>
            <a:ext cx="496855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817172"/>
          </a:xfrm>
        </p:spPr>
        <p:txBody>
          <a:bodyPr/>
          <a:lstStyle/>
          <a:p>
            <a:r>
              <a:rPr lang="tr-TR" sz="3600" dirty="0">
                <a:solidFill>
                  <a:srgbClr val="C00000"/>
                </a:solidFill>
              </a:rPr>
              <a:t>Çocuklarda İ</a:t>
            </a:r>
            <a:r>
              <a:rPr lang="tr-TR" sz="3600" dirty="0" smtClean="0">
                <a:solidFill>
                  <a:srgbClr val="C00000"/>
                </a:solidFill>
              </a:rPr>
              <a:t>sraf !</a:t>
            </a:r>
            <a:r>
              <a:rPr lang="tr-TR" sz="3600" dirty="0">
                <a:solidFill>
                  <a:srgbClr val="C00000"/>
                </a:solidFill>
              </a:rPr>
              <a:t/>
            </a:r>
            <a:br>
              <a:rPr lang="tr-TR" sz="3600" dirty="0">
                <a:solidFill>
                  <a:srgbClr val="C00000"/>
                </a:solidFill>
              </a:rPr>
            </a:br>
            <a:endParaRPr lang="tr-TR" sz="3600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556792"/>
            <a:ext cx="7450987" cy="4320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600" dirty="0" smtClean="0"/>
              <a:t>Çocuklara şükür ve nimete saygı hissiyatı küçük yaştan itibaren geliştirilmezse, nimete nankör ve duyarsız çocuklar yetişir.</a:t>
            </a:r>
          </a:p>
        </p:txBody>
      </p:sp>
    </p:spTree>
    <p:extLst>
      <p:ext uri="{BB962C8B-B14F-4D97-AF65-F5344CB8AC3E}">
        <p14:creationId xmlns:p14="http://schemas.microsoft.com/office/powerpoint/2010/main" val="10635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9552" y="675724"/>
            <a:ext cx="7920880" cy="924475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Önemli Olmak mı? </a:t>
            </a:r>
            <a:r>
              <a:rPr lang="tr-TR" dirty="0">
                <a:solidFill>
                  <a:srgbClr val="FF0000"/>
                </a:solidFill>
              </a:rPr>
              <a:t>Değerli Olmak mı?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Değerli olmak; insanın, insan olmasından dolayı kaynaklanan varlığını, yani onurunu korumasıdır. Önemli olmak; insanın kimlik bulduğu bir dış değerle özdeşleşmesi ve dış değerini yani gururunu korumasıdır.</a:t>
            </a:r>
          </a:p>
        </p:txBody>
      </p:sp>
    </p:spTree>
    <p:extLst>
      <p:ext uri="{BB962C8B-B14F-4D97-AF65-F5344CB8AC3E}">
        <p14:creationId xmlns:p14="http://schemas.microsoft.com/office/powerpoint/2010/main" val="937069629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Mavi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TC102455596[[fn=İlkbahar]]</Template>
  <TotalTime>3582</TotalTime>
  <Words>2085</Words>
  <Application>Microsoft Macintosh PowerPoint</Application>
  <PresentationFormat>Ekran Gösterisi (4:3)</PresentationFormat>
  <Paragraphs>120</Paragraphs>
  <Slides>67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67</vt:i4>
      </vt:variant>
    </vt:vector>
  </HeadingPairs>
  <TitlesOfParts>
    <vt:vector size="76" baseType="lpstr">
      <vt:lpstr>Baskerville Old Face</vt:lpstr>
      <vt:lpstr>Calibri</vt:lpstr>
      <vt:lpstr>Courier New</vt:lpstr>
      <vt:lpstr>Trebuchet MS</vt:lpstr>
      <vt:lpstr>Verdana</vt:lpstr>
      <vt:lpstr>Wingdings 2</vt:lpstr>
      <vt:lpstr>Arial</vt:lpstr>
      <vt:lpstr>Spring</vt:lpstr>
      <vt:lpstr>Belge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Çocuklarda İsraf ! </vt:lpstr>
      <vt:lpstr>Önemli Olmak mı? Değerli Olmak mı? </vt:lpstr>
      <vt:lpstr>Çocuk Yalnızlığı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Çocuklarımıza değerlerimizi yaşayarak öğretmek;</vt:lpstr>
      <vt:lpstr>PowerPoint Sunusu</vt:lpstr>
      <vt:lpstr>PowerPoint Sunusu</vt:lpstr>
      <vt:lpstr>PowerPoint Sunusu</vt:lpstr>
      <vt:lpstr>PowerPoint Sunusu</vt:lpstr>
      <vt:lpstr>İsraf Etmemek;</vt:lpstr>
      <vt:lpstr>PowerPoint Sunusu</vt:lpstr>
      <vt:lpstr>PowerPoint Sunusu</vt:lpstr>
      <vt:lpstr>PowerPoint Sunusu</vt:lpstr>
      <vt:lpstr>PowerPoint Sunusu</vt:lpstr>
      <vt:lpstr>PowerPoint Sunusu</vt:lpstr>
      <vt:lpstr>Öğretmenim bu taşlar çocuk mu? </vt:lpstr>
      <vt:lpstr>PowerPoint Sunusu</vt:lpstr>
      <vt:lpstr>Teşvik Dönemi;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Sevin ve sevdiğinizi söyleyin,  onlara sevgi sözcükleri kullanın.</vt:lpstr>
      <vt:lpstr>Eşinize, çocuklarınıza, komşularınıza vb. saygılı olun.</vt:lpstr>
      <vt:lpstr>Ailenizle televizyonsuz bir ortamda yemek yemeğe özen gösterin.</vt:lpstr>
      <vt:lpstr>Aile etkinlikleri planlayın, birlikte çeşitli sosyal hizmetlere katılın.</vt:lpstr>
      <vt:lpstr>Mahremiyeti Öğretin </vt:lpstr>
      <vt:lpstr>Çocuklarınıza ahlaki ve manevi değerleri aşılayın, unutmayın evlatlarımız kapanmayan amel defterlerimizdir.</vt:lpstr>
      <vt:lpstr>Okuma alışkanlığı kazandırmak için onlarla birlikte Kur’an, kitap ve gazete okuyun.</vt:lpstr>
      <vt:lpstr>Çocuklarınıza kendinizin ve aile büyüklerinizin çocukluk yaşantılarından bahsedin. Güzel davranışların pekişmesine hatta aile geleneğine dönüşmesine vesile olur.</vt:lpstr>
      <vt:lpstr>Çocuklara nimete karşı zikr’i, şükr’ü ve fikr’i öğretin.</vt:lpstr>
      <vt:lpstr>Çocuklarınızla birlikte şükür egzersizleri yapın</vt:lpstr>
      <vt:lpstr>PowerPoint Sunusu</vt:lpstr>
      <vt:lpstr> Çocukta ödül ve ceza Çocuklarınızı ödüllendirerek veya  cezalandırarak bir davranış sergilemesini beklemeyin. Yaptırımlar kalıcı değildir.  Yapacağı davranışı vicdanında duyması, duygu dünyasında anlayıp kabul etmesi o davranışı devamlı kılar. </vt:lpstr>
      <vt:lpstr>Çocuklarınızın karakterlerini inşa etmek yerine onlara rehber olun.</vt:lpstr>
      <vt:lpstr>PowerPoint Sunusu</vt:lpstr>
      <vt:lpstr>Cinsellik ile ilgili  sorularını sabırla dinleyerek gerektiği kadar cevap verin. Ayıp, günah ve yasak şeklinde yaklaşımlar konuyu çocuğa daha çekici hale getirebilir. Ayrıca başka yerlerden yanlış bilgiler edinebilir. </vt:lpstr>
      <vt:lpstr>Çocuklarımızın içinde bulunduğu elektronik sarmalı fırsata çevirin. 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Fatma KOTAN</dc:creator>
  <cp:lastModifiedBy>Microsoft Office Kullanıcısı</cp:lastModifiedBy>
  <cp:revision>212</cp:revision>
  <dcterms:created xsi:type="dcterms:W3CDTF">2013-12-16T09:53:28Z</dcterms:created>
  <dcterms:modified xsi:type="dcterms:W3CDTF">2022-03-29T20:36:50Z</dcterms:modified>
</cp:coreProperties>
</file>